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1E1841-CFA6-4C78-A0FC-4210375D4393}"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162559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1E1841-CFA6-4C78-A0FC-4210375D4393}"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333921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1E1841-CFA6-4C78-A0FC-4210375D4393}"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177671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1E1841-CFA6-4C78-A0FC-4210375D4393}"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304725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1E1841-CFA6-4C78-A0FC-4210375D4393}"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277764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1E1841-CFA6-4C78-A0FC-4210375D4393}"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327610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1E1841-CFA6-4C78-A0FC-4210375D4393}" type="datetimeFigureOut">
              <a:rPr lang="en-IN" smtClean="0"/>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349934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1E1841-CFA6-4C78-A0FC-4210375D4393}" type="datetimeFigureOut">
              <a:rPr lang="en-IN" smtClean="0"/>
              <a:t>29-11-2022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373138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E1841-CFA6-4C78-A0FC-4210375D4393}" type="datetimeFigureOut">
              <a:rPr lang="en-IN" smtClean="0"/>
              <a:t>29-11-2022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327541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E1841-CFA6-4C78-A0FC-4210375D4393}"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174497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E1841-CFA6-4C78-A0FC-4210375D4393}"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5C607-031F-43A7-97D0-F5CFDC7CD849}" type="slidenum">
              <a:rPr lang="en-IN" smtClean="0"/>
              <a:t>‹#›</a:t>
            </a:fld>
            <a:endParaRPr lang="en-IN"/>
          </a:p>
        </p:txBody>
      </p:sp>
    </p:spTree>
    <p:extLst>
      <p:ext uri="{BB962C8B-B14F-4D97-AF65-F5344CB8AC3E}">
        <p14:creationId xmlns:p14="http://schemas.microsoft.com/office/powerpoint/2010/main" val="186693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E1841-CFA6-4C78-A0FC-4210375D4393}" type="datetimeFigureOut">
              <a:rPr lang="en-IN" smtClean="0"/>
              <a:t>29-11-2022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5C607-031F-43A7-97D0-F5CFDC7CD849}" type="slidenum">
              <a:rPr lang="en-IN" smtClean="0"/>
              <a:t>‹#›</a:t>
            </a:fld>
            <a:endParaRPr lang="en-IN"/>
          </a:p>
        </p:txBody>
      </p:sp>
    </p:spTree>
    <p:extLst>
      <p:ext uri="{BB962C8B-B14F-4D97-AF65-F5344CB8AC3E}">
        <p14:creationId xmlns:p14="http://schemas.microsoft.com/office/powerpoint/2010/main" val="747369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476672"/>
            <a:ext cx="7772400" cy="1470025"/>
          </a:xfrm>
        </p:spPr>
        <p:txBody>
          <a:bodyPr/>
          <a:lstStyle/>
          <a:p>
            <a:r>
              <a:rPr lang="en-US" dirty="0" smtClean="0"/>
              <a:t>Capstone Project	</a:t>
            </a:r>
            <a:endParaRPr lang="en-IN" dirty="0"/>
          </a:p>
        </p:txBody>
      </p:sp>
      <p:sp>
        <p:nvSpPr>
          <p:cNvPr id="3" name="Subtitle 2"/>
          <p:cNvSpPr>
            <a:spLocks noGrp="1"/>
          </p:cNvSpPr>
          <p:nvPr>
            <p:ph type="subTitle" idx="1"/>
          </p:nvPr>
        </p:nvSpPr>
        <p:spPr>
          <a:xfrm>
            <a:off x="1371600" y="2132856"/>
            <a:ext cx="6400800" cy="3505944"/>
          </a:xfrm>
        </p:spPr>
        <p:txBody>
          <a:bodyPr/>
          <a:lstStyle/>
          <a:p>
            <a:r>
              <a:rPr lang="en-US" u="sng" dirty="0" smtClean="0"/>
              <a:t>Credit Card Fraud Detection using Machine Learning Techniques</a:t>
            </a:r>
            <a:endParaRPr lang="en-IN" u="sng" dirty="0"/>
          </a:p>
          <a:p>
            <a:endParaRPr lang="en-US" u="sng" dirty="0" smtClean="0"/>
          </a:p>
          <a:p>
            <a:r>
              <a:rPr lang="en-US" u="sng" dirty="0" smtClean="0">
                <a:solidFill>
                  <a:srgbClr val="FF0000"/>
                </a:solidFill>
              </a:rPr>
              <a:t>Name:-</a:t>
            </a:r>
            <a:r>
              <a:rPr lang="en-US" u="sng" dirty="0" err="1" smtClean="0">
                <a:solidFill>
                  <a:srgbClr val="FF0000"/>
                </a:solidFill>
              </a:rPr>
              <a:t>Prashant</a:t>
            </a:r>
            <a:r>
              <a:rPr lang="en-US" u="sng" dirty="0" smtClean="0">
                <a:solidFill>
                  <a:srgbClr val="FF0000"/>
                </a:solidFill>
              </a:rPr>
              <a:t> </a:t>
            </a:r>
            <a:r>
              <a:rPr lang="en-US" u="sng" dirty="0" err="1" smtClean="0">
                <a:solidFill>
                  <a:srgbClr val="FF0000"/>
                </a:solidFill>
              </a:rPr>
              <a:t>Amrao</a:t>
            </a:r>
            <a:endParaRPr lang="en-IN" u="sng" dirty="0">
              <a:solidFill>
                <a:srgbClr val="FF0000"/>
              </a:solidFill>
            </a:endParaRPr>
          </a:p>
        </p:txBody>
      </p:sp>
    </p:spTree>
    <p:extLst>
      <p:ext uri="{BB962C8B-B14F-4D97-AF65-F5344CB8AC3E}">
        <p14:creationId xmlns:p14="http://schemas.microsoft.com/office/powerpoint/2010/main" val="145196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0280" y="2967335"/>
            <a:ext cx="3203441"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5706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Talk	</a:t>
            </a:r>
            <a:endParaRPr lang="en-IN" dirty="0"/>
          </a:p>
        </p:txBody>
      </p:sp>
      <p:sp>
        <p:nvSpPr>
          <p:cNvPr id="3" name="Content Placeholder 2"/>
          <p:cNvSpPr>
            <a:spLocks noGrp="1"/>
          </p:cNvSpPr>
          <p:nvPr>
            <p:ph idx="1"/>
          </p:nvPr>
        </p:nvSpPr>
        <p:spPr/>
        <p:txBody>
          <a:bodyPr/>
          <a:lstStyle/>
          <a:p>
            <a:r>
              <a:rPr lang="en-US" dirty="0" smtClean="0"/>
              <a:t>Introduction</a:t>
            </a:r>
          </a:p>
          <a:p>
            <a:r>
              <a:rPr lang="en-US" dirty="0" smtClean="0"/>
              <a:t>Experimental Setup and Method</a:t>
            </a:r>
          </a:p>
          <a:p>
            <a:r>
              <a:rPr lang="en-US" dirty="0" smtClean="0"/>
              <a:t>Performance Evaluation and Result</a:t>
            </a:r>
          </a:p>
          <a:p>
            <a:r>
              <a:rPr lang="en-US" dirty="0" smtClean="0"/>
              <a:t>Conclusion</a:t>
            </a:r>
          </a:p>
          <a:p>
            <a:r>
              <a:rPr lang="en-US" dirty="0" smtClean="0"/>
              <a:t>Reference</a:t>
            </a:r>
            <a:endParaRPr lang="en-IN" dirty="0"/>
          </a:p>
        </p:txBody>
      </p:sp>
    </p:spTree>
    <p:extLst>
      <p:ext uri="{BB962C8B-B14F-4D97-AF65-F5344CB8AC3E}">
        <p14:creationId xmlns:p14="http://schemas.microsoft.com/office/powerpoint/2010/main" val="13191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 </a:t>
            </a:r>
            <a:r>
              <a:rPr lang="en-US" dirty="0" smtClean="0"/>
              <a:t>Fraud can be defined as criminal deception with intent of   </a:t>
            </a:r>
            <a:r>
              <a:rPr lang="en-US" dirty="0" err="1" smtClean="0"/>
              <a:t>aquiring</a:t>
            </a:r>
            <a:r>
              <a:rPr lang="en-US" dirty="0" smtClean="0"/>
              <a:t> financial gain.</a:t>
            </a:r>
          </a:p>
          <a:p>
            <a:r>
              <a:rPr lang="en-US" sz="3300" b="1" dirty="0" smtClean="0"/>
              <a:t> Credit Card Fraud</a:t>
            </a:r>
          </a:p>
          <a:p>
            <a:pPr>
              <a:buFont typeface="Wingdings" pitchFamily="2" charset="2"/>
              <a:buChar char="Ø"/>
            </a:pPr>
            <a:r>
              <a:rPr lang="en-US" dirty="0" smtClean="0"/>
              <a:t>Inner Card fraud:-Done by using false Identity</a:t>
            </a:r>
          </a:p>
          <a:p>
            <a:pPr>
              <a:buFont typeface="Wingdings" pitchFamily="2" charset="2"/>
              <a:buChar char="Ø"/>
            </a:pPr>
            <a:r>
              <a:rPr lang="en-US" dirty="0" smtClean="0"/>
              <a:t>External Card Fraud:-Done by Using stolen credit card</a:t>
            </a:r>
          </a:p>
          <a:p>
            <a:r>
              <a:rPr lang="en-US" sz="3300" b="1" dirty="0" smtClean="0"/>
              <a:t>How Frauds are Recognized</a:t>
            </a:r>
          </a:p>
          <a:p>
            <a:pPr>
              <a:buFont typeface="Wingdings" pitchFamily="2" charset="2"/>
              <a:buChar char="Ø"/>
            </a:pPr>
            <a:r>
              <a:rPr lang="en-US" dirty="0" smtClean="0"/>
              <a:t>Location</a:t>
            </a:r>
          </a:p>
          <a:p>
            <a:pPr>
              <a:buFont typeface="Wingdings" pitchFamily="2" charset="2"/>
              <a:buChar char="Ø"/>
            </a:pPr>
            <a:r>
              <a:rPr lang="en-US" dirty="0" smtClean="0"/>
              <a:t>Items you buy</a:t>
            </a:r>
          </a:p>
          <a:p>
            <a:pPr>
              <a:buFont typeface="Wingdings" pitchFamily="2" charset="2"/>
              <a:buChar char="Ø"/>
            </a:pPr>
            <a:r>
              <a:rPr lang="en-US" dirty="0" smtClean="0"/>
              <a:t>Frequency</a:t>
            </a:r>
          </a:p>
          <a:p>
            <a:pPr>
              <a:buFont typeface="Wingdings" pitchFamily="2" charset="2"/>
              <a:buChar char="Ø"/>
            </a:pPr>
            <a:r>
              <a:rPr lang="en-US" dirty="0" smtClean="0"/>
              <a:t>Amount</a:t>
            </a:r>
          </a:p>
        </p:txBody>
      </p:sp>
    </p:spTree>
    <p:extLst>
      <p:ext uri="{BB962C8B-B14F-4D97-AF65-F5344CB8AC3E}">
        <p14:creationId xmlns:p14="http://schemas.microsoft.com/office/powerpoint/2010/main" val="141345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dirty="0" smtClean="0"/>
              <a:t>The data is highly skewed.</a:t>
            </a:r>
          </a:p>
          <a:p>
            <a:pPr>
              <a:buFont typeface="Wingdings" pitchFamily="2" charset="2"/>
              <a:buChar char="Ø"/>
            </a:pPr>
            <a:r>
              <a:rPr lang="en-US" dirty="0" smtClean="0"/>
              <a:t>Normal Machine learning algorithms would give 99% +Accuracy.</a:t>
            </a:r>
          </a:p>
          <a:p>
            <a:pPr>
              <a:buFont typeface="Wingdings" pitchFamily="2" charset="2"/>
              <a:buChar char="Ø"/>
            </a:pPr>
            <a:r>
              <a:rPr lang="en-US" dirty="0" smtClean="0"/>
              <a:t>But we can get 99.8% accuracy even if we classify all frauds as legitimate.</a:t>
            </a:r>
            <a:endParaRPr lang="en-IN" dirty="0"/>
          </a:p>
        </p:txBody>
      </p:sp>
    </p:spTree>
    <p:extLst>
      <p:ext uri="{BB962C8B-B14F-4D97-AF65-F5344CB8AC3E}">
        <p14:creationId xmlns:p14="http://schemas.microsoft.com/office/powerpoint/2010/main" val="196766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Analytics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6560639" cy="400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12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Experimental Setup and Method</a:t>
            </a:r>
            <a:br>
              <a:rPr lang="en-US" dirty="0" smtClean="0"/>
            </a:br>
            <a:endParaRPr lang="en-IN" dirty="0"/>
          </a:p>
        </p:txBody>
      </p:sp>
      <p:sp>
        <p:nvSpPr>
          <p:cNvPr id="3" name="Content Placeholder 2"/>
          <p:cNvSpPr>
            <a:spLocks noGrp="1"/>
          </p:cNvSpPr>
          <p:nvPr>
            <p:ph idx="1"/>
          </p:nvPr>
        </p:nvSpPr>
        <p:spPr>
          <a:xfrm>
            <a:off x="457200" y="1340768"/>
            <a:ext cx="8229600" cy="4785395"/>
          </a:xfrm>
        </p:spPr>
        <p:txBody>
          <a:bodyPr/>
          <a:lstStyle/>
          <a:p>
            <a:r>
              <a:rPr lang="en-US" dirty="0" smtClean="0"/>
              <a:t>Dataset</a:t>
            </a:r>
          </a:p>
          <a:p>
            <a:pPr>
              <a:buFont typeface="Wingdings" pitchFamily="2" charset="2"/>
              <a:buChar char="Ø"/>
            </a:pPr>
            <a:r>
              <a:rPr lang="en-US" dirty="0" smtClean="0"/>
              <a:t>Sourced from </a:t>
            </a:r>
            <a:r>
              <a:rPr lang="en-US" dirty="0" err="1" smtClean="0"/>
              <a:t>Kaggle</a:t>
            </a:r>
            <a:r>
              <a:rPr lang="en-US" dirty="0" smtClean="0"/>
              <a:t> Machine Learning Group</a:t>
            </a:r>
          </a:p>
          <a:p>
            <a:pPr>
              <a:buFont typeface="Wingdings" pitchFamily="2" charset="2"/>
              <a:buChar char="Ø"/>
            </a:pPr>
            <a:r>
              <a:rPr lang="en-US" dirty="0" smtClean="0"/>
              <a:t>Consisting 2,84,807 transactions, and in that (632) 0.172% fraud cases.</a:t>
            </a:r>
          </a:p>
          <a:p>
            <a:pPr>
              <a:buFont typeface="Wingdings" pitchFamily="2" charset="2"/>
              <a:buChar char="Ø"/>
            </a:pPr>
            <a:r>
              <a:rPr lang="en-US" dirty="0" smtClean="0"/>
              <a:t>Highly unbalanced and skewed towards fraud class</a:t>
            </a:r>
            <a:endParaRPr lang="en-IN" dirty="0"/>
          </a:p>
        </p:txBody>
      </p:sp>
    </p:spTree>
    <p:extLst>
      <p:ext uri="{BB962C8B-B14F-4D97-AF65-F5344CB8AC3E}">
        <p14:creationId xmlns:p14="http://schemas.microsoft.com/office/powerpoint/2010/main" val="81740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Applied	</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sz="3900" b="1" dirty="0" smtClean="0"/>
              <a:t>Logistic Regression</a:t>
            </a:r>
          </a:p>
          <a:p>
            <a:r>
              <a:rPr lang="en-US" dirty="0"/>
              <a:t>Form of regression that allows the prediction of discrete variables by a mix of continuous and discrete predictors.</a:t>
            </a:r>
          </a:p>
          <a:p>
            <a:r>
              <a:rPr lang="en-US" dirty="0"/>
              <a:t>Addresses the same questions that discriminant function analysis and multiple regression do but with no distributional assumptions on the predictors (the predictors do not have to be normally distributed, linearly related or have equal variance in each group)</a:t>
            </a:r>
            <a:endParaRPr lang="en-US" dirty="0" smtClean="0"/>
          </a:p>
        </p:txBody>
      </p:sp>
    </p:spTree>
    <p:extLst>
      <p:ext uri="{BB962C8B-B14F-4D97-AF65-F5344CB8AC3E}">
        <p14:creationId xmlns:p14="http://schemas.microsoft.com/office/powerpoint/2010/main" val="137497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We can also evaluate on the below algorithms</a:t>
            </a:r>
          </a:p>
          <a:p>
            <a:pPr>
              <a:buFont typeface="Wingdings" pitchFamily="2" charset="2"/>
              <a:buChar char="Ø"/>
            </a:pPr>
            <a:r>
              <a:rPr lang="en-US" dirty="0" smtClean="0"/>
              <a:t>K- Nearest </a:t>
            </a:r>
            <a:r>
              <a:rPr lang="en-US" dirty="0" err="1" smtClean="0"/>
              <a:t>Neighbours</a:t>
            </a:r>
            <a:r>
              <a:rPr lang="en-US" dirty="0" smtClean="0"/>
              <a:t> and</a:t>
            </a:r>
          </a:p>
          <a:p>
            <a:pPr>
              <a:buFont typeface="Wingdings" pitchFamily="2" charset="2"/>
              <a:buChar char="Ø"/>
            </a:pPr>
            <a:r>
              <a:rPr lang="en-US" dirty="0" smtClean="0"/>
              <a:t>Logistic Regression</a:t>
            </a:r>
          </a:p>
          <a:p>
            <a:r>
              <a:rPr lang="en-US" b="1" dirty="0" smtClean="0"/>
              <a:t>Performance of naïve </a:t>
            </a:r>
            <a:r>
              <a:rPr lang="en-US" b="1" dirty="0" err="1" smtClean="0"/>
              <a:t>bayes</a:t>
            </a:r>
            <a:r>
              <a:rPr lang="en-US" b="1" dirty="0" smtClean="0"/>
              <a:t>, K-nearest </a:t>
            </a:r>
            <a:r>
              <a:rPr lang="en-US" b="1" dirty="0" err="1" smtClean="0"/>
              <a:t>neighbour</a:t>
            </a:r>
            <a:r>
              <a:rPr lang="en-US" b="1" dirty="0" smtClean="0"/>
              <a:t> and logistic regression classifier are evaluated based on:</a:t>
            </a:r>
          </a:p>
          <a:p>
            <a:pPr>
              <a:buFont typeface="Wingdings" pitchFamily="2" charset="2"/>
              <a:buChar char="Ø"/>
            </a:pPr>
            <a:r>
              <a:rPr lang="en-US" dirty="0" smtClean="0"/>
              <a:t>Accuracy</a:t>
            </a:r>
          </a:p>
          <a:p>
            <a:pPr>
              <a:buFont typeface="Wingdings" pitchFamily="2" charset="2"/>
              <a:buChar char="Ø"/>
            </a:pPr>
            <a:r>
              <a:rPr lang="en-US" dirty="0" smtClean="0"/>
              <a:t>Sensitivity</a:t>
            </a:r>
          </a:p>
          <a:p>
            <a:pPr>
              <a:buFont typeface="Wingdings" pitchFamily="2" charset="2"/>
              <a:buChar char="Ø"/>
            </a:pPr>
            <a:r>
              <a:rPr lang="en-US" dirty="0" smtClean="0"/>
              <a:t>Specificity</a:t>
            </a:r>
          </a:p>
          <a:p>
            <a:pPr>
              <a:buFont typeface="Wingdings" pitchFamily="2" charset="2"/>
              <a:buChar char="Ø"/>
            </a:pPr>
            <a:r>
              <a:rPr lang="en-US" dirty="0" smtClean="0"/>
              <a:t>Precision</a:t>
            </a:r>
          </a:p>
          <a:p>
            <a:pPr marL="0" indent="0">
              <a:buNone/>
            </a:pPr>
            <a:endParaRPr lang="en-IN" dirty="0"/>
          </a:p>
        </p:txBody>
      </p:sp>
    </p:spTree>
    <p:extLst>
      <p:ext uri="{BB962C8B-B14F-4D97-AF65-F5344CB8AC3E}">
        <p14:creationId xmlns:p14="http://schemas.microsoft.com/office/powerpoint/2010/main" val="150876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smtClean="0"/>
              <a:t>highly imbalanced dataset is sampled in a hybrid approach where the positive class is oversampled and the negative class under-sampled, achieving two sets of data distributions.</a:t>
            </a:r>
          </a:p>
          <a:p>
            <a:r>
              <a:rPr lang="en-US" dirty="0" smtClean="0"/>
              <a:t>The performances of the three classifiers are examined on the two sets of data distributions using accuracy, sensitivity specificity, precision, balanced classification rate and Matthews Correlation coefficient metrics.</a:t>
            </a:r>
          </a:p>
          <a:p>
            <a:r>
              <a:rPr lang="en-US" dirty="0" smtClean="0"/>
              <a:t>Results from the experiment shows that the KNN shows significant performance for all metrics evaluated except for accuracy in the 10:90 data distribution.</a:t>
            </a:r>
            <a:endParaRPr lang="en-IN" dirty="0"/>
          </a:p>
        </p:txBody>
      </p:sp>
    </p:spTree>
    <p:extLst>
      <p:ext uri="{BB962C8B-B14F-4D97-AF65-F5344CB8AC3E}">
        <p14:creationId xmlns:p14="http://schemas.microsoft.com/office/powerpoint/2010/main" val="618854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334</Words>
  <Application>Microsoft Office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Capstone Project </vt:lpstr>
      <vt:lpstr>Flow of Talk </vt:lpstr>
      <vt:lpstr>Introduction</vt:lpstr>
      <vt:lpstr>Challenges</vt:lpstr>
      <vt:lpstr>Exploratory Data Analytics</vt:lpstr>
      <vt:lpstr>Experimental Setup and Method </vt:lpstr>
      <vt:lpstr>Algorithm Applied </vt:lpstr>
      <vt:lpstr>Continued…</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Admin</cp:lastModifiedBy>
  <cp:revision>6</cp:revision>
  <dcterms:created xsi:type="dcterms:W3CDTF">2022-11-18T16:39:47Z</dcterms:created>
  <dcterms:modified xsi:type="dcterms:W3CDTF">2022-11-29T14:09:34Z</dcterms:modified>
</cp:coreProperties>
</file>