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 SemiBold"/>
      <p:regular r:id="rId22"/>
      <p:bold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MavenProSemiBold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MavenPro-regular.fntdata"/><Relationship Id="rId23" Type="http://schemas.openxmlformats.org/officeDocument/2006/relationships/font" Target="fonts/MavenPro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984fe650e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984fe650e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984fe650e9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984fe650e9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984fe650e9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984fe650e9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984fe650e9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984fe650e9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984fe650e9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984fe650e9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984fe650e9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984fe650e9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84fe650e9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84fe650e9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984fe650e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984fe650e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84fe650e9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984fe650e9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984fe650e9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984fe650e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984fe650e9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984fe650e9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C9DAF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2305350" y="65400"/>
            <a:ext cx="4533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Maven Pro SemiBold"/>
                <a:ea typeface="Maven Pro SemiBold"/>
                <a:cs typeface="Maven Pro SemiBold"/>
                <a:sym typeface="Maven Pro SemiBold"/>
              </a:rPr>
              <a:t>Edubridge Project</a:t>
            </a:r>
            <a:endParaRPr sz="29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196200" y="1297750"/>
            <a:ext cx="5459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>
                <a:latin typeface="Maven Pro SemiBold"/>
                <a:ea typeface="Maven Pro SemiBold"/>
                <a:cs typeface="Maven Pro SemiBold"/>
                <a:sym typeface="Maven Pro SemiBold"/>
              </a:rPr>
              <a:t>Supermarket Store Sales Analysis</a:t>
            </a:r>
            <a:endParaRPr sz="43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2244825" y="3367250"/>
            <a:ext cx="386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aven Pro SemiBold"/>
                <a:ea typeface="Maven Pro SemiBold"/>
                <a:cs typeface="Maven Pro SemiBold"/>
                <a:sym typeface="Maven Pro SemiBold"/>
              </a:rPr>
              <a:t>Presented By : Rupesh Ghodpage</a:t>
            </a:r>
            <a:endParaRPr sz="16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000" y="730250"/>
            <a:ext cx="5176324" cy="350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2"/>
          <p:cNvSpPr txBox="1"/>
          <p:nvPr/>
        </p:nvSpPr>
        <p:spPr>
          <a:xfrm>
            <a:off x="-255525" y="1322800"/>
            <a:ext cx="38079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Georgia"/>
              <a:buChar char="●"/>
            </a:pPr>
            <a:r>
              <a:rPr b="1" lang="en-GB" sz="1150">
                <a:latin typeface="Georgia"/>
                <a:ea typeface="Georgia"/>
                <a:cs typeface="Georgia"/>
                <a:sym typeface="Georgia"/>
              </a:rPr>
              <a:t>If the value is 1</a:t>
            </a:r>
            <a:r>
              <a:rPr lang="en-GB" sz="1150">
                <a:latin typeface="Georgia"/>
                <a:ea typeface="Georgia"/>
                <a:cs typeface="Georgia"/>
                <a:sym typeface="Georgia"/>
              </a:rPr>
              <a:t>, it is said to be a </a:t>
            </a:r>
            <a:r>
              <a:rPr b="1" lang="en-GB" sz="1150">
                <a:latin typeface="Georgia"/>
                <a:ea typeface="Georgia"/>
                <a:cs typeface="Georgia"/>
                <a:sym typeface="Georgia"/>
              </a:rPr>
              <a:t>positive correlation</a:t>
            </a:r>
            <a:r>
              <a:rPr lang="en-GB" sz="1150">
                <a:latin typeface="Georgia"/>
                <a:ea typeface="Georgia"/>
                <a:cs typeface="Georgia"/>
                <a:sym typeface="Georgia"/>
              </a:rPr>
              <a:t> between two variables. This means that when one variable increases, the other variable also increases.</a:t>
            </a:r>
            <a:endParaRPr sz="1150">
              <a:latin typeface="Georgia"/>
              <a:ea typeface="Georgia"/>
              <a:cs typeface="Georgia"/>
              <a:sym typeface="Georgia"/>
            </a:endParaRPr>
          </a:p>
          <a:p>
            <a:pPr indent="-3016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Georgia"/>
              <a:buChar char="●"/>
            </a:pPr>
            <a:r>
              <a:rPr b="1" lang="en-GB" sz="1150">
                <a:latin typeface="Georgia"/>
                <a:ea typeface="Georgia"/>
                <a:cs typeface="Georgia"/>
                <a:sym typeface="Georgia"/>
              </a:rPr>
              <a:t>If the value is -1</a:t>
            </a:r>
            <a:r>
              <a:rPr lang="en-GB" sz="1150">
                <a:latin typeface="Georgia"/>
                <a:ea typeface="Georgia"/>
                <a:cs typeface="Georgia"/>
                <a:sym typeface="Georgia"/>
              </a:rPr>
              <a:t>, it is said to be a </a:t>
            </a:r>
            <a:r>
              <a:rPr b="1" lang="en-GB" sz="1150">
                <a:latin typeface="Georgia"/>
                <a:ea typeface="Georgia"/>
                <a:cs typeface="Georgia"/>
                <a:sym typeface="Georgia"/>
              </a:rPr>
              <a:t>negative correlation</a:t>
            </a:r>
            <a:r>
              <a:rPr lang="en-GB" sz="1150">
                <a:latin typeface="Georgia"/>
                <a:ea typeface="Georgia"/>
                <a:cs typeface="Georgia"/>
                <a:sym typeface="Georgia"/>
              </a:rPr>
              <a:t> between the two variables. This means that when one variable increases, the other variable decreases.</a:t>
            </a:r>
            <a:endParaRPr sz="1150">
              <a:latin typeface="Georgia"/>
              <a:ea typeface="Georgia"/>
              <a:cs typeface="Georgia"/>
              <a:sym typeface="Georgia"/>
            </a:endParaRPr>
          </a:p>
          <a:p>
            <a:pPr indent="-3016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Georgia"/>
              <a:buChar char="●"/>
            </a:pPr>
            <a:r>
              <a:rPr b="1" lang="en-GB" sz="1150">
                <a:latin typeface="Georgia"/>
                <a:ea typeface="Georgia"/>
                <a:cs typeface="Georgia"/>
                <a:sym typeface="Georgia"/>
              </a:rPr>
              <a:t>If the value is 0</a:t>
            </a:r>
            <a:r>
              <a:rPr lang="en-GB" sz="1150">
                <a:latin typeface="Georgia"/>
                <a:ea typeface="Georgia"/>
                <a:cs typeface="Georgia"/>
                <a:sym typeface="Georgia"/>
              </a:rPr>
              <a:t>, there is no correlation between the two variables. This means that the variables changes in a random manner with respect to each other.</a:t>
            </a:r>
            <a:endParaRPr sz="11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4" name="Google Shape;344;p22"/>
          <p:cNvSpPr txBox="1"/>
          <p:nvPr/>
        </p:nvSpPr>
        <p:spPr>
          <a:xfrm>
            <a:off x="283325" y="207050"/>
            <a:ext cx="345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Maven Pro SemiBold"/>
                <a:ea typeface="Maven Pro SemiBold"/>
                <a:cs typeface="Maven Pro SemiBold"/>
                <a:sym typeface="Maven Pro SemiBold"/>
              </a:rPr>
              <a:t>Heatmap Analysis </a:t>
            </a:r>
            <a:endParaRPr sz="22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/>
        </p:nvSpPr>
        <p:spPr>
          <a:xfrm>
            <a:off x="272425" y="16140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L</a:t>
            </a:r>
            <a:r>
              <a:rPr b="1" lang="en-GB"/>
              <a:t>inear Regression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Polynomial Regression</a:t>
            </a:r>
            <a:endParaRPr b="1"/>
          </a:p>
        </p:txBody>
      </p:sp>
      <p:sp>
        <p:nvSpPr>
          <p:cNvPr id="350" name="Google Shape;350;p23"/>
          <p:cNvSpPr txBox="1"/>
          <p:nvPr/>
        </p:nvSpPr>
        <p:spPr>
          <a:xfrm>
            <a:off x="272425" y="15255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Maven Pro SemiBold"/>
                <a:ea typeface="Maven Pro SemiBold"/>
                <a:cs typeface="Maven Pro SemiBold"/>
                <a:sym typeface="Maven Pro SemiBold"/>
              </a:rPr>
              <a:t>Methodology:</a:t>
            </a:r>
            <a:endParaRPr sz="27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51" name="Google Shape;351;p23"/>
          <p:cNvSpPr txBox="1"/>
          <p:nvPr/>
        </p:nvSpPr>
        <p:spPr>
          <a:xfrm>
            <a:off x="370500" y="1721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2" name="Google Shape;352;p23"/>
          <p:cNvSpPr txBox="1"/>
          <p:nvPr/>
        </p:nvSpPr>
        <p:spPr>
          <a:xfrm>
            <a:off x="370500" y="1035250"/>
            <a:ext cx="462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Here we have used two Machine Learning Algorithm, which are part of 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Supervised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 Learning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370500" y="2375525"/>
            <a:ext cx="52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Linear regression analysis is used </a:t>
            </a:r>
            <a:r>
              <a:rPr b="1" lang="en-GB" sz="1200"/>
              <a:t>to predict the value of a variable based on the value of another variable</a:t>
            </a:r>
            <a:r>
              <a:rPr b="1" lang="en-GB" sz="1200"/>
              <a:t>. The variable you want to predict is called the dependent variable. The variable you are using to predict the other variable's value is called the independent variable.</a:t>
            </a:r>
            <a:endParaRPr b="1"/>
          </a:p>
        </p:txBody>
      </p:sp>
      <p:sp>
        <p:nvSpPr>
          <p:cNvPr id="354" name="Google Shape;354;p23"/>
          <p:cNvSpPr txBox="1"/>
          <p:nvPr/>
        </p:nvSpPr>
        <p:spPr>
          <a:xfrm>
            <a:off x="370500" y="3400100"/>
            <a:ext cx="462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Polynomial regression</a:t>
            </a:r>
            <a:r>
              <a:rPr b="1" lang="en-GB" sz="1200"/>
              <a:t> is a technique we can use to fit a regression model when the relationship between the predictor variable(s) and the response variable is nonlinear.</a:t>
            </a:r>
            <a:endParaRPr b="1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/>
        </p:nvSpPr>
        <p:spPr>
          <a:xfrm>
            <a:off x="185250" y="19617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Maven Pro SemiBold"/>
                <a:ea typeface="Maven Pro SemiBold"/>
                <a:cs typeface="Maven Pro SemiBold"/>
                <a:sym typeface="Maven Pro SemiBold"/>
              </a:rPr>
              <a:t>Inferences:</a:t>
            </a:r>
            <a:endParaRPr sz="27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60" name="Google Shape;360;p24"/>
          <p:cNvSpPr txBox="1"/>
          <p:nvPr/>
        </p:nvSpPr>
        <p:spPr>
          <a:xfrm>
            <a:off x="185250" y="1035250"/>
            <a:ext cx="515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We have drawn some inferences from the data frame. Here is a summary of a few of them:</a:t>
            </a:r>
            <a:endParaRPr b="1"/>
          </a:p>
        </p:txBody>
      </p:sp>
      <p:sp>
        <p:nvSpPr>
          <p:cNvPr id="361" name="Google Shape;361;p24"/>
          <p:cNvSpPr txBox="1"/>
          <p:nvPr/>
        </p:nvSpPr>
        <p:spPr>
          <a:xfrm>
            <a:off x="337800" y="1811550"/>
            <a:ext cx="4849200" cy="1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Today we are all connected with digital and every In all seasons, supermarkets should be aware of customer demand and avoid</a:t>
            </a:r>
            <a:endParaRPr b="1" sz="1100"/>
          </a:p>
          <a:p>
            <a:pPr indent="0" lvl="0" marL="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stockouts.This project  focus on predicting the future demand of sales using various machine learning algorithms.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24"/>
          <p:cNvSpPr txBox="1"/>
          <p:nvPr/>
        </p:nvSpPr>
        <p:spPr>
          <a:xfrm>
            <a:off x="403175" y="3007625"/>
            <a:ext cx="46857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GB" sz="1000"/>
              <a:t>Analyzing the past sales of the store</a:t>
            </a:r>
            <a:endParaRPr b="1" sz="1000"/>
          </a:p>
          <a:p>
            <a:pPr indent="-292100" lvl="0" marL="45720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GB" sz="1000"/>
              <a:t>Understanding the factors that </a:t>
            </a:r>
            <a:r>
              <a:rPr b="1" lang="en-GB" sz="1000"/>
              <a:t>affect</a:t>
            </a:r>
            <a:r>
              <a:rPr b="1" lang="en-GB" sz="1000"/>
              <a:t> the sales of a store</a:t>
            </a:r>
            <a:endParaRPr b="1" sz="1000"/>
          </a:p>
          <a:p>
            <a:pPr indent="-292100" lvl="0" marL="45720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GB" sz="1000"/>
              <a:t>Deriving inferences related to those sales </a:t>
            </a:r>
            <a:endParaRPr b="1" sz="1000"/>
          </a:p>
          <a:p>
            <a:pPr indent="-292100" lvl="0" marL="45720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GB" sz="1000"/>
              <a:t>Predicting the future sales from the inferences derived </a:t>
            </a:r>
            <a:endParaRPr b="1" sz="1000"/>
          </a:p>
          <a:p>
            <a:pPr indent="-292100" lvl="0" marL="45720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GB" sz="1000"/>
              <a:t>Help the businesses stock up/stock down products accordingly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272425" y="207050"/>
            <a:ext cx="3923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Maven Pro SemiBold"/>
                <a:ea typeface="Maven Pro SemiBold"/>
                <a:cs typeface="Maven Pro SemiBold"/>
                <a:sym typeface="Maven Pro SemiBold"/>
              </a:rPr>
              <a:t>P</a:t>
            </a:r>
            <a:r>
              <a:rPr lang="en-GB" sz="2700">
                <a:latin typeface="Maven Pro SemiBold"/>
                <a:ea typeface="Maven Pro SemiBold"/>
                <a:cs typeface="Maven Pro SemiBold"/>
                <a:sym typeface="Maven Pro SemiBold"/>
              </a:rPr>
              <a:t>roblem Statement:</a:t>
            </a:r>
            <a:endParaRPr sz="27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512175" y="1460225"/>
            <a:ext cx="436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The problem to be investigated in this study is the analysis of the sales history on the each store at the supermarket sales data set using the store data set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201400" y="174375"/>
            <a:ext cx="2642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Introduction:</a:t>
            </a:r>
            <a:endParaRPr sz="3400">
              <a:solidFill>
                <a:srgbClr val="000000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446800" y="1061175"/>
            <a:ext cx="490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The Supermarket Sales dataset consists of historical sales data of a supermarket company from 896 different stores. Following table provides a summary of the variables and the variable description.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50" y="2440975"/>
            <a:ext cx="69056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136025" y="935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Analysis:</a:t>
            </a:r>
            <a:endParaRPr sz="3400">
              <a:solidFill>
                <a:srgbClr val="000000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850" y="876175"/>
            <a:ext cx="5110775" cy="41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305125" y="1994200"/>
            <a:ext cx="3000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Pair plot is used to understand the best set of features to explain a relationship between two variables or to form the most separated clusters. </a:t>
            </a:r>
            <a:endParaRPr b="1" sz="1700"/>
          </a:p>
        </p:txBody>
      </p:sp>
      <p:sp>
        <p:nvSpPr>
          <p:cNvPr id="300" name="Google Shape;300;p16"/>
          <p:cNvSpPr txBox="1"/>
          <p:nvPr/>
        </p:nvSpPr>
        <p:spPr>
          <a:xfrm>
            <a:off x="4891238" y="3529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Maven Pro SemiBold"/>
                <a:ea typeface="Maven Pro SemiBold"/>
                <a:cs typeface="Maven Pro SemiBold"/>
                <a:sym typeface="Maven Pro SemiBold"/>
              </a:rPr>
              <a:t>P</a:t>
            </a:r>
            <a:r>
              <a:rPr lang="en-GB" sz="2200">
                <a:latin typeface="Maven Pro SemiBold"/>
                <a:ea typeface="Maven Pro SemiBold"/>
                <a:cs typeface="Maven Pro SemiBold"/>
                <a:sym typeface="Maven Pro SemiBold"/>
              </a:rPr>
              <a:t>airplot Analysis </a:t>
            </a:r>
            <a:endParaRPr sz="22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300" y="817125"/>
            <a:ext cx="5546850" cy="30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228825" y="1652825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Dist plot </a:t>
            </a:r>
            <a:r>
              <a:rPr b="1" lang="en-GB" sz="1200"/>
              <a:t>gives us the histogram of the selected continuous variable</a:t>
            </a:r>
            <a:r>
              <a:rPr b="1" lang="en-GB" sz="1200"/>
              <a:t>. It is an example of a univariate analysis. We can change the number of bins i.e. number of vertical bars in a histogram import seaborn as sns.</a:t>
            </a:r>
            <a:endParaRPr b="1"/>
          </a:p>
        </p:txBody>
      </p:sp>
      <p:sp>
        <p:nvSpPr>
          <p:cNvPr id="307" name="Google Shape;307;p17"/>
          <p:cNvSpPr txBox="1"/>
          <p:nvPr/>
        </p:nvSpPr>
        <p:spPr>
          <a:xfrm>
            <a:off x="501300" y="1634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Maven Pro SemiBold"/>
                <a:ea typeface="Maven Pro SemiBold"/>
                <a:cs typeface="Maven Pro SemiBold"/>
                <a:sym typeface="Maven Pro SemiBold"/>
              </a:rPr>
              <a:t>Dist</a:t>
            </a:r>
            <a:r>
              <a:rPr lang="en-GB" sz="2200">
                <a:latin typeface="Maven Pro SemiBold"/>
                <a:ea typeface="Maven Pro SemiBold"/>
                <a:cs typeface="Maven Pro SemiBold"/>
                <a:sym typeface="Maven Pro SemiBold"/>
              </a:rPr>
              <a:t>plot Analysis </a:t>
            </a:r>
            <a:endParaRPr sz="22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359600" y="4337100"/>
            <a:ext cx="627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Here from this distplot graph we can check that Items_Avilable data distribution of a variable against the density distribution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700" y="768575"/>
            <a:ext cx="5187251" cy="31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/>
          <p:nvPr/>
        </p:nvSpPr>
        <p:spPr>
          <a:xfrm>
            <a:off x="196150" y="140800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 scatter plot is a visual representation of how two variables relate to each other. You can use scatter plots </a:t>
            </a:r>
            <a:r>
              <a:rPr b="1" lang="en-GB" sz="1200"/>
              <a:t>to explore the relationship between two variables</a:t>
            </a:r>
            <a:r>
              <a:rPr b="1" lang="en-GB" sz="1200"/>
              <a:t>, for example by looking for any correlation between them.</a:t>
            </a:r>
            <a:endParaRPr b="1"/>
          </a:p>
        </p:txBody>
      </p:sp>
      <p:sp>
        <p:nvSpPr>
          <p:cNvPr id="315" name="Google Shape;315;p18"/>
          <p:cNvSpPr txBox="1"/>
          <p:nvPr/>
        </p:nvSpPr>
        <p:spPr>
          <a:xfrm>
            <a:off x="305125" y="1416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Maven Pro SemiBold"/>
                <a:ea typeface="Maven Pro SemiBold"/>
                <a:cs typeface="Maven Pro SemiBold"/>
                <a:sym typeface="Maven Pro SemiBold"/>
              </a:rPr>
              <a:t>Scatter</a:t>
            </a:r>
            <a:r>
              <a:rPr lang="en-GB" sz="2200">
                <a:latin typeface="Maven Pro SemiBold"/>
                <a:ea typeface="Maven Pro SemiBold"/>
                <a:cs typeface="Maven Pro SemiBold"/>
                <a:sym typeface="Maven Pro SemiBold"/>
              </a:rPr>
              <a:t>plot Analysis </a:t>
            </a:r>
            <a:endParaRPr sz="22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26700" y="4042875"/>
            <a:ext cx="487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Here we can see the </a:t>
            </a:r>
            <a:r>
              <a:rPr b="1" lang="en-GB" sz="1200"/>
              <a:t>data visualization technique that shows the relationship between two numerical variables that are Store_Area &amp; Items_Available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500" y="631850"/>
            <a:ext cx="5732125" cy="34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 txBox="1"/>
          <p:nvPr/>
        </p:nvSpPr>
        <p:spPr>
          <a:xfrm>
            <a:off x="94650" y="17544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Similarly, </a:t>
            </a:r>
            <a:r>
              <a:rPr b="1" lang="en-GB" sz="1200"/>
              <a:t> we can see the data visualization technique that shows the relationship between two numerical variables that are Store_Sales &amp; Items_Available</a:t>
            </a:r>
            <a:endParaRPr/>
          </a:p>
        </p:txBody>
      </p:sp>
      <p:sp>
        <p:nvSpPr>
          <p:cNvPr id="323" name="Google Shape;323;p19"/>
          <p:cNvSpPr txBox="1"/>
          <p:nvPr/>
        </p:nvSpPr>
        <p:spPr>
          <a:xfrm>
            <a:off x="0" y="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Maven Pro SemiBold"/>
                <a:ea typeface="Maven Pro SemiBold"/>
                <a:cs typeface="Maven Pro SemiBold"/>
                <a:sym typeface="Maven Pro SemiBold"/>
              </a:rPr>
              <a:t>Scatterplot Analysis </a:t>
            </a:r>
            <a:endParaRPr sz="22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325" y="871600"/>
            <a:ext cx="5392650" cy="32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0"/>
          <p:cNvSpPr txBox="1"/>
          <p:nvPr/>
        </p:nvSpPr>
        <p:spPr>
          <a:xfrm>
            <a:off x="0" y="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Maven Pro SemiBold"/>
                <a:ea typeface="Maven Pro SemiBold"/>
                <a:cs typeface="Maven Pro SemiBold"/>
                <a:sym typeface="Maven Pro SemiBold"/>
              </a:rPr>
              <a:t>Scatterplot Analysis </a:t>
            </a:r>
            <a:endParaRPr sz="22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98075" y="17544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Similarly,  we can see the data visualization technique that shows the relationship between two numerical variables that are Store_Sales &amp; Stores_Area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475" y="664600"/>
            <a:ext cx="5785700" cy="35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1"/>
          <p:cNvSpPr txBox="1"/>
          <p:nvPr/>
        </p:nvSpPr>
        <p:spPr>
          <a:xfrm>
            <a:off x="0" y="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Maven Pro SemiBold"/>
                <a:ea typeface="Maven Pro SemiBold"/>
                <a:cs typeface="Maven Pro SemiBold"/>
                <a:sym typeface="Maven Pro SemiBold"/>
              </a:rPr>
              <a:t>Scatterplot Analysis </a:t>
            </a:r>
            <a:endParaRPr sz="22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141675" y="1743575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Similarly,  we can see the data visualization technique that shows the relationship between two numerical variables that are Store_Sales &amp; Daily_Customer_Count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