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146846696" r:id="rId2"/>
    <p:sldId id="2146846697" r:id="rId3"/>
    <p:sldId id="214684669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1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67" d="100"/>
          <a:sy n="67" d="100"/>
        </p:scale>
        <p:origin x="428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 - BG1">
  <p:cSld name="Título e Conteúdo - BG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>
            <a:spLocks noGrp="1"/>
          </p:cNvSpPr>
          <p:nvPr>
            <p:ph type="body" idx="1"/>
          </p:nvPr>
        </p:nvSpPr>
        <p:spPr>
          <a:xfrm>
            <a:off x="838200" y="2084180"/>
            <a:ext cx="10515600" cy="3604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4304B"/>
              </a:buClr>
              <a:buSzPts val="2800"/>
              <a:buFont typeface="Calibri"/>
              <a:buChar char="•"/>
              <a:defRPr/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4304B"/>
              </a:buClr>
              <a:buSzPts val="2400"/>
              <a:buFont typeface="Noto Sans Symbols"/>
              <a:buChar char="▪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4304B"/>
              </a:buClr>
              <a:buSzPts val="2000"/>
              <a:buFont typeface="Courier New"/>
              <a:buChar char="o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title"/>
          </p:nvPr>
        </p:nvSpPr>
        <p:spPr>
          <a:xfrm>
            <a:off x="838200" y="1169614"/>
            <a:ext cx="10515600" cy="594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body" idx="2"/>
          </p:nvPr>
        </p:nvSpPr>
        <p:spPr>
          <a:xfrm>
            <a:off x="838200" y="914581"/>
            <a:ext cx="10516040" cy="24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4304B"/>
              </a:buClr>
              <a:buSzPts val="1200"/>
              <a:buFont typeface="Calibri"/>
              <a:buNone/>
              <a:defRPr sz="1200">
                <a:solidFill>
                  <a:srgbClr val="04304B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ftr" idx="11"/>
          </p:nvPr>
        </p:nvSpPr>
        <p:spPr>
          <a:xfrm>
            <a:off x="3874615" y="5930091"/>
            <a:ext cx="4442770" cy="189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04304B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595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SAS -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405510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BG1">
  <p:cSld name="Imagem BG1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838200" y="111127"/>
            <a:ext cx="10515600" cy="5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INSERIR O TEMA AQUI</a:t>
            </a:r>
            <a:endParaRPr/>
          </a:p>
        </p:txBody>
      </p:sp>
      <p:sp>
        <p:nvSpPr>
          <p:cNvPr id="89" name="Google Shape;89;p13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5372096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90" name="Google Shape;90;p13"/>
          <p:cNvSpPr txBox="1">
            <a:spLocks noGrp="1"/>
          </p:cNvSpPr>
          <p:nvPr>
            <p:ph type="body" idx="1"/>
          </p:nvPr>
        </p:nvSpPr>
        <p:spPr>
          <a:xfrm>
            <a:off x="838200" y="5675313"/>
            <a:ext cx="9701213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i="1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ftr" idx="11"/>
          </p:nvPr>
        </p:nvSpPr>
        <p:spPr>
          <a:xfrm>
            <a:off x="3874615" y="5930091"/>
            <a:ext cx="4442770" cy="189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04304B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5887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 - BG1">
  <p:cSld name="Duas Partes de Conteúdo - BG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6172200" y="2042984"/>
            <a:ext cx="5181600" cy="390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4304B"/>
              </a:buClr>
              <a:buSzPts val="2000"/>
              <a:buFont typeface="Calibri"/>
              <a:buChar char="•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4304B"/>
              </a:buClr>
              <a:buSzPts val="1800"/>
              <a:buFont typeface="Noto Sans Symbols"/>
              <a:buChar char="▪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4304B"/>
              </a:buClr>
              <a:buSzPts val="1600"/>
              <a:buFont typeface="Courier New"/>
              <a:buChar char="o"/>
              <a:defRPr sz="1600"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2"/>
          </p:nvPr>
        </p:nvSpPr>
        <p:spPr>
          <a:xfrm>
            <a:off x="838200" y="2042984"/>
            <a:ext cx="5181600" cy="390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4304B"/>
              </a:buClr>
              <a:buSzPts val="2000"/>
              <a:buFont typeface="Calibri"/>
              <a:buChar char="•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4304B"/>
              </a:buClr>
              <a:buSzPts val="1800"/>
              <a:buFont typeface="Noto Sans Symbols"/>
              <a:buChar char="▪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4304B"/>
              </a:buClr>
              <a:buSzPts val="1600"/>
              <a:buFont typeface="Courier New"/>
              <a:buChar char="o"/>
              <a:defRPr sz="1600"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838200" y="1169614"/>
            <a:ext cx="10515600" cy="594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3"/>
          </p:nvPr>
        </p:nvSpPr>
        <p:spPr>
          <a:xfrm>
            <a:off x="838200" y="914581"/>
            <a:ext cx="10516040" cy="24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Calibri"/>
              <a:buNone/>
              <a:defRPr sz="1200">
                <a:solidFill>
                  <a:schemeClr val="accent3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ftr" idx="11"/>
          </p:nvPr>
        </p:nvSpPr>
        <p:spPr>
          <a:xfrm>
            <a:off x="3874615" y="5930091"/>
            <a:ext cx="4442770" cy="189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04304B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9909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 - BG1">
  <p:cSld name="Comparação - BG1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838200" y="2792628"/>
            <a:ext cx="5157787" cy="31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4304B"/>
              </a:buClr>
              <a:buSzPts val="2000"/>
              <a:buFont typeface="Calibri"/>
              <a:buChar char="•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4304B"/>
              </a:buClr>
              <a:buSzPts val="1800"/>
              <a:buFont typeface="Noto Sans Symbols"/>
              <a:buChar char="▪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4304B"/>
              </a:buClr>
              <a:buSzPts val="1600"/>
              <a:buFont typeface="Courier New"/>
              <a:buChar char="o"/>
              <a:defRPr sz="1600"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2"/>
          </p:nvPr>
        </p:nvSpPr>
        <p:spPr>
          <a:xfrm>
            <a:off x="839788" y="1993557"/>
            <a:ext cx="5157787" cy="511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4304B"/>
              </a:buClr>
              <a:buSzPts val="2400"/>
              <a:buNone/>
              <a:defRPr sz="2400" b="1">
                <a:solidFill>
                  <a:srgbClr val="04304B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3"/>
          </p:nvPr>
        </p:nvSpPr>
        <p:spPr>
          <a:xfrm>
            <a:off x="6192840" y="1993557"/>
            <a:ext cx="5160960" cy="511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4304B"/>
              </a:buClr>
              <a:buSzPts val="2400"/>
              <a:buNone/>
              <a:defRPr sz="2400" b="1">
                <a:solidFill>
                  <a:srgbClr val="04304B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4"/>
          </p:nvPr>
        </p:nvSpPr>
        <p:spPr>
          <a:xfrm>
            <a:off x="6192840" y="2792628"/>
            <a:ext cx="5157787" cy="31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4304B"/>
              </a:buClr>
              <a:buSzPts val="2000"/>
              <a:buFont typeface="Calibri"/>
              <a:buChar char="•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4304B"/>
              </a:buClr>
              <a:buSzPts val="1800"/>
              <a:buFont typeface="Noto Sans Symbols"/>
              <a:buChar char="▪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4304B"/>
              </a:buClr>
              <a:buSzPts val="1600"/>
              <a:buFont typeface="Courier New"/>
              <a:buChar char="o"/>
              <a:defRPr sz="1600"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title"/>
          </p:nvPr>
        </p:nvSpPr>
        <p:spPr>
          <a:xfrm>
            <a:off x="838200" y="1169614"/>
            <a:ext cx="10515600" cy="594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body" idx="5"/>
          </p:nvPr>
        </p:nvSpPr>
        <p:spPr>
          <a:xfrm>
            <a:off x="838200" y="914581"/>
            <a:ext cx="10516040" cy="24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4304B"/>
              </a:buClr>
              <a:buSzPts val="1200"/>
              <a:buFont typeface="Calibri"/>
              <a:buNone/>
              <a:defRPr sz="1200">
                <a:solidFill>
                  <a:srgbClr val="04304B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ftr" idx="11"/>
          </p:nvPr>
        </p:nvSpPr>
        <p:spPr>
          <a:xfrm>
            <a:off x="3874615" y="5930091"/>
            <a:ext cx="4442770" cy="189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04304B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34074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Imagem BG1">
  <p:cSld name="Título e Imagem BG1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>
            <a:spLocks noGrp="1"/>
          </p:cNvSpPr>
          <p:nvPr>
            <p:ph type="pic" idx="2"/>
          </p:nvPr>
        </p:nvSpPr>
        <p:spPr>
          <a:xfrm>
            <a:off x="838200" y="1960606"/>
            <a:ext cx="10515600" cy="3982814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lt2"/>
          </a:solidFill>
          <a:ln>
            <a:noFill/>
          </a:ln>
        </p:spPr>
      </p:sp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838200" y="1169614"/>
            <a:ext cx="10515600" cy="594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1"/>
          </p:nvPr>
        </p:nvSpPr>
        <p:spPr>
          <a:xfrm>
            <a:off x="838200" y="914581"/>
            <a:ext cx="10516040" cy="24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Calibri"/>
              <a:buNone/>
              <a:defRPr sz="1200">
                <a:solidFill>
                  <a:schemeClr val="accent3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ftr" idx="11"/>
          </p:nvPr>
        </p:nvSpPr>
        <p:spPr>
          <a:xfrm>
            <a:off x="3874615" y="5930091"/>
            <a:ext cx="4442770" cy="189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04304B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7624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penas Título - BG1">
  <p:cSld name="Apenas Título - BG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838200" y="1169614"/>
            <a:ext cx="10515600" cy="594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838200" y="914581"/>
            <a:ext cx="10516040" cy="24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4304B"/>
              </a:buClr>
              <a:buSzPts val="1200"/>
              <a:buFont typeface="Calibri"/>
              <a:buNone/>
              <a:defRPr sz="1200">
                <a:solidFill>
                  <a:srgbClr val="04304B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ftr" idx="11"/>
          </p:nvPr>
        </p:nvSpPr>
        <p:spPr>
          <a:xfrm>
            <a:off x="3874615" y="5930091"/>
            <a:ext cx="4442770" cy="189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04304B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8348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 - BG1">
  <p:cSld name="Conteúdo com Legenda - BG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>
            <a:spLocks noGrp="1"/>
          </p:cNvSpPr>
          <p:nvPr>
            <p:ph type="body" idx="1"/>
          </p:nvPr>
        </p:nvSpPr>
        <p:spPr>
          <a:xfrm>
            <a:off x="839788" y="2636108"/>
            <a:ext cx="3932237" cy="323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body" idx="2"/>
          </p:nvPr>
        </p:nvSpPr>
        <p:spPr>
          <a:xfrm>
            <a:off x="5183188" y="914582"/>
            <a:ext cx="6169024" cy="4954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4304B"/>
              </a:buClr>
              <a:buSzPts val="2000"/>
              <a:buFont typeface="Calibri"/>
              <a:buChar char="•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4304B"/>
              </a:buClr>
              <a:buSzPts val="1800"/>
              <a:buFont typeface="Noto Sans Symbols"/>
              <a:buChar char="▪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4304B"/>
              </a:buClr>
              <a:buSzPts val="1600"/>
              <a:buFont typeface="Courier New"/>
              <a:buChar char="o"/>
              <a:defRPr sz="1600"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body" idx="3"/>
          </p:nvPr>
        </p:nvSpPr>
        <p:spPr>
          <a:xfrm>
            <a:off x="838200" y="914581"/>
            <a:ext cx="3932237" cy="24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4304B"/>
              </a:buClr>
              <a:buSzPts val="1200"/>
              <a:buFont typeface="Calibri"/>
              <a:buNone/>
              <a:defRPr sz="1200">
                <a:solidFill>
                  <a:srgbClr val="04304B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838200" y="1169614"/>
            <a:ext cx="3932237" cy="1178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ftr" idx="11"/>
          </p:nvPr>
        </p:nvSpPr>
        <p:spPr>
          <a:xfrm>
            <a:off x="3874615" y="5930091"/>
            <a:ext cx="4442770" cy="189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04304B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20394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com Imagem - BG1">
  <p:cSld name="Texto com Imagem - BG1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>
            <a:spLocks noGrp="1"/>
          </p:cNvSpPr>
          <p:nvPr>
            <p:ph type="pic" idx="2"/>
          </p:nvPr>
        </p:nvSpPr>
        <p:spPr>
          <a:xfrm>
            <a:off x="5183188" y="657227"/>
            <a:ext cx="6169024" cy="5203823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25" name="Google Shape;125;p20"/>
          <p:cNvSpPr txBox="1">
            <a:spLocks noGrp="1"/>
          </p:cNvSpPr>
          <p:nvPr>
            <p:ph type="body" idx="1"/>
          </p:nvPr>
        </p:nvSpPr>
        <p:spPr>
          <a:xfrm>
            <a:off x="839788" y="2627870"/>
            <a:ext cx="3932237" cy="3241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body" idx="3"/>
          </p:nvPr>
        </p:nvSpPr>
        <p:spPr>
          <a:xfrm>
            <a:off x="838200" y="914581"/>
            <a:ext cx="3932237" cy="24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Calibri"/>
              <a:buNone/>
              <a:defRPr sz="1200">
                <a:solidFill>
                  <a:schemeClr val="accent3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838200" y="1169614"/>
            <a:ext cx="3932237" cy="1178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ftr" idx="11"/>
          </p:nvPr>
        </p:nvSpPr>
        <p:spPr>
          <a:xfrm>
            <a:off x="3874615" y="5930091"/>
            <a:ext cx="4442770" cy="189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04304B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1447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ase de Agradecimento - BG1">
  <p:cSld name="Frase de Agradecimento - BG1">
    <p:bg>
      <p:bgPr>
        <a:solidFill>
          <a:schemeClr val="dk1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1" descr="A picture containing text, outdoor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1"/>
          <p:cNvSpPr txBox="1">
            <a:spLocks noGrp="1"/>
          </p:cNvSpPr>
          <p:nvPr>
            <p:ph type="title"/>
          </p:nvPr>
        </p:nvSpPr>
        <p:spPr>
          <a:xfrm>
            <a:off x="2300288" y="3567712"/>
            <a:ext cx="7591425" cy="5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304B"/>
              </a:buClr>
              <a:buSzPts val="4000"/>
              <a:buFont typeface="Calibri"/>
              <a:buNone/>
              <a:defRPr sz="4000" b="0">
                <a:solidFill>
                  <a:srgbClr val="04304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ftr" idx="11"/>
          </p:nvPr>
        </p:nvSpPr>
        <p:spPr>
          <a:xfrm>
            <a:off x="3305175" y="5962236"/>
            <a:ext cx="5581650" cy="189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4304B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33" name="Google Shape;133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99772" y="5102734"/>
            <a:ext cx="1192453" cy="489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04032" y="1508974"/>
            <a:ext cx="3783931" cy="9034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9643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1" descr="A picture containing text, outdoor&#10;&#10;Description automatically generated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1273197" y="5777542"/>
            <a:ext cx="604880" cy="248433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1"/>
          <p:cNvSpPr txBox="1">
            <a:spLocks noGrp="1"/>
          </p:cNvSpPr>
          <p:nvPr>
            <p:ph type="title"/>
          </p:nvPr>
        </p:nvSpPr>
        <p:spPr>
          <a:xfrm>
            <a:off x="838200" y="657226"/>
            <a:ext cx="10515600" cy="5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202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ftr" idx="11"/>
          </p:nvPr>
        </p:nvSpPr>
        <p:spPr>
          <a:xfrm>
            <a:off x="3874615" y="5930091"/>
            <a:ext cx="4442770" cy="189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0430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2121262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09496F-28C2-44BD-BBEB-0165F7C7D7D4}"/>
              </a:ext>
            </a:extLst>
          </p:cNvPr>
          <p:cNvSpPr txBox="1"/>
          <p:nvPr/>
        </p:nvSpPr>
        <p:spPr>
          <a:xfrm>
            <a:off x="494841" y="860469"/>
            <a:ext cx="11202316" cy="59862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600" kern="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Avenir Next LT Pro" panose="020B05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Este curso ensina como analisar dados de resposta contínua e dados de contagem discreta. Regressão linear, regressão de Poisson, regressa binomial negativa, regressão gama, análise de variância, regresso linear com variáveis de indicador, análise da covariância, e modelos mistos ANOVA são apresentados no curso.</a:t>
            </a:r>
            <a:endParaRPr lang="pt-BR" sz="1600" kern="100" dirty="0">
              <a:solidFill>
                <a:schemeClr val="tx1">
                  <a:lumMod val="90000"/>
                  <a:lumOff val="10000"/>
                </a:schemeClr>
              </a:solidFill>
              <a:effectLst/>
              <a:latin typeface="Avenir Next LT Pro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/>
            <a:endParaRPr lang="pt-PT" sz="1600" dirty="0">
              <a:solidFill>
                <a:schemeClr val="bg2">
                  <a:lumMod val="50000"/>
                </a:schemeClr>
              </a:solidFill>
              <a:latin typeface="Avenir Next LT Pro" panose="020B0504020202020204" pitchFamily="34" charset="0"/>
              <a:ea typeface="Times New Roman" panose="02020603050405020304" pitchFamily="18" charset="0"/>
            </a:endParaRPr>
          </a:p>
          <a:p>
            <a:r>
              <a:rPr lang="pt-BR" sz="1600" b="1" dirty="0">
                <a:solidFill>
                  <a:schemeClr val="bg2">
                    <a:lumMod val="50000"/>
                  </a:schemeClr>
                </a:solidFill>
                <a:latin typeface="Avenir Next LT Pro" panose="020B0504020202020204" pitchFamily="34" charset="0"/>
                <a:cs typeface="Calibri" panose="020F0502020204030204" pitchFamily="34" charset="0"/>
              </a:rPr>
              <a:t>Aprenda Como:</a:t>
            </a:r>
          </a:p>
          <a:p>
            <a:pPr marL="285750" marR="0" lvl="0" indent="-285750">
              <a:buFont typeface="Arial" panose="020B0604020202020204" pitchFamily="34" charset="0"/>
              <a:buChar char="•"/>
            </a:pPr>
            <a:r>
              <a:rPr lang="pt-BR" sz="1600" kern="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Avenir Next LT Pro" panose="020B0504020202020204" pitchFamily="34" charset="0"/>
                <a:ea typeface="Times New Roman" panose="02020603050405020304" pitchFamily="18" charset="0"/>
              </a:rPr>
              <a:t>Ajustar modelos de regressão </a:t>
            </a:r>
            <a:r>
              <a:rPr lang="pt-BR" sz="1600" kern="0" dirty="0" err="1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Avenir Next LT Pro" panose="020B0504020202020204" pitchFamily="34" charset="0"/>
                <a:ea typeface="Times New Roman" panose="02020603050405020304" pitchFamily="18" charset="0"/>
              </a:rPr>
              <a:t>polinômica</a:t>
            </a:r>
            <a:r>
              <a:rPr lang="pt-BR" sz="1600" kern="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Avenir Next LT Pro" panose="020B0504020202020204" pitchFamily="34" charset="0"/>
                <a:ea typeface="Times New Roman" panose="02020603050405020304" pitchFamily="18" charset="0"/>
              </a:rPr>
              <a:t> usando os procedimentos GLMSELECT e REG. </a:t>
            </a:r>
          </a:p>
          <a:p>
            <a:pPr marL="285750" marR="0" lvl="0" indent="-285750">
              <a:buFont typeface="Arial" panose="020B0604020202020204" pitchFamily="34" charset="0"/>
              <a:buChar char="•"/>
            </a:pPr>
            <a:r>
              <a:rPr lang="pt-BR" sz="1600" kern="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Avenir Next LT Pro" panose="020B0504020202020204" pitchFamily="34" charset="0"/>
                <a:ea typeface="Times New Roman" panose="02020603050405020304" pitchFamily="18" charset="0"/>
              </a:rPr>
              <a:t>Selecione modelos com base em várias estatísticas e métodos automáticos de seleção de modelos usando o PROC GLMSELECT. </a:t>
            </a:r>
          </a:p>
          <a:p>
            <a:pPr marL="285750" marR="0" lvl="0" indent="-285750">
              <a:buFont typeface="Arial" panose="020B0604020202020204" pitchFamily="34" charset="0"/>
              <a:buChar char="•"/>
            </a:pPr>
            <a:r>
              <a:rPr lang="pt-BR" sz="1600" kern="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Avenir Next LT Pro" panose="020B0504020202020204" pitchFamily="34" charset="0"/>
                <a:ea typeface="Times New Roman" panose="02020603050405020304" pitchFamily="18" charset="0"/>
              </a:rPr>
              <a:t>Avaliar a adequação do modelo e as suposições do modelo usando os procedimentos GLMSELECT, REG, GLM, GENMOD e UNIVARIATE. </a:t>
            </a:r>
            <a:endParaRPr lang="pt-BR" sz="1600" kern="0" dirty="0">
              <a:solidFill>
                <a:schemeClr val="tx1">
                  <a:lumMod val="90000"/>
                  <a:lumOff val="10000"/>
                </a:schemeClr>
              </a:solidFill>
              <a:latin typeface="Avenir Next LT Pro" panose="020B0504020202020204" pitchFamily="34" charset="0"/>
              <a:ea typeface="Times New Roman" panose="02020603050405020304" pitchFamily="18" charset="0"/>
            </a:endParaRPr>
          </a:p>
          <a:p>
            <a:pPr marL="285750" marR="0" lvl="0" indent="-285750">
              <a:buFont typeface="Arial" panose="020B0604020202020204" pitchFamily="34" charset="0"/>
              <a:buChar char="•"/>
            </a:pPr>
            <a:r>
              <a:rPr lang="pt-BR" sz="1600" kern="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Avenir Next LT Pro" panose="020B0504020202020204" pitchFamily="34" charset="0"/>
                <a:ea typeface="Times New Roman" panose="02020603050405020304" pitchFamily="18" charset="0"/>
              </a:rPr>
              <a:t>Fit Poisson e binomial negativo modelos usando o procedimento GENMOD, e </a:t>
            </a:r>
            <a:r>
              <a:rPr lang="pt-BR" sz="1600" kern="0" dirty="0" err="1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Avenir Next LT Pro" panose="020B0504020202020204" pitchFamily="34" charset="0"/>
                <a:ea typeface="Times New Roman" panose="02020603050405020304" pitchFamily="18" charset="0"/>
              </a:rPr>
              <a:t>fit</a:t>
            </a:r>
            <a:r>
              <a:rPr lang="pt-BR" sz="1600" kern="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Avenir Next LT Pro" panose="020B0504020202020204" pitchFamily="34" charset="0"/>
                <a:ea typeface="Times New Roman" panose="02020603050405020304" pitchFamily="18" charset="0"/>
              </a:rPr>
              <a:t> modelos de regressão gama usando o processo GLIMMIX. </a:t>
            </a:r>
          </a:p>
          <a:p>
            <a:pPr marL="285750" marR="0" lvl="0" indent="-285750">
              <a:buFont typeface="Arial" panose="020B0604020202020204" pitchFamily="34" charset="0"/>
              <a:buChar char="•"/>
            </a:pPr>
            <a:r>
              <a:rPr lang="pt-BR" sz="1600" kern="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Avenir Next LT Pro" panose="020B0504020202020204" pitchFamily="34" charset="0"/>
                <a:ea typeface="Times New Roman" panose="02020603050405020304" pitchFamily="18" charset="0"/>
              </a:rPr>
              <a:t>Realizar a análise da variância usando o procedimento GLM. </a:t>
            </a:r>
          </a:p>
          <a:p>
            <a:pPr marL="285750" marR="0" lvl="0" indent="-285750">
              <a:buFont typeface="Arial" panose="020B0604020202020204" pitchFamily="34" charset="0"/>
              <a:buChar char="•"/>
            </a:pPr>
            <a:r>
              <a:rPr lang="pt-BR" sz="1600" kern="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Avenir Next LT Pro" panose="020B0504020202020204" pitchFamily="34" charset="0"/>
                <a:ea typeface="Times New Roman" panose="02020603050405020304" pitchFamily="18" charset="0"/>
              </a:rPr>
              <a:t>Escreva declarações LSMESTIMATE em PROC GLM. </a:t>
            </a:r>
            <a:endParaRPr lang="pt-BR" sz="1600" kern="0" dirty="0">
              <a:solidFill>
                <a:schemeClr val="tx1">
                  <a:lumMod val="90000"/>
                  <a:lumOff val="10000"/>
                </a:schemeClr>
              </a:solidFill>
              <a:latin typeface="Avenir Next LT Pro" panose="020B0504020202020204" pitchFamily="34" charset="0"/>
              <a:ea typeface="Times New Roman" panose="02020603050405020304" pitchFamily="18" charset="0"/>
            </a:endParaRPr>
          </a:p>
          <a:p>
            <a:pPr marL="285750" marR="0" lvl="0" indent="-285750">
              <a:buFont typeface="Arial" panose="020B0604020202020204" pitchFamily="34" charset="0"/>
              <a:buChar char="•"/>
            </a:pPr>
            <a:r>
              <a:rPr lang="pt-BR" sz="1600" kern="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Avenir Next LT Pro" panose="020B0504020202020204" pitchFamily="34" charset="0"/>
                <a:ea typeface="Times New Roman" panose="02020603050405020304" pitchFamily="18" charset="0"/>
              </a:rPr>
              <a:t>Adequação dos modelos ANCOVA usando o PROC GLM. </a:t>
            </a:r>
          </a:p>
          <a:p>
            <a:pPr marL="285750" marR="0" lvl="0" indent="-285750">
              <a:buFont typeface="Arial" panose="020B0604020202020204" pitchFamily="34" charset="0"/>
              <a:buChar char="•"/>
            </a:pPr>
            <a:r>
              <a:rPr lang="pt-BR" sz="1600" kern="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Avenir Next LT Pro" panose="020B0504020202020204" pitchFamily="34" charset="0"/>
                <a:ea typeface="Times New Roman" panose="02020603050405020304" pitchFamily="18" charset="0"/>
              </a:rPr>
              <a:t>Ajuste modelos com efeitos aleatórios usando PROC GLIMMIX. </a:t>
            </a:r>
            <a:endParaRPr lang="pt-BR" sz="1600" kern="0" dirty="0">
              <a:solidFill>
                <a:schemeClr val="tx1">
                  <a:lumMod val="90000"/>
                  <a:lumOff val="10000"/>
                </a:schemeClr>
              </a:solidFill>
              <a:latin typeface="Avenir Next LT Pro" panose="020B0504020202020204" pitchFamily="34" charset="0"/>
              <a:ea typeface="Times New Roman" panose="02020603050405020304" pitchFamily="18" charset="0"/>
            </a:endParaRPr>
          </a:p>
          <a:p>
            <a:pPr marL="285750" marR="0" lvl="0" indent="-285750">
              <a:buFont typeface="Arial" panose="020B0604020202020204" pitchFamily="34" charset="0"/>
              <a:buChar char="•"/>
            </a:pPr>
            <a:r>
              <a:rPr lang="pt-BR" sz="1600" kern="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Avenir Next LT Pro" panose="020B0504020202020204" pitchFamily="34" charset="0"/>
                <a:ea typeface="Times New Roman" panose="02020603050405020304" pitchFamily="18" charset="0"/>
              </a:rPr>
              <a:t>Criar uma variedade de gráficos estatísticos.</a:t>
            </a:r>
          </a:p>
          <a:p>
            <a:pPr marL="285750" marR="0" lvl="0" indent="-285750">
              <a:buFont typeface="Arial" panose="020B0604020202020204" pitchFamily="34" charset="0"/>
              <a:buChar char="•"/>
            </a:pPr>
            <a:endParaRPr lang="pt-BR" sz="1600" kern="0" dirty="0">
              <a:solidFill>
                <a:schemeClr val="tx1">
                  <a:lumMod val="90000"/>
                  <a:lumOff val="10000"/>
                </a:schemeClr>
              </a:solidFill>
              <a:latin typeface="Avenir Next LT Pro" panose="020B0504020202020204" pitchFamily="34" charset="0"/>
              <a:ea typeface="Times New Roman" panose="02020603050405020304" pitchFamily="18" charset="0"/>
            </a:endParaRPr>
          </a:p>
          <a:p>
            <a:pPr marR="0" lvl="0"/>
            <a:r>
              <a:rPr lang="pt-BR" sz="1600" b="1" dirty="0">
                <a:solidFill>
                  <a:schemeClr val="bg2">
                    <a:lumMod val="50000"/>
                  </a:schemeClr>
                </a:solidFill>
                <a:latin typeface="Avenir Next LT Pro" panose="020B0504020202020204" pitchFamily="34" charset="0"/>
              </a:rPr>
              <a:t>Quem deverá participar:</a:t>
            </a:r>
            <a:r>
              <a:rPr lang="pt-BR" sz="1600" dirty="0">
                <a:solidFill>
                  <a:schemeClr val="bg2">
                    <a:lumMod val="50000"/>
                  </a:schemeClr>
                </a:solidFill>
                <a:latin typeface="Avenir Next LT Pro" panose="020B0504020202020204" pitchFamily="34" charset="0"/>
              </a:rPr>
              <a:t> </a:t>
            </a:r>
          </a:p>
          <a:p>
            <a:r>
              <a:rPr lang="pt-BR" sz="1600" kern="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Avenir Next LT Pro" panose="020B05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Analistas de dados e pesquisadores com alguma formação estatística</a:t>
            </a:r>
            <a:endParaRPr lang="pt-BR" sz="1600" kern="100" dirty="0">
              <a:solidFill>
                <a:schemeClr val="tx1">
                  <a:lumMod val="90000"/>
                  <a:lumOff val="10000"/>
                </a:schemeClr>
              </a:solidFill>
              <a:effectLst/>
              <a:latin typeface="Avenir Next LT Pro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/>
            <a:br>
              <a:rPr lang="pt-BR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pt-BR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1600" dirty="0">
              <a:solidFill>
                <a:schemeClr val="bg2">
                  <a:lumMod val="50000"/>
                </a:schemeClr>
              </a:solidFill>
              <a:effectLst/>
              <a:latin typeface="Avenir Next LT Pro" panose="020B05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3" name="Rectangle: Rounded Corners 7">
            <a:extLst>
              <a:ext uri="{FF2B5EF4-FFF2-40B4-BE49-F238E27FC236}">
                <a16:creationId xmlns:a16="http://schemas.microsoft.com/office/drawing/2014/main" id="{543C7194-BB53-DA01-1266-E5C50BAFBC1D}"/>
              </a:ext>
            </a:extLst>
          </p:cNvPr>
          <p:cNvSpPr/>
          <p:nvPr/>
        </p:nvSpPr>
        <p:spPr>
          <a:xfrm>
            <a:off x="494841" y="246468"/>
            <a:ext cx="7608451" cy="447734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Avenir Next LT Pro" panose="020B0504020202020204" pitchFamily="34" charset="0"/>
                <a:cs typeface="Arial" panose="020B0604020202020204" pitchFamily="34" charset="0"/>
                <a:sym typeface="Arial"/>
              </a:rPr>
              <a:t>ST242 - Statistics 2: ANOVA and Regression</a:t>
            </a:r>
            <a:endParaRPr kumimoji="0" lang="pt-BR" sz="2000" b="1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Avenir Next LT Pro" panose="020B0504020202020204" pitchFamily="34" charset="0"/>
              <a:cs typeface="Arial" panose="020B0604020202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1158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7">
            <a:extLst>
              <a:ext uri="{FF2B5EF4-FFF2-40B4-BE49-F238E27FC236}">
                <a16:creationId xmlns:a16="http://schemas.microsoft.com/office/drawing/2014/main" id="{0D129E77-762D-961E-DAF5-49A9534F83F3}"/>
              </a:ext>
            </a:extLst>
          </p:cNvPr>
          <p:cNvSpPr/>
          <p:nvPr/>
        </p:nvSpPr>
        <p:spPr>
          <a:xfrm>
            <a:off x="526161" y="187852"/>
            <a:ext cx="7608451" cy="447734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Avenir Next LT Pro" panose="020B0504020202020204" pitchFamily="34" charset="0"/>
                <a:cs typeface="Arial" panose="020B0604020202020204" pitchFamily="34" charset="0"/>
                <a:sym typeface="Arial"/>
              </a:rPr>
              <a:t>ST242 - Statistics 2: ANOVA and Regression</a:t>
            </a:r>
            <a:endParaRPr kumimoji="0" lang="pt-BR" sz="2000" b="1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Avenir Next LT Pro" panose="020B05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8E2B2B33-9C74-73E3-AF18-2A0630E8F99C}"/>
              </a:ext>
            </a:extLst>
          </p:cNvPr>
          <p:cNvGrpSpPr/>
          <p:nvPr/>
        </p:nvGrpSpPr>
        <p:grpSpPr>
          <a:xfrm>
            <a:off x="419100" y="783223"/>
            <a:ext cx="11449050" cy="6253401"/>
            <a:chOff x="419100" y="783223"/>
            <a:chExt cx="11449050" cy="625340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8257B0E5-8E79-456E-EF14-8D233061C934}"/>
                </a:ext>
              </a:extLst>
            </p:cNvPr>
            <p:cNvSpPr txBox="1"/>
            <p:nvPr/>
          </p:nvSpPr>
          <p:spPr>
            <a:xfrm>
              <a:off x="419100" y="783223"/>
              <a:ext cx="11449050" cy="25853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600" b="1" dirty="0">
                  <a:solidFill>
                    <a:schemeClr val="bg2">
                      <a:lumMod val="50000"/>
                    </a:schemeClr>
                  </a:solidFill>
                  <a:effectLst/>
                  <a:latin typeface="Avenir Next LT Pro" panose="020B0504020202020204" pitchFamily="34" charset="0"/>
                  <a:ea typeface="Times New Roman" panose="02020603050405020304" pitchFamily="18" charset="0"/>
                </a:rPr>
                <a:t>Pré-Requisito: </a:t>
              </a:r>
            </a:p>
            <a:p>
              <a:r>
                <a:rPr lang="pt-BR" sz="1600" kern="0" dirty="0">
                  <a:solidFill>
                    <a:schemeClr val="tx1">
                      <a:lumMod val="90000"/>
                      <a:lumOff val="10000"/>
                    </a:schemeClr>
                  </a:solidFill>
                  <a:effectLst/>
                  <a:latin typeface="Avenir Next LT Pro" panose="020B05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Antes de participar deste curso, você deve: Ter alguma experiência na criação e gestão de conjuntos de dados SAS, que você pode ganhar com o curso SAS </a:t>
              </a:r>
              <a:r>
                <a:rPr lang="pt-BR" sz="1600" kern="0" dirty="0" err="1">
                  <a:solidFill>
                    <a:schemeClr val="tx1">
                      <a:lumMod val="90000"/>
                      <a:lumOff val="10000"/>
                    </a:schemeClr>
                  </a:solidFill>
                  <a:effectLst/>
                  <a:latin typeface="Avenir Next LT Pro" panose="020B05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Programming</a:t>
              </a:r>
              <a:r>
                <a:rPr lang="pt-BR" sz="1600" kern="0" dirty="0">
                  <a:solidFill>
                    <a:schemeClr val="tx1">
                      <a:lumMod val="90000"/>
                      <a:lumOff val="10000"/>
                    </a:schemeClr>
                  </a:solidFill>
                  <a:effectLst/>
                  <a:latin typeface="Avenir Next LT Pro" panose="020B05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1: Essentials. Ser capaz de combinar modelos de regressão linear simples e múltiplos usando o procedimento REG. Ser capaz de analisar uma análise unidirecional de variação usando o procedimento GLM. Compreender os conceitos estatísticos de distribuição normal, distribuições de amostragem, teste de hipótese e estimativa. Ter concluído um curso de nível de pós-graduação em regressão e análise de métodos de variação ou o Curso de Estatística 1: Introdução ao ANOVA, Regressão e </a:t>
              </a:r>
              <a:r>
                <a:rPr lang="pt-BR" sz="1600" kern="0" dirty="0" err="1">
                  <a:solidFill>
                    <a:schemeClr val="tx1">
                      <a:lumMod val="90000"/>
                      <a:lumOff val="10000"/>
                    </a:schemeClr>
                  </a:solidFill>
                  <a:effectLst/>
                  <a:latin typeface="Avenir Next LT Pro" panose="020B05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Regresão</a:t>
              </a:r>
              <a:r>
                <a:rPr lang="pt-BR" sz="1600" kern="0" dirty="0">
                  <a:solidFill>
                    <a:schemeClr val="tx1">
                      <a:lumMod val="90000"/>
                      <a:lumOff val="10000"/>
                    </a:schemeClr>
                  </a:solidFill>
                  <a:effectLst/>
                  <a:latin typeface="Avenir Next LT Pro" panose="020B05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pt-BR" sz="1600" kern="0" dirty="0" err="1">
                  <a:solidFill>
                    <a:schemeClr val="tx1">
                      <a:lumMod val="90000"/>
                      <a:lumOff val="10000"/>
                    </a:schemeClr>
                  </a:solidFill>
                  <a:effectLst/>
                  <a:latin typeface="Avenir Next LT Pro" panose="020B05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Logística.Os</a:t>
              </a:r>
              <a:r>
                <a:rPr lang="pt-BR" sz="1600" kern="0" dirty="0">
                  <a:solidFill>
                    <a:schemeClr val="tx1">
                      <a:lumMod val="90000"/>
                      <a:lumOff val="10000"/>
                    </a:schemeClr>
                  </a:solidFill>
                  <a:effectLst/>
                  <a:latin typeface="Avenir Next LT Pro" panose="020B05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alunos devem ter concluído o SAS </a:t>
              </a:r>
              <a:r>
                <a:rPr lang="pt-BR" sz="1600" kern="0" dirty="0" err="1">
                  <a:solidFill>
                    <a:schemeClr val="tx1">
                      <a:lumMod val="90000"/>
                      <a:lumOff val="10000"/>
                    </a:schemeClr>
                  </a:solidFill>
                  <a:effectLst/>
                  <a:latin typeface="Avenir Next LT Pro" panose="020B05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Programming</a:t>
              </a:r>
              <a:r>
                <a:rPr lang="pt-BR" sz="1600" kern="0" dirty="0">
                  <a:solidFill>
                    <a:schemeClr val="tx1">
                      <a:lumMod val="90000"/>
                      <a:lumOff val="10000"/>
                    </a:schemeClr>
                  </a:solidFill>
                  <a:effectLst/>
                  <a:latin typeface="Avenir Next LT Pro" panose="020B05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1: Essentials </a:t>
              </a:r>
              <a:r>
                <a:rPr lang="pt-BR" sz="1600" kern="0" dirty="0" err="1">
                  <a:solidFill>
                    <a:schemeClr val="tx1">
                      <a:lumMod val="90000"/>
                      <a:lumOff val="10000"/>
                    </a:schemeClr>
                  </a:solidFill>
                  <a:effectLst/>
                  <a:latin typeface="Avenir Next LT Pro" panose="020B05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and</a:t>
              </a:r>
              <a:r>
                <a:rPr lang="pt-BR" sz="1600" kern="0" dirty="0">
                  <a:solidFill>
                    <a:schemeClr val="tx1">
                      <a:lumMod val="90000"/>
                      <a:lumOff val="10000"/>
                    </a:schemeClr>
                  </a:solidFill>
                  <a:effectLst/>
                  <a:latin typeface="Avenir Next LT Pro" panose="020B05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pt-BR" sz="1600" kern="0" dirty="0" err="1">
                  <a:solidFill>
                    <a:schemeClr val="tx1">
                      <a:lumMod val="90000"/>
                      <a:lumOff val="10000"/>
                    </a:schemeClr>
                  </a:solidFill>
                  <a:effectLst/>
                  <a:latin typeface="Avenir Next LT Pro" panose="020B05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Statistics</a:t>
              </a:r>
              <a:r>
                <a:rPr lang="pt-BR" sz="1600" kern="0" dirty="0">
                  <a:solidFill>
                    <a:schemeClr val="tx1">
                      <a:lumMod val="90000"/>
                      <a:lumOff val="10000"/>
                    </a:schemeClr>
                  </a:solidFill>
                  <a:effectLst/>
                  <a:latin typeface="Avenir Next LT Pro" panose="020B05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1: </a:t>
              </a:r>
              <a:r>
                <a:rPr lang="pt-BR" sz="1600" kern="0" dirty="0" err="1">
                  <a:solidFill>
                    <a:schemeClr val="tx1">
                      <a:lumMod val="90000"/>
                      <a:lumOff val="10000"/>
                    </a:schemeClr>
                  </a:solidFill>
                  <a:effectLst/>
                  <a:latin typeface="Avenir Next LT Pro" panose="020B05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Introduction</a:t>
              </a:r>
              <a:r>
                <a:rPr lang="pt-BR" sz="1600" kern="0" dirty="0">
                  <a:solidFill>
                    <a:schemeClr val="tx1">
                      <a:lumMod val="90000"/>
                      <a:lumOff val="10000"/>
                    </a:schemeClr>
                  </a:solidFill>
                  <a:effectLst/>
                  <a:latin typeface="Avenir Next LT Pro" panose="020B05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pt-BR" sz="1600" kern="0" dirty="0" err="1">
                  <a:solidFill>
                    <a:schemeClr val="tx1">
                      <a:lumMod val="90000"/>
                      <a:lumOff val="10000"/>
                    </a:schemeClr>
                  </a:solidFill>
                  <a:effectLst/>
                  <a:latin typeface="Avenir Next LT Pro" panose="020B05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to</a:t>
              </a:r>
              <a:r>
                <a:rPr lang="pt-BR" sz="1600" kern="0" dirty="0">
                  <a:solidFill>
                    <a:schemeClr val="tx1">
                      <a:lumMod val="90000"/>
                      <a:lumOff val="10000"/>
                    </a:schemeClr>
                  </a:solidFill>
                  <a:effectLst/>
                  <a:latin typeface="Avenir Next LT Pro" panose="020B05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ANOVA, </a:t>
              </a:r>
              <a:r>
                <a:rPr lang="pt-BR" sz="1600" kern="0" dirty="0" err="1">
                  <a:solidFill>
                    <a:schemeClr val="tx1">
                      <a:lumMod val="90000"/>
                      <a:lumOff val="10000"/>
                    </a:schemeClr>
                  </a:solidFill>
                  <a:effectLst/>
                  <a:latin typeface="Avenir Next LT Pro" panose="020B05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Regression</a:t>
              </a:r>
              <a:r>
                <a:rPr lang="pt-BR" sz="1600" kern="0" dirty="0">
                  <a:solidFill>
                    <a:schemeClr val="tx1">
                      <a:lumMod val="90000"/>
                      <a:lumOff val="10000"/>
                    </a:schemeClr>
                  </a:solidFill>
                  <a:effectLst/>
                  <a:latin typeface="Avenir Next LT Pro" panose="020B05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pt-BR" sz="1600" kern="0" dirty="0" err="1">
                  <a:solidFill>
                    <a:schemeClr val="tx1">
                      <a:lumMod val="90000"/>
                      <a:lumOff val="10000"/>
                    </a:schemeClr>
                  </a:solidFill>
                  <a:effectLst/>
                  <a:latin typeface="Avenir Next LT Pro" panose="020B05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and</a:t>
              </a:r>
              <a:r>
                <a:rPr lang="pt-BR" sz="1600" kern="0" dirty="0">
                  <a:solidFill>
                    <a:schemeClr val="tx1">
                      <a:lumMod val="90000"/>
                      <a:lumOff val="10000"/>
                    </a:schemeClr>
                  </a:solidFill>
                  <a:effectLst/>
                  <a:latin typeface="Avenir Next LT Pro" panose="020B05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pt-BR" sz="1600" kern="0" dirty="0" err="1">
                  <a:solidFill>
                    <a:schemeClr val="tx1">
                      <a:lumMod val="90000"/>
                      <a:lumOff val="10000"/>
                    </a:schemeClr>
                  </a:solidFill>
                  <a:effectLst/>
                  <a:latin typeface="Avenir Next LT Pro" panose="020B05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Logistic</a:t>
              </a:r>
              <a:r>
                <a:rPr lang="pt-BR" sz="1600" kern="0" dirty="0">
                  <a:solidFill>
                    <a:schemeClr val="tx1">
                      <a:lumMod val="90000"/>
                      <a:lumOff val="10000"/>
                    </a:schemeClr>
                  </a:solidFill>
                  <a:effectLst/>
                  <a:latin typeface="Avenir Next LT Pro" panose="020B05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pt-BR" sz="1600" kern="0" dirty="0" err="1">
                  <a:solidFill>
                    <a:schemeClr val="tx1">
                      <a:lumMod val="90000"/>
                      <a:lumOff val="10000"/>
                    </a:schemeClr>
                  </a:solidFill>
                  <a:effectLst/>
                  <a:latin typeface="Avenir Next LT Pro" panose="020B05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regression</a:t>
              </a:r>
              <a:r>
                <a:rPr lang="pt-BR" sz="1600" kern="0" dirty="0">
                  <a:solidFill>
                    <a:schemeClr val="tx1">
                      <a:lumMod val="90000"/>
                      <a:lumOff val="10000"/>
                    </a:schemeClr>
                  </a:solidFill>
                  <a:effectLst/>
                  <a:latin typeface="Avenir Next LT Pro" panose="020B05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pt-BR" sz="1600" kern="0" dirty="0" err="1">
                  <a:solidFill>
                    <a:schemeClr val="tx1">
                      <a:lumMod val="90000"/>
                      <a:lumOff val="10000"/>
                    </a:schemeClr>
                  </a:solidFill>
                  <a:effectLst/>
                  <a:latin typeface="Avenir Next LT Pro" panose="020B05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courses</a:t>
              </a:r>
              <a:r>
                <a:rPr lang="pt-BR" sz="1600" kern="0" dirty="0">
                  <a:solidFill>
                    <a:schemeClr val="tx1">
                      <a:lumMod val="90000"/>
                      <a:lumOff val="10000"/>
                    </a:schemeClr>
                  </a:solidFill>
                  <a:effectLst/>
                  <a:latin typeface="Avenir Next LT Pro" panose="020B05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ou ter experiência equivalente.</a:t>
              </a:r>
              <a:endParaRPr lang="pt-BR" sz="1600" kern="1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en-US" sz="1800" dirty="0">
                <a:solidFill>
                  <a:schemeClr val="bg2">
                    <a:lumMod val="50000"/>
                  </a:schemeClr>
                </a:solidFill>
                <a:effectLst/>
                <a:latin typeface="Avenir Next LT Pro" panose="020B050402020202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6" name="TextBox 7">
              <a:extLst>
                <a:ext uri="{FF2B5EF4-FFF2-40B4-BE49-F238E27FC236}">
                  <a16:creationId xmlns:a16="http://schemas.microsoft.com/office/drawing/2014/main" id="{98F12120-1A8C-F5D6-6183-A3766C65E96A}"/>
                </a:ext>
              </a:extLst>
            </p:cNvPr>
            <p:cNvSpPr txBox="1"/>
            <p:nvPr/>
          </p:nvSpPr>
          <p:spPr>
            <a:xfrm>
              <a:off x="419100" y="3121610"/>
              <a:ext cx="5432452" cy="35394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pt-BR" sz="1600" b="1" dirty="0">
                  <a:solidFill>
                    <a:schemeClr val="bg2">
                      <a:lumMod val="50000"/>
                    </a:schemeClr>
                  </a:solidFill>
                  <a:latin typeface="Avenir Next LT Pro" panose="020B0504020202020204" pitchFamily="34" charset="0"/>
                </a:rPr>
                <a:t>Conteúdo Programático:</a:t>
              </a:r>
              <a:endParaRPr lang="en-US" sz="1600" dirty="0">
                <a:solidFill>
                  <a:schemeClr val="bg2">
                    <a:lumMod val="50000"/>
                  </a:schemeClr>
                </a:solidFill>
                <a:latin typeface="Avenir Next LT Pro" panose="020B0504020202020204" pitchFamily="34" charset="0"/>
              </a:endParaRPr>
            </a:p>
            <a:p>
              <a:pPr marL="342900" marR="0" lvl="0" indent="-342900" algn="just">
                <a:buFont typeface="Wingdings" panose="05000000000000000000" pitchFamily="2" charset="2"/>
                <a:buChar char=""/>
              </a:pPr>
              <a:endParaRPr lang="pt-BR" sz="1600" dirty="0">
                <a:solidFill>
                  <a:schemeClr val="bg2">
                    <a:lumMod val="50000"/>
                  </a:schemeClr>
                </a:solidFill>
                <a:effectLst/>
                <a:latin typeface="Avenir Next LT Pro" panose="020B0504020202020204" pitchFamily="34" charset="0"/>
                <a:ea typeface="Times New Roman" panose="02020603050405020304" pitchFamily="18" charset="0"/>
              </a:endParaRPr>
            </a:p>
            <a:p>
              <a:pPr marL="342900" marR="0" lvl="0" indent="-342900" algn="just">
                <a:buFont typeface="Arial" panose="020B0604020202020204" pitchFamily="34" charset="0"/>
                <a:buChar char="•"/>
              </a:pPr>
              <a:r>
                <a:rPr lang="pt-BR" sz="1600" b="1" kern="0" dirty="0">
                  <a:solidFill>
                    <a:schemeClr val="bg2">
                      <a:lumMod val="50000"/>
                    </a:schemeClr>
                  </a:solidFill>
                  <a:effectLst/>
                  <a:latin typeface="Avenir Next LT Pro" panose="020B0504020202020204" pitchFamily="34" charset="0"/>
                  <a:ea typeface="Times New Roman" panose="02020603050405020304" pitchFamily="18" charset="0"/>
                </a:rPr>
                <a:t>Regressão Linear Múltipla </a:t>
              </a:r>
              <a:endParaRPr lang="en-US" sz="1600" b="1" dirty="0">
                <a:solidFill>
                  <a:schemeClr val="bg2">
                    <a:lumMod val="50000"/>
                  </a:schemeClr>
                </a:solidFill>
                <a:effectLst/>
                <a:latin typeface="Avenir Next LT Pro" panose="020B0504020202020204" pitchFamily="34" charset="0"/>
                <a:ea typeface="Times New Roman" panose="02020603050405020304" pitchFamily="18" charset="0"/>
              </a:endParaRPr>
            </a:p>
            <a:p>
              <a:pPr marL="742950" marR="0" lvl="1" indent="-285750">
                <a:buFont typeface="Arial" panose="020B0604020202020204" pitchFamily="34" charset="0"/>
                <a:buChar char="•"/>
              </a:pPr>
              <a:r>
                <a:rPr lang="pt-BR" sz="1600" kern="0" dirty="0">
                  <a:solidFill>
                    <a:schemeClr val="tx1">
                      <a:lumMod val="90000"/>
                      <a:lumOff val="10000"/>
                    </a:schemeClr>
                  </a:solidFill>
                  <a:effectLst/>
                  <a:latin typeface="Avenir Next LT Pro" panose="020B0504020202020204" pitchFamily="34" charset="0"/>
                  <a:ea typeface="Times New Roman" panose="02020603050405020304" pitchFamily="18" charset="0"/>
                </a:rPr>
                <a:t>Revisão de modelos lineares gerais. </a:t>
              </a:r>
            </a:p>
            <a:p>
              <a:pPr marL="742950" marR="0" lvl="1" indent="-285750">
                <a:buFont typeface="Arial" panose="020B0604020202020204" pitchFamily="34" charset="0"/>
                <a:buChar char="•"/>
              </a:pPr>
              <a:r>
                <a:rPr lang="pt-BR" sz="1600" kern="0" dirty="0">
                  <a:solidFill>
                    <a:schemeClr val="tx1">
                      <a:lumMod val="90000"/>
                      <a:lumOff val="10000"/>
                    </a:schemeClr>
                  </a:solidFill>
                  <a:effectLst/>
                  <a:latin typeface="Avenir Next LT Pro" panose="020B0504020202020204" pitchFamily="34" charset="0"/>
                  <a:ea typeface="Times New Roman" panose="02020603050405020304" pitchFamily="18" charset="0"/>
                </a:rPr>
                <a:t>Regressão </a:t>
              </a:r>
              <a:r>
                <a:rPr lang="pt-BR" sz="1600" kern="0" dirty="0" err="1">
                  <a:solidFill>
                    <a:schemeClr val="tx1">
                      <a:lumMod val="90000"/>
                      <a:lumOff val="10000"/>
                    </a:schemeClr>
                  </a:solidFill>
                  <a:effectLst/>
                  <a:latin typeface="Avenir Next LT Pro" panose="020B0504020202020204" pitchFamily="34" charset="0"/>
                  <a:ea typeface="Times New Roman" panose="02020603050405020304" pitchFamily="18" charset="0"/>
                </a:rPr>
                <a:t>polinômica</a:t>
              </a:r>
              <a:r>
                <a:rPr lang="pt-BR" sz="1600" kern="0" dirty="0">
                  <a:solidFill>
                    <a:schemeClr val="tx1">
                      <a:lumMod val="90000"/>
                      <a:lumOff val="10000"/>
                    </a:schemeClr>
                  </a:solidFill>
                  <a:effectLst/>
                  <a:latin typeface="Avenir Next LT Pro" panose="020B0504020202020204" pitchFamily="34" charset="0"/>
                  <a:ea typeface="Times New Roman" panose="02020603050405020304" pitchFamily="18" charset="0"/>
                </a:rPr>
                <a:t> simples. </a:t>
              </a:r>
              <a:endParaRPr lang="pt-BR" sz="1600" kern="0" dirty="0">
                <a:solidFill>
                  <a:schemeClr val="tx1">
                    <a:lumMod val="90000"/>
                    <a:lumOff val="10000"/>
                  </a:schemeClr>
                </a:solidFill>
                <a:latin typeface="Avenir Next LT Pro" panose="020B0504020202020204" pitchFamily="34" charset="0"/>
                <a:ea typeface="Times New Roman" panose="02020603050405020304" pitchFamily="18" charset="0"/>
              </a:endParaRPr>
            </a:p>
            <a:p>
              <a:pPr marL="742950" marR="0" lvl="1" indent="-285750">
                <a:buFont typeface="Arial" panose="020B0604020202020204" pitchFamily="34" charset="0"/>
                <a:buChar char="•"/>
              </a:pPr>
              <a:r>
                <a:rPr lang="pt-BR" sz="1600" kern="0" dirty="0">
                  <a:solidFill>
                    <a:schemeClr val="tx1">
                      <a:lumMod val="90000"/>
                      <a:lumOff val="10000"/>
                    </a:schemeClr>
                  </a:solidFill>
                  <a:effectLst/>
                  <a:latin typeface="Avenir Next LT Pro" panose="020B0504020202020204" pitchFamily="34" charset="0"/>
                  <a:ea typeface="Times New Roman" panose="02020603050405020304" pitchFamily="18" charset="0"/>
                </a:rPr>
                <a:t>Regressão polinomial e </a:t>
              </a:r>
              <a:r>
                <a:rPr lang="pt-BR" sz="1600" kern="0" dirty="0" err="1">
                  <a:solidFill>
                    <a:schemeClr val="tx1">
                      <a:lumMod val="90000"/>
                      <a:lumOff val="10000"/>
                    </a:schemeClr>
                  </a:solidFill>
                  <a:effectLst/>
                  <a:latin typeface="Avenir Next LT Pro" panose="020B0504020202020204" pitchFamily="34" charset="0"/>
                  <a:ea typeface="Times New Roman" panose="02020603050405020304" pitchFamily="18" charset="0"/>
                </a:rPr>
                <a:t>multicolinearidade</a:t>
              </a:r>
              <a:r>
                <a:rPr lang="pt-BR" sz="1600" kern="0" dirty="0">
                  <a:solidFill>
                    <a:schemeClr val="tx1">
                      <a:lumMod val="90000"/>
                      <a:lumOff val="10000"/>
                    </a:schemeClr>
                  </a:solidFill>
                  <a:effectLst/>
                  <a:latin typeface="Avenir Next LT Pro" panose="020B0504020202020204" pitchFamily="34" charset="0"/>
                  <a:ea typeface="Times New Roman" panose="02020603050405020304" pitchFamily="18" charset="0"/>
                </a:rPr>
                <a:t>. 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pt-BR" sz="1600" kern="0" dirty="0">
                  <a:solidFill>
                    <a:schemeClr val="tx1">
                      <a:lumMod val="90000"/>
                      <a:lumOff val="10000"/>
                    </a:schemeClr>
                  </a:solidFill>
                  <a:effectLst/>
                  <a:latin typeface="Avenir Next LT Pro" panose="020B05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Modelagem de relações não-lineares.</a:t>
              </a:r>
              <a:br>
                <a:rPr lang="pt-BR" sz="1800" kern="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</a:br>
              <a:endParaRPr lang="en-US" sz="1600" dirty="0">
                <a:solidFill>
                  <a:schemeClr val="bg2">
                    <a:lumMod val="50000"/>
                  </a:schemeClr>
                </a:solidFill>
                <a:effectLst/>
                <a:latin typeface="Avenir Next LT Pro" panose="020B0504020202020204" pitchFamily="34" charset="0"/>
                <a:ea typeface="Times New Roman" panose="02020603050405020304" pitchFamily="18" charset="0"/>
              </a:endParaRPr>
            </a:p>
            <a:p>
              <a:pPr marL="285750" marR="0" lvl="0" indent="-285750">
                <a:buFont typeface="Arial" panose="020B0604020202020204" pitchFamily="34" charset="0"/>
                <a:buChar char="•"/>
              </a:pPr>
              <a:r>
                <a:rPr lang="pt-BR" sz="1600" b="1" kern="0" dirty="0">
                  <a:solidFill>
                    <a:schemeClr val="bg2">
                      <a:lumMod val="50000"/>
                    </a:schemeClr>
                  </a:solidFill>
                  <a:effectLst/>
                  <a:latin typeface="Avenir Next LT Pro" panose="020B0504020202020204" pitchFamily="34" charset="0"/>
                  <a:ea typeface="Times New Roman" panose="02020603050405020304" pitchFamily="18" charset="0"/>
                </a:rPr>
                <a:t>Diagnóstico de Regressão e Medidas </a:t>
              </a:r>
              <a:r>
                <a:rPr lang="pt-BR" sz="1600" b="1" kern="0" dirty="0" err="1">
                  <a:solidFill>
                    <a:schemeClr val="bg2">
                      <a:lumMod val="50000"/>
                    </a:schemeClr>
                  </a:solidFill>
                  <a:effectLst/>
                  <a:latin typeface="Avenir Next LT Pro" panose="020B0504020202020204" pitchFamily="34" charset="0"/>
                  <a:ea typeface="Times New Roman" panose="02020603050405020304" pitchFamily="18" charset="0"/>
                </a:rPr>
                <a:t>Remediatórias</a:t>
              </a:r>
              <a:r>
                <a:rPr lang="pt-BR" sz="1600" b="1" kern="0" dirty="0">
                  <a:solidFill>
                    <a:schemeClr val="bg2">
                      <a:lumMod val="50000"/>
                    </a:schemeClr>
                  </a:solidFill>
                  <a:effectLst/>
                  <a:latin typeface="Avenir Next LT Pro" panose="020B0504020202020204" pitchFamily="34" charset="0"/>
                  <a:ea typeface="Times New Roman" panose="02020603050405020304" pitchFamily="18" charset="0"/>
                </a:rPr>
                <a:t> </a:t>
              </a:r>
              <a:endParaRPr lang="en-US" sz="1600" b="1" dirty="0">
                <a:solidFill>
                  <a:schemeClr val="bg2">
                    <a:lumMod val="50000"/>
                  </a:schemeClr>
                </a:solidFill>
                <a:effectLst/>
                <a:latin typeface="Avenir Next LT Pro" panose="020B0504020202020204" pitchFamily="34" charset="0"/>
                <a:ea typeface="Times New Roman" panose="02020603050405020304" pitchFamily="18" charset="0"/>
              </a:endParaRPr>
            </a:p>
            <a:p>
              <a:pPr marL="742950" marR="0" lvl="1" indent="-285750" algn="just">
                <a:buFont typeface="Arial" panose="020B0604020202020204" pitchFamily="34" charset="0"/>
                <a:buChar char="•"/>
              </a:pPr>
              <a:r>
                <a:rPr lang="pt-BR" sz="1600" kern="0" dirty="0">
                  <a:solidFill>
                    <a:schemeClr val="tx1">
                      <a:lumMod val="90000"/>
                      <a:lumOff val="10000"/>
                    </a:schemeClr>
                  </a:solidFill>
                  <a:effectLst/>
                  <a:latin typeface="Avenir Next LT Pro" panose="020B0504020202020204" pitchFamily="34" charset="0"/>
                  <a:ea typeface="Times New Roman" panose="02020603050405020304" pitchFamily="18" charset="0"/>
                </a:rPr>
                <a:t>Diagnóstico de modelo de regressão.</a:t>
              </a:r>
            </a:p>
            <a:p>
              <a:pPr marL="742950" lvl="1" indent="-285750" algn="just">
                <a:buFont typeface="Arial" panose="020B0604020202020204" pitchFamily="34" charset="0"/>
                <a:buChar char="•"/>
              </a:pPr>
              <a:r>
                <a:rPr lang="pt-BR" sz="1600" kern="0" dirty="0">
                  <a:solidFill>
                    <a:schemeClr val="tx1">
                      <a:lumMod val="90000"/>
                      <a:lumOff val="10000"/>
                    </a:schemeClr>
                  </a:solidFill>
                  <a:effectLst/>
                  <a:latin typeface="Avenir Next LT Pro" panose="020B05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Medidas corretivas.</a:t>
              </a:r>
              <a:endParaRPr lang="pt-BR" sz="1600" kern="1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1" algn="just"/>
              <a:r>
                <a:rPr lang="pt-BR" sz="1600" kern="0" dirty="0">
                  <a:solidFill>
                    <a:schemeClr val="tx1">
                      <a:lumMod val="90000"/>
                      <a:lumOff val="10000"/>
                    </a:schemeClr>
                  </a:solidFill>
                  <a:effectLst/>
                  <a:latin typeface="Avenir Next LT Pro" panose="020B0504020202020204" pitchFamily="34" charset="0"/>
                  <a:ea typeface="Times New Roman" panose="02020603050405020304" pitchFamily="18" charset="0"/>
                </a:rPr>
                <a:t> </a:t>
              </a:r>
              <a:endParaRPr lang="en-US" sz="16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Avenir Next LT Pro" panose="020B0504020202020204" pitchFamily="34" charset="0"/>
                <a:ea typeface="Times New Roman" panose="02020603050405020304" pitchFamily="18" charset="0"/>
              </a:endParaRPr>
            </a:p>
            <a:p>
              <a:pPr marR="0" lvl="1" algn="just"/>
              <a:endParaRPr lang="en-US" sz="1600" dirty="0">
                <a:solidFill>
                  <a:schemeClr val="bg2">
                    <a:lumMod val="50000"/>
                  </a:schemeClr>
                </a:solidFill>
                <a:effectLst/>
                <a:latin typeface="Avenir Next LT Pro" panose="020B050402020202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9" name="TextBox 7">
              <a:extLst>
                <a:ext uri="{FF2B5EF4-FFF2-40B4-BE49-F238E27FC236}">
                  <a16:creationId xmlns:a16="http://schemas.microsoft.com/office/drawing/2014/main" id="{BCBA1AA7-4CB4-19CE-A9E7-739B71C51F3C}"/>
                </a:ext>
              </a:extLst>
            </p:cNvPr>
            <p:cNvSpPr txBox="1"/>
            <p:nvPr/>
          </p:nvSpPr>
          <p:spPr>
            <a:xfrm>
              <a:off x="5851552" y="2973973"/>
              <a:ext cx="5432452" cy="40626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algn="just"/>
              <a:endParaRPr lang="pt-BR" sz="1600" dirty="0">
                <a:solidFill>
                  <a:schemeClr val="bg2">
                    <a:lumMod val="50000"/>
                  </a:schemeClr>
                </a:solidFill>
                <a:effectLst/>
                <a:latin typeface="Avenir Next LT Pro" panose="020B0504020202020204" pitchFamily="34" charset="0"/>
                <a:ea typeface="Times New Roman" panose="02020603050405020304" pitchFamily="18" charset="0"/>
              </a:endParaRP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pt-BR" sz="1600" b="1" kern="0" dirty="0">
                  <a:solidFill>
                    <a:schemeClr val="bg2">
                      <a:lumMod val="50000"/>
                    </a:schemeClr>
                  </a:solidFill>
                  <a:effectLst/>
                  <a:latin typeface="Avenir Next LT Pro" panose="020B05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Análise da Variância</a:t>
              </a:r>
              <a:endParaRPr lang="en-US" sz="1600" b="1" dirty="0">
                <a:solidFill>
                  <a:schemeClr val="bg2">
                    <a:lumMod val="50000"/>
                  </a:schemeClr>
                </a:solidFill>
                <a:effectLst/>
                <a:latin typeface="Avenir Next LT Pro" panose="020B0504020202020204" pitchFamily="34" charset="0"/>
                <a:ea typeface="Times New Roman" panose="02020603050405020304" pitchFamily="18" charset="0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kern="100" dirty="0">
                  <a:solidFill>
                    <a:schemeClr val="tx1">
                      <a:lumMod val="90000"/>
                      <a:lumOff val="10000"/>
                    </a:schemeClr>
                  </a:solidFill>
                  <a:effectLst/>
                  <a:latin typeface="Avenir Next LT Pro" panose="020B05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ANOVA review.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pt-BR" sz="1600" kern="0" dirty="0">
                  <a:solidFill>
                    <a:schemeClr val="tx1">
                      <a:lumMod val="90000"/>
                      <a:lumOff val="10000"/>
                    </a:schemeClr>
                  </a:solidFill>
                  <a:effectLst/>
                  <a:latin typeface="Avenir Next LT Pro" panose="020B0504020202020204" pitchFamily="34" charset="0"/>
                  <a:ea typeface="Times New Roman" panose="02020603050405020304" pitchFamily="18" charset="0"/>
                </a:rPr>
                <a:t>Análises</a:t>
              </a:r>
              <a:r>
                <a:rPr lang="pt-BR" sz="1800" kern="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1600" kern="100" dirty="0" err="1">
                  <a:solidFill>
                    <a:schemeClr val="tx1">
                      <a:lumMod val="90000"/>
                      <a:lumOff val="10000"/>
                    </a:schemeClr>
                  </a:solidFill>
                  <a:latin typeface="Avenir Next LT Pro" panose="020B05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1600" kern="100" dirty="0" err="1">
                  <a:solidFill>
                    <a:schemeClr val="tx1">
                      <a:lumMod val="90000"/>
                      <a:lumOff val="10000"/>
                    </a:schemeClr>
                  </a:solidFill>
                  <a:effectLst/>
                  <a:latin typeface="Avenir Next LT Pro" panose="020B05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ostfitting</a:t>
              </a:r>
              <a:r>
                <a:rPr lang="en-US" sz="1600" kern="1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venir Next LT Pro" panose="020B05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. 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kern="100" dirty="0">
                  <a:solidFill>
                    <a:schemeClr val="tx1">
                      <a:lumMod val="90000"/>
                      <a:lumOff val="10000"/>
                    </a:schemeClr>
                  </a:solidFill>
                  <a:effectLst/>
                  <a:latin typeface="Avenir Next LT Pro" panose="020B05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Evaluations of model assumptions and remedial measures.</a:t>
              </a:r>
              <a:endParaRPr lang="pt-BR" sz="1600" kern="1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1"/>
              <a:endParaRPr lang="pt-BR" sz="1600" kern="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Avenir Next LT Pro" panose="020B0504020202020204" pitchFamily="34" charset="0"/>
                <a:ea typeface="Times New Roman" panose="02020603050405020304" pitchFamily="18" charset="0"/>
              </a:endParaRPr>
            </a:p>
            <a:p>
              <a:pPr marL="285750" marR="0" lvl="0" indent="-285750">
                <a:buFont typeface="Arial" panose="020B0604020202020204" pitchFamily="34" charset="0"/>
                <a:buChar char="•"/>
              </a:pPr>
              <a:r>
                <a:rPr lang="pt-BR" sz="1600" b="1" kern="0" dirty="0">
                  <a:solidFill>
                    <a:schemeClr val="bg2">
                      <a:lumMod val="50000"/>
                    </a:schemeClr>
                  </a:solidFill>
                  <a:effectLst/>
                  <a:latin typeface="Avenir Next LT Pro" panose="020B0504020202020204" pitchFamily="34" charset="0"/>
                  <a:ea typeface="Times New Roman" panose="02020603050405020304" pitchFamily="18" charset="0"/>
                </a:rPr>
                <a:t>Análise de Covariância </a:t>
              </a:r>
              <a:endParaRPr lang="en-US" sz="1600" b="1" dirty="0">
                <a:solidFill>
                  <a:schemeClr val="bg2">
                    <a:lumMod val="50000"/>
                  </a:schemeClr>
                </a:solidFill>
                <a:effectLst/>
                <a:latin typeface="Avenir Next LT Pro" panose="020B0504020202020204" pitchFamily="34" charset="0"/>
                <a:ea typeface="Times New Roman" panose="02020603050405020304" pitchFamily="18" charset="0"/>
              </a:endParaRPr>
            </a:p>
            <a:p>
              <a:pPr marL="742950" marR="0" lvl="1" indent="-285750">
                <a:buFont typeface="Arial" panose="020B0604020202020204" pitchFamily="34" charset="0"/>
                <a:buChar char="•"/>
              </a:pPr>
              <a:r>
                <a:rPr lang="pt-BR" sz="1600" kern="0" dirty="0">
                  <a:solidFill>
                    <a:schemeClr val="tx1">
                      <a:lumMod val="90000"/>
                      <a:lumOff val="10000"/>
                    </a:schemeClr>
                  </a:solidFill>
                  <a:effectLst/>
                  <a:latin typeface="Avenir Next LT Pro" panose="020B0504020202020204" pitchFamily="34" charset="0"/>
                  <a:ea typeface="Times New Roman" panose="02020603050405020304" pitchFamily="18" charset="0"/>
                </a:rPr>
                <a:t>Introdução à análise da covariância (ANCOVA).</a:t>
              </a:r>
            </a:p>
            <a:p>
              <a:pPr marL="742950" marR="0" lvl="1" indent="-285750">
                <a:buFont typeface="Arial" panose="020B0604020202020204" pitchFamily="34" charset="0"/>
                <a:buChar char="•"/>
              </a:pPr>
              <a:r>
                <a:rPr lang="pt-BR" sz="1600" kern="0" dirty="0">
                  <a:solidFill>
                    <a:schemeClr val="tx1">
                      <a:lumMod val="90000"/>
                      <a:lumOff val="10000"/>
                    </a:schemeClr>
                  </a:solidFill>
                  <a:effectLst/>
                  <a:latin typeface="Avenir Next LT Pro" panose="020B0504020202020204" pitchFamily="34" charset="0"/>
                  <a:ea typeface="Times New Roman" panose="02020603050405020304" pitchFamily="18" charset="0"/>
                </a:rPr>
                <a:t>Quadrados mínimos significa para os modelos ANCOVA. </a:t>
              </a:r>
            </a:p>
            <a:p>
              <a:pPr marL="742950" marR="0" lvl="1" indent="-285750">
                <a:buFont typeface="Arial" panose="020B0604020202020204" pitchFamily="34" charset="0"/>
                <a:buChar char="•"/>
              </a:pPr>
              <a:r>
                <a:rPr lang="pt-BR" sz="1600" kern="0" dirty="0">
                  <a:solidFill>
                    <a:schemeClr val="tx1">
                      <a:lumMod val="90000"/>
                      <a:lumOff val="10000"/>
                    </a:schemeClr>
                  </a:solidFill>
                  <a:effectLst/>
                  <a:latin typeface="Avenir Next LT Pro" panose="020B0504020202020204" pitchFamily="34" charset="0"/>
                  <a:ea typeface="Times New Roman" panose="02020603050405020304" pitchFamily="18" charset="0"/>
                </a:rPr>
                <a:t>Diagnóstico e medidas corretivas para os modelos ANCOVA.</a:t>
              </a:r>
              <a:br>
                <a:rPr lang="pt-BR" sz="1800" kern="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</a:br>
              <a:r>
                <a:rPr lang="pt-BR" sz="1800" kern="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pt-BR" sz="1600" kern="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Avenir Next LT Pro" panose="020B0504020202020204" pitchFamily="34" charset="0"/>
                <a:ea typeface="Times New Roman" panose="02020603050405020304" pitchFamily="18" charset="0"/>
              </a:endParaRPr>
            </a:p>
            <a:p>
              <a:pPr marR="0" lvl="1" algn="just"/>
              <a:r>
                <a:rPr lang="pt-BR" sz="1600" kern="0" dirty="0">
                  <a:solidFill>
                    <a:schemeClr val="tx1">
                      <a:lumMod val="90000"/>
                      <a:lumOff val="10000"/>
                    </a:schemeClr>
                  </a:solidFill>
                  <a:effectLst/>
                  <a:latin typeface="Avenir Next LT Pro" panose="020B0504020202020204" pitchFamily="34" charset="0"/>
                  <a:ea typeface="Times New Roman" panose="02020603050405020304" pitchFamily="18" charset="0"/>
                </a:rPr>
                <a:t> </a:t>
              </a:r>
              <a:endParaRPr lang="en-US" sz="16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Avenir Next LT Pro" panose="020B0504020202020204" pitchFamily="34" charset="0"/>
                <a:ea typeface="Times New Roman" panose="02020603050405020304" pitchFamily="18" charset="0"/>
              </a:endParaRPr>
            </a:p>
            <a:p>
              <a:pPr marR="0" lvl="1" algn="just"/>
              <a:endParaRPr lang="en-US" sz="1600" dirty="0">
                <a:solidFill>
                  <a:schemeClr val="bg2">
                    <a:lumMod val="50000"/>
                  </a:schemeClr>
                </a:solidFill>
                <a:effectLst/>
                <a:latin typeface="Avenir Next LT Pro" panose="020B0504020202020204" pitchFamily="34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20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88C585-7A85-42AB-8D5B-5498F2D537BD}"/>
              </a:ext>
            </a:extLst>
          </p:cNvPr>
          <p:cNvSpPr txBox="1"/>
          <p:nvPr/>
        </p:nvSpPr>
        <p:spPr>
          <a:xfrm>
            <a:off x="478536" y="903519"/>
            <a:ext cx="609447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600" b="1" dirty="0">
                <a:solidFill>
                  <a:schemeClr val="bg2">
                    <a:lumMod val="50000"/>
                  </a:schemeClr>
                </a:solidFill>
                <a:effectLst/>
                <a:latin typeface="Avenir Next LT Pro" panose="020B0504020202020204" pitchFamily="34" charset="0"/>
                <a:ea typeface="Times New Roman" panose="02020603050405020304" pitchFamily="18" charset="0"/>
              </a:rPr>
              <a:t>Conteúdo Programático:</a:t>
            </a:r>
          </a:p>
          <a:p>
            <a:pPr marL="285750" marR="0" lvl="0" indent="-285750" algn="just"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bg2">
                  <a:lumMod val="50000"/>
                </a:schemeClr>
              </a:solidFill>
              <a:effectLst/>
              <a:latin typeface="Avenir Next LT Pro" panose="020B0504020202020204" pitchFamily="34" charset="0"/>
              <a:ea typeface="Times New Roman" panose="02020603050405020304" pitchFamily="18" charset="0"/>
            </a:endParaRPr>
          </a:p>
          <a:p>
            <a:pPr marL="285750" marR="0" lvl="0" indent="-285750" algn="just">
              <a:buFont typeface="Arial" panose="020B0604020202020204" pitchFamily="34" charset="0"/>
              <a:buChar char="•"/>
            </a:pPr>
            <a:r>
              <a:rPr lang="pt-BR" sz="1600" b="1" kern="0" dirty="0">
                <a:solidFill>
                  <a:schemeClr val="bg2">
                    <a:lumMod val="50000"/>
                  </a:schemeClr>
                </a:solidFill>
                <a:effectLst/>
                <a:latin typeface="Avenir Next LT Pro" panose="020B0504020202020204" pitchFamily="34" charset="0"/>
                <a:ea typeface="Times New Roman" panose="02020603050405020304" pitchFamily="18" charset="0"/>
              </a:rPr>
              <a:t>Introdução a modelos </a:t>
            </a:r>
            <a:r>
              <a:rPr lang="pt-BR" sz="1600" b="1" kern="0" dirty="0">
                <a:solidFill>
                  <a:schemeClr val="bg2">
                    <a:lumMod val="50000"/>
                  </a:schemeClr>
                </a:solidFill>
                <a:latin typeface="Avenir Next LT Pro" panose="020B0504020202020204" pitchFamily="34" charset="0"/>
                <a:ea typeface="Times New Roman" panose="02020603050405020304" pitchFamily="18" charset="0"/>
              </a:rPr>
              <a:t>l</a:t>
            </a:r>
            <a:r>
              <a:rPr lang="pt-BR" sz="1600" b="1" kern="0" dirty="0">
                <a:solidFill>
                  <a:schemeClr val="bg2">
                    <a:lumMod val="50000"/>
                  </a:schemeClr>
                </a:solidFill>
                <a:effectLst/>
                <a:latin typeface="Avenir Next LT Pro" panose="020B0504020202020204" pitchFamily="34" charset="0"/>
                <a:ea typeface="Times New Roman" panose="02020603050405020304" pitchFamily="18" charset="0"/>
              </a:rPr>
              <a:t>ineares </a:t>
            </a:r>
            <a:r>
              <a:rPr lang="pt-BR" sz="1600" b="1" kern="0" dirty="0">
                <a:solidFill>
                  <a:schemeClr val="bg2">
                    <a:lumMod val="50000"/>
                  </a:schemeClr>
                </a:solidFill>
                <a:latin typeface="Avenir Next LT Pro" panose="020B0504020202020204" pitchFamily="34" charset="0"/>
                <a:ea typeface="Times New Roman" panose="02020603050405020304" pitchFamily="18" charset="0"/>
              </a:rPr>
              <a:t>g</a:t>
            </a:r>
            <a:r>
              <a:rPr lang="pt-BR" sz="1600" b="1" kern="0" dirty="0">
                <a:solidFill>
                  <a:schemeClr val="bg2">
                    <a:lumMod val="50000"/>
                  </a:schemeClr>
                </a:solidFill>
                <a:effectLst/>
                <a:latin typeface="Avenir Next LT Pro" panose="020B0504020202020204" pitchFamily="34" charset="0"/>
                <a:ea typeface="Times New Roman" panose="02020603050405020304" pitchFamily="18" charset="0"/>
              </a:rPr>
              <a:t>eneralizados </a:t>
            </a:r>
            <a:endParaRPr lang="en-US" sz="1600" b="1" dirty="0">
              <a:solidFill>
                <a:schemeClr val="bg2">
                  <a:lumMod val="50000"/>
                </a:schemeClr>
              </a:solidFill>
              <a:effectLst/>
              <a:latin typeface="Avenir Next LT Pro" panose="020B0504020202020204" pitchFamily="34" charset="0"/>
              <a:ea typeface="Times New Roman" panose="02020603050405020304" pitchFamily="18" charset="0"/>
            </a:endParaRPr>
          </a:p>
          <a:p>
            <a:pPr marL="742950" marR="0" lvl="1" indent="-285750" algn="just">
              <a:buFont typeface="Arial" panose="020B0604020202020204" pitchFamily="34" charset="0"/>
              <a:buChar char="•"/>
            </a:pPr>
            <a:r>
              <a:rPr lang="pt-BR" sz="1600" kern="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Avenir Next LT Pro" panose="020B0504020202020204" pitchFamily="34" charset="0"/>
                <a:ea typeface="Times New Roman" panose="02020603050405020304" pitchFamily="18" charset="0"/>
              </a:rPr>
              <a:t>Introdução a modelos lineares generalizados. </a:t>
            </a:r>
          </a:p>
          <a:p>
            <a:pPr marL="742950" marR="0" lvl="1" indent="-285750" algn="just">
              <a:buFont typeface="Arial" panose="020B0604020202020204" pitchFamily="34" charset="0"/>
              <a:buChar char="•"/>
            </a:pPr>
            <a:r>
              <a:rPr lang="pt-BR" sz="1600" kern="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Avenir Next LT Pro" panose="020B0504020202020204" pitchFamily="34" charset="0"/>
                <a:ea typeface="Times New Roman" panose="02020603050405020304" pitchFamily="18" charset="0"/>
              </a:rPr>
              <a:t>Regressão de Poisson e regressão binomial negativa. </a:t>
            </a:r>
            <a:endParaRPr lang="pt-BR" sz="1600" kern="0" dirty="0">
              <a:solidFill>
                <a:schemeClr val="tx1">
                  <a:lumMod val="90000"/>
                  <a:lumOff val="10000"/>
                </a:schemeClr>
              </a:solidFill>
              <a:latin typeface="Avenir Next LT Pro" panose="020B0504020202020204" pitchFamily="34" charset="0"/>
              <a:ea typeface="Times New Roman" panose="02020603050405020304" pitchFamily="18" charset="0"/>
            </a:endParaRPr>
          </a:p>
          <a:p>
            <a:pPr marL="742950" marR="0" lvl="1" indent="-285750" algn="just">
              <a:buFont typeface="Arial" panose="020B0604020202020204" pitchFamily="34" charset="0"/>
              <a:buChar char="•"/>
            </a:pPr>
            <a:r>
              <a:rPr lang="pt-BR" sz="1600" kern="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Avenir Next LT Pro" panose="020B0504020202020204" pitchFamily="34" charset="0"/>
                <a:ea typeface="Times New Roman" panose="02020603050405020304" pitchFamily="18" charset="0"/>
              </a:rPr>
              <a:t>Introdução à regressão </a:t>
            </a:r>
            <a:r>
              <a:rPr lang="pt-BR" sz="1600" kern="0" dirty="0" err="1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Avenir Next LT Pro" panose="020B0504020202020204" pitchFamily="34" charset="0"/>
                <a:ea typeface="Times New Roman" panose="02020603050405020304" pitchFamily="18" charset="0"/>
              </a:rPr>
              <a:t>gamma</a:t>
            </a:r>
            <a:r>
              <a:rPr lang="pt-BR" sz="1600" kern="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Avenir Next LT Pro" panose="020B0504020202020204" pitchFamily="34" charset="0"/>
                <a:ea typeface="Times New Roman" panose="02020603050405020304" pitchFamily="18" charset="0"/>
              </a:rPr>
              <a:t>.</a:t>
            </a:r>
            <a:endParaRPr lang="en-US" sz="1600" dirty="0">
              <a:solidFill>
                <a:schemeClr val="tx1">
                  <a:lumMod val="90000"/>
                  <a:lumOff val="10000"/>
                </a:schemeClr>
              </a:solidFill>
              <a:effectLst/>
              <a:latin typeface="Avenir Next LT Pro" panose="020B0504020202020204" pitchFamily="34" charset="0"/>
              <a:ea typeface="Times New Roman" panose="02020603050405020304" pitchFamily="18" charset="0"/>
            </a:endParaRPr>
          </a:p>
          <a:p>
            <a:pPr marL="742950" marR="0" lvl="1" indent="-285750" algn="just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90000"/>
                  <a:lumOff val="10000"/>
                </a:schemeClr>
              </a:solidFill>
              <a:effectLst/>
              <a:latin typeface="Avenir Next LT Pro" panose="020B0504020202020204" pitchFamily="34" charset="0"/>
              <a:ea typeface="Times New Roman" panose="02020603050405020304" pitchFamily="18" charset="0"/>
            </a:endParaRPr>
          </a:p>
          <a:p>
            <a:pPr marL="285750" marR="0" lvl="0" indent="-285750" algn="just">
              <a:buFont typeface="Arial" panose="020B0604020202020204" pitchFamily="34" charset="0"/>
              <a:buChar char="•"/>
            </a:pPr>
            <a:r>
              <a:rPr lang="pt-BR" sz="1600" b="1" kern="0" dirty="0">
                <a:solidFill>
                  <a:schemeClr val="bg2">
                    <a:lumMod val="50000"/>
                  </a:schemeClr>
                </a:solidFill>
                <a:effectLst/>
                <a:latin typeface="Avenir Next LT Pro" panose="020B0504020202020204" pitchFamily="34" charset="0"/>
                <a:ea typeface="Times New Roman" panose="02020603050405020304" pitchFamily="18" charset="0"/>
              </a:rPr>
              <a:t>Introdução a </a:t>
            </a:r>
            <a:r>
              <a:rPr lang="pt-BR" sz="1600" b="1" kern="0" dirty="0">
                <a:solidFill>
                  <a:schemeClr val="bg2">
                    <a:lumMod val="50000"/>
                  </a:schemeClr>
                </a:solidFill>
                <a:latin typeface="Avenir Next LT Pro" panose="020B0504020202020204" pitchFamily="34" charset="0"/>
                <a:ea typeface="Times New Roman" panose="02020603050405020304" pitchFamily="18" charset="0"/>
              </a:rPr>
              <a:t>m</a:t>
            </a:r>
            <a:r>
              <a:rPr lang="pt-BR" sz="1600" b="1" kern="0" dirty="0">
                <a:solidFill>
                  <a:schemeClr val="bg2">
                    <a:lumMod val="50000"/>
                  </a:schemeClr>
                </a:solidFill>
                <a:effectLst/>
                <a:latin typeface="Avenir Next LT Pro" panose="020B0504020202020204" pitchFamily="34" charset="0"/>
                <a:ea typeface="Times New Roman" panose="02020603050405020304" pitchFamily="18" charset="0"/>
              </a:rPr>
              <a:t>odelos </a:t>
            </a:r>
            <a:r>
              <a:rPr lang="pt-BR" sz="1600" b="1" kern="0" dirty="0">
                <a:solidFill>
                  <a:schemeClr val="bg2">
                    <a:lumMod val="50000"/>
                  </a:schemeClr>
                </a:solidFill>
                <a:latin typeface="Avenir Next LT Pro" panose="020B0504020202020204" pitchFamily="34" charset="0"/>
                <a:ea typeface="Times New Roman" panose="02020603050405020304" pitchFamily="18" charset="0"/>
              </a:rPr>
              <a:t>m</a:t>
            </a:r>
            <a:r>
              <a:rPr lang="pt-BR" sz="1600" b="1" kern="0" dirty="0">
                <a:solidFill>
                  <a:schemeClr val="bg2">
                    <a:lumMod val="50000"/>
                  </a:schemeClr>
                </a:solidFill>
                <a:effectLst/>
                <a:latin typeface="Avenir Next LT Pro" panose="020B0504020202020204" pitchFamily="34" charset="0"/>
                <a:ea typeface="Times New Roman" panose="02020603050405020304" pitchFamily="18" charset="0"/>
              </a:rPr>
              <a:t>isturados lineares </a:t>
            </a:r>
            <a:endParaRPr lang="en-US" sz="1600" b="1" dirty="0">
              <a:solidFill>
                <a:schemeClr val="bg2">
                  <a:lumMod val="50000"/>
                </a:schemeClr>
              </a:solidFill>
              <a:effectLst/>
              <a:latin typeface="Avenir Next LT Pro" panose="020B0504020202020204" pitchFamily="34" charset="0"/>
              <a:ea typeface="Times New Roman" panose="02020603050405020304" pitchFamily="18" charset="0"/>
            </a:endParaRPr>
          </a:p>
          <a:p>
            <a:pPr marL="742950" marR="0" lvl="1" indent="-285750" algn="just">
              <a:buFont typeface="Arial" panose="020B0604020202020204" pitchFamily="34" charset="0"/>
              <a:buChar char="•"/>
            </a:pPr>
            <a:r>
              <a:rPr lang="pt-BR" sz="1600" kern="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Avenir Next LT Pro" panose="020B0504020202020204" pitchFamily="34" charset="0"/>
                <a:ea typeface="Times New Roman" panose="02020603050405020304" pitchFamily="18" charset="0"/>
              </a:rPr>
              <a:t>Fundamentos de modelos lineares gerais.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1600" kern="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Avenir Next LT Pro" panose="020B05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Instalação de modelos mistas lineares.</a:t>
            </a:r>
            <a:endParaRPr lang="pt-BR" sz="1600" kern="100" dirty="0">
              <a:solidFill>
                <a:schemeClr val="tx1">
                  <a:lumMod val="90000"/>
                  <a:lumOff val="10000"/>
                </a:schemeClr>
              </a:solidFill>
              <a:effectLst/>
              <a:latin typeface="Avenir Next LT Pro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2">
                  <a:lumMod val="50000"/>
                </a:schemeClr>
              </a:solidFill>
              <a:effectLst/>
              <a:latin typeface="Avenir Next LT Pro" panose="020B0504020202020204" pitchFamily="34" charset="0"/>
              <a:ea typeface="Times New Roman" panose="02020603050405020304" pitchFamily="18" charset="0"/>
            </a:endParaRPr>
          </a:p>
          <a:p>
            <a:pPr marL="742950" marR="0" lvl="1" indent="-285750" algn="just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2">
                  <a:lumMod val="50000"/>
                </a:schemeClr>
              </a:solidFill>
              <a:effectLst/>
              <a:latin typeface="Avenir Next LT Pro" panose="020B05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2" name="Rectangle: Rounded Corners 7">
            <a:extLst>
              <a:ext uri="{FF2B5EF4-FFF2-40B4-BE49-F238E27FC236}">
                <a16:creationId xmlns:a16="http://schemas.microsoft.com/office/drawing/2014/main" id="{20AA00E1-D999-A7C4-3127-419596D82F96}"/>
              </a:ext>
            </a:extLst>
          </p:cNvPr>
          <p:cNvSpPr/>
          <p:nvPr/>
        </p:nvSpPr>
        <p:spPr>
          <a:xfrm>
            <a:off x="478536" y="176128"/>
            <a:ext cx="7608451" cy="447734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Avenir Next LT Pro" panose="020B0504020202020204" pitchFamily="34" charset="0"/>
                <a:cs typeface="Arial" panose="020B0604020202020204" pitchFamily="34" charset="0"/>
                <a:sym typeface="Arial"/>
              </a:rPr>
              <a:t>ST242 - Statistics 2: ANOVA and Regression </a:t>
            </a:r>
            <a:endParaRPr kumimoji="0" lang="pt-BR" sz="2000" b="1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Avenir Next LT Pro" panose="020B0504020202020204" pitchFamily="34" charset="0"/>
              <a:cs typeface="Arial" panose="020B0604020202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6232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- Retail Summit 2021 (Conteúdo)">
  <a:themeElements>
    <a:clrScheme name="Custom 1">
      <a:dk1>
        <a:srgbClr val="102637"/>
      </a:dk1>
      <a:lt1>
        <a:srgbClr val="2AD1D1"/>
      </a:lt1>
      <a:dk2>
        <a:srgbClr val="006CB6"/>
      </a:dk2>
      <a:lt2>
        <a:srgbClr val="EAEAEA"/>
      </a:lt2>
      <a:accent1>
        <a:srgbClr val="102637"/>
      </a:accent1>
      <a:accent2>
        <a:srgbClr val="006CB6"/>
      </a:accent2>
      <a:accent3>
        <a:srgbClr val="2AD1D1"/>
      </a:accent3>
      <a:accent4>
        <a:srgbClr val="8A8684"/>
      </a:accent4>
      <a:accent5>
        <a:srgbClr val="5B9BD5"/>
      </a:accent5>
      <a:accent6>
        <a:srgbClr val="2AD1D1"/>
      </a:accent6>
      <a:hlink>
        <a:srgbClr val="102637"/>
      </a:hlink>
      <a:folHlink>
        <a:srgbClr val="8A86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495</Words>
  <Application>Microsoft Office PowerPoint</Application>
  <PresentationFormat>Widescreen</PresentationFormat>
  <Paragraphs>53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11" baseType="lpstr">
      <vt:lpstr>Arial</vt:lpstr>
      <vt:lpstr>Avenir Next LT Pro</vt:lpstr>
      <vt:lpstr>Calibri</vt:lpstr>
      <vt:lpstr>Courier New</vt:lpstr>
      <vt:lpstr>Noto Sans Symbols</vt:lpstr>
      <vt:lpstr>Times New Roman</vt:lpstr>
      <vt:lpstr>Wingdings</vt:lpstr>
      <vt:lpstr>Tema - Retail Summit 2021 (Conteúdo)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Luigi Barroso</dc:creator>
  <cp:lastModifiedBy>Fernanda Luz</cp:lastModifiedBy>
  <cp:revision>15</cp:revision>
  <dcterms:created xsi:type="dcterms:W3CDTF">2023-05-25T15:27:39Z</dcterms:created>
  <dcterms:modified xsi:type="dcterms:W3CDTF">2024-02-26T15:23:18Z</dcterms:modified>
</cp:coreProperties>
</file>