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6846696" r:id="rId2"/>
    <p:sldId id="214684669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D0861-F945-4669-B839-C3302BF8F117}" v="1" dt="2024-02-08T13:28:0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Luz" userId="9af97a91-f40f-4a5e-8056-cfccf636125e" providerId="ADAL" clId="{391D0861-F945-4669-B839-C3302BF8F117}"/>
    <pc:docChg chg="undo custSel delSld modSld">
      <pc:chgData name="Fernanda Luz" userId="9af97a91-f40f-4a5e-8056-cfccf636125e" providerId="ADAL" clId="{391D0861-F945-4669-B839-C3302BF8F117}" dt="2024-02-08T13:29:27.352" v="173" actId="313"/>
      <pc:docMkLst>
        <pc:docMk/>
      </pc:docMkLst>
      <pc:sldChg chg="modSp mod">
        <pc:chgData name="Fernanda Luz" userId="9af97a91-f40f-4a5e-8056-cfccf636125e" providerId="ADAL" clId="{391D0861-F945-4669-B839-C3302BF8F117}" dt="2024-02-08T13:29:27.352" v="173" actId="313"/>
        <pc:sldMkLst>
          <pc:docMk/>
          <pc:sldMk cId="1851158687" sldId="2146846696"/>
        </pc:sldMkLst>
        <pc:spChg chg="mod">
          <ac:chgData name="Fernanda Luz" userId="9af97a91-f40f-4a5e-8056-cfccf636125e" providerId="ADAL" clId="{391D0861-F945-4669-B839-C3302BF8F117}" dt="2024-02-08T13:17:31.301" v="49" actId="1076"/>
          <ac:spMkLst>
            <pc:docMk/>
            <pc:sldMk cId="1851158687" sldId="2146846696"/>
            <ac:spMk id="3" creationId="{543C7194-BB53-DA01-1266-E5C50BAFBC1D}"/>
          </ac:spMkLst>
        </pc:spChg>
        <pc:spChg chg="mod">
          <ac:chgData name="Fernanda Luz" userId="9af97a91-f40f-4a5e-8056-cfccf636125e" providerId="ADAL" clId="{391D0861-F945-4669-B839-C3302BF8F117}" dt="2024-02-08T13:29:27.352" v="173" actId="313"/>
          <ac:spMkLst>
            <pc:docMk/>
            <pc:sldMk cId="1851158687" sldId="2146846696"/>
            <ac:spMk id="6" creationId="{B409496F-28C2-44BD-BBEB-0165F7C7D7D4}"/>
          </ac:spMkLst>
        </pc:spChg>
      </pc:sldChg>
      <pc:sldChg chg="addSp delSp modSp mod">
        <pc:chgData name="Fernanda Luz" userId="9af97a91-f40f-4a5e-8056-cfccf636125e" providerId="ADAL" clId="{391D0861-F945-4669-B839-C3302BF8F117}" dt="2024-02-08T13:28:13.384" v="170" actId="1076"/>
        <pc:sldMkLst>
          <pc:docMk/>
          <pc:sldMk cId="210207827" sldId="2146846697"/>
        </pc:sldMkLst>
        <pc:spChg chg="del">
          <ac:chgData name="Fernanda Luz" userId="9af97a91-f40f-4a5e-8056-cfccf636125e" providerId="ADAL" clId="{391D0861-F945-4669-B839-C3302BF8F117}" dt="2024-02-08T13:28:08.589" v="168" actId="478"/>
          <ac:spMkLst>
            <pc:docMk/>
            <pc:sldMk cId="210207827" sldId="2146846697"/>
            <ac:spMk id="2" creationId="{0D129E77-762D-961E-DAF5-49A9534F83F3}"/>
          </ac:spMkLst>
        </pc:spChg>
        <pc:spChg chg="add mod">
          <ac:chgData name="Fernanda Luz" userId="9af97a91-f40f-4a5e-8056-cfccf636125e" providerId="ADAL" clId="{391D0861-F945-4669-B839-C3302BF8F117}" dt="2024-02-08T13:28:13.384" v="170" actId="1076"/>
          <ac:spMkLst>
            <pc:docMk/>
            <pc:sldMk cId="210207827" sldId="2146846697"/>
            <ac:spMk id="4" creationId="{49A01099-484F-67B0-3B47-3B031F004F50}"/>
          </ac:spMkLst>
        </pc:spChg>
        <pc:spChg chg="mod">
          <ac:chgData name="Fernanda Luz" userId="9af97a91-f40f-4a5e-8056-cfccf636125e" providerId="ADAL" clId="{391D0861-F945-4669-B839-C3302BF8F117}" dt="2024-02-08T13:27:08.689" v="155" actId="2711"/>
          <ac:spMkLst>
            <pc:docMk/>
            <pc:sldMk cId="210207827" sldId="2146846697"/>
            <ac:spMk id="7" creationId="{C855F34D-2279-4C96-80B9-AF1E788D729C}"/>
          </ac:spMkLst>
        </pc:spChg>
        <pc:spChg chg="mod">
          <ac:chgData name="Fernanda Luz" userId="9af97a91-f40f-4a5e-8056-cfccf636125e" providerId="ADAL" clId="{391D0861-F945-4669-B839-C3302BF8F117}" dt="2024-02-08T13:27:49.848" v="166" actId="113"/>
          <ac:spMkLst>
            <pc:docMk/>
            <pc:sldMk cId="210207827" sldId="2146846697"/>
            <ac:spMk id="8" creationId="{89585162-DBA6-460D-B712-A0B3A8376280}"/>
          </ac:spMkLst>
        </pc:spChg>
      </pc:sldChg>
      <pc:sldChg chg="del">
        <pc:chgData name="Fernanda Luz" userId="9af97a91-f40f-4a5e-8056-cfccf636125e" providerId="ADAL" clId="{391D0861-F945-4669-B839-C3302BF8F117}" dt="2024-02-08T13:27:59.178" v="167" actId="2696"/>
        <pc:sldMkLst>
          <pc:docMk/>
          <pc:sldMk cId="646232809" sldId="21468466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- BG1">
  <p:cSld name="Título e Conteúdo - BG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838200" y="2084180"/>
            <a:ext cx="10515600" cy="360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800"/>
              <a:buFont typeface="Calibri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2400"/>
              <a:buFont typeface="Noto Sans Symbols"/>
              <a:buChar char="▪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59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551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BG1">
  <p:cSld name="Imagem BG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838200" y="111127"/>
            <a:ext cx="1051560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 O TEMA AQUI</a:t>
            </a:r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7209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5675313"/>
            <a:ext cx="9701213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8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 - BG1">
  <p:cSld name="Duas Partes de Conteúdo - BG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172200" y="2042984"/>
            <a:ext cx="5181600" cy="390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838200" y="2042984"/>
            <a:ext cx="5181600" cy="390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3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  <a:defRPr sz="12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 - BG1">
  <p:cSld name="Comparação - BG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2792628"/>
            <a:ext cx="5157787" cy="31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839788" y="1993557"/>
            <a:ext cx="5157787" cy="51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400"/>
              <a:buNone/>
              <a:defRPr sz="2400" b="1">
                <a:solidFill>
                  <a:srgbClr val="0430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3"/>
          </p:nvPr>
        </p:nvSpPr>
        <p:spPr>
          <a:xfrm>
            <a:off x="6192840" y="1993557"/>
            <a:ext cx="5160960" cy="51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400"/>
              <a:buNone/>
              <a:defRPr sz="2400" b="1">
                <a:solidFill>
                  <a:srgbClr val="0430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"/>
          </p:nvPr>
        </p:nvSpPr>
        <p:spPr>
          <a:xfrm>
            <a:off x="6192840" y="2792628"/>
            <a:ext cx="5157787" cy="31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5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0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Imagem BG1">
  <p:cSld name="Título e Imagem BG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>
            <a:spLocks noGrp="1"/>
          </p:cNvSpPr>
          <p:nvPr>
            <p:ph type="pic" idx="2"/>
          </p:nvPr>
        </p:nvSpPr>
        <p:spPr>
          <a:xfrm>
            <a:off x="838200" y="1960606"/>
            <a:ext cx="10515600" cy="39828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  <a:defRPr sz="12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62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nas Título - BG1">
  <p:cSld name="Apenas Título - BG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34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 - BG1">
  <p:cSld name="Conteúdo com Legenda - BG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2636108"/>
            <a:ext cx="3932237" cy="32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5183188" y="914582"/>
            <a:ext cx="6169024" cy="49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838200" y="914581"/>
            <a:ext cx="3932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3932237" cy="117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39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Imagem - BG1">
  <p:cSld name="Texto com Imagem - BG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>
            <a:spLocks noGrp="1"/>
          </p:cNvSpPr>
          <p:nvPr>
            <p:ph type="pic" idx="2"/>
          </p:nvPr>
        </p:nvSpPr>
        <p:spPr>
          <a:xfrm>
            <a:off x="5183188" y="657227"/>
            <a:ext cx="6169024" cy="520382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39788" y="2627870"/>
            <a:ext cx="3932237" cy="324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838200" y="914581"/>
            <a:ext cx="3932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  <a:defRPr sz="12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3932237" cy="117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4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ase de Agradecimento - BG1">
  <p:cSld name="Frase de Agradecimento - BG1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 descr="A picture containing text, out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300288" y="3567712"/>
            <a:ext cx="7591425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04B"/>
              </a:buClr>
              <a:buSzPts val="4000"/>
              <a:buFont typeface="Calibri"/>
              <a:buNone/>
              <a:defRPr sz="4000" b="0">
                <a:solidFill>
                  <a:srgbClr val="0430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ftr" idx="11"/>
          </p:nvPr>
        </p:nvSpPr>
        <p:spPr>
          <a:xfrm>
            <a:off x="3305175" y="5962236"/>
            <a:ext cx="5581650" cy="18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772" y="5102734"/>
            <a:ext cx="1192453" cy="48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032" y="1508974"/>
            <a:ext cx="3783931" cy="90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64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A picture containing text, outdoor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73197" y="5777542"/>
            <a:ext cx="604880" cy="2484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38200" y="657226"/>
            <a:ext cx="1051560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0430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212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09496F-28C2-44BD-BBEB-0165F7C7D7D4}"/>
              </a:ext>
            </a:extLst>
          </p:cNvPr>
          <p:cNvSpPr txBox="1"/>
          <p:nvPr/>
        </p:nvSpPr>
        <p:spPr>
          <a:xfrm>
            <a:off x="342442" y="551289"/>
            <a:ext cx="1120231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Este curso apresenta os componentes fundamentais da aprendizagem profunda. Você aprende a construir redes profundas de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feedforward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convolucionais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 e recorrentes. As redes neurais são usadas para resolver problemas que incluem classificação tradicional, classificação de imagens e resultados dependentes de sequências. O curso contém uma mistura saudável de teoria e aplicação. Problemas práticos de demonstração e prática são incluídos para reforçar conceitos-chave. Métodos de pesquisa de hiper parâmetros são descritos e demonstrados para encontrar um conjunto ideal de modelos de aprendizagem profunda. Por último, a transferência de aprendizagem é abrangida porque o surgimento deste campo mostrou promessas em aprendizado profundo.</a:t>
            </a:r>
          </a:p>
          <a:p>
            <a:pPr marL="0" marR="0" algn="just"/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Aprenda Como: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Definir e compreender a aprendizagem profunda.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Construir redes neurais tradicionais,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convolucionais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 e recorrentes usando técnicas de aprendizagem profunda.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Aplicar modelos para marcar novos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Procurar o espaço de hiper parâmetros de um modelo de aprendizagem profunda.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Aproveite a aprendizagem de transferência usando métodos supervisionados e não supervisados.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2">
                  <a:lumMod val="5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Quem deverá participar: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Aprendizes de máquina e aqueles interessados em aprendizagem profunda, visão por computador ou processamento de linguagem natural.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Pré-Requisito: 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Antes de participar deste curso, você deve ter pelo menos uma familiaridade de nível introdutório com a modelagem básica de rede neural e o aprendizado básico de máquina. Você pode ganhar essa experiência completando o curso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cpml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 ou o curso Neural Networks: Essentials. Experiência anterior com software SAS é útil, mas não é necessária.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: Rounded Corners 7">
            <a:extLst>
              <a:ext uri="{FF2B5EF4-FFF2-40B4-BE49-F238E27FC236}">
                <a16:creationId xmlns:a16="http://schemas.microsoft.com/office/drawing/2014/main" id="{543C7194-BB53-DA01-1266-E5C50BAFBC1D}"/>
              </a:ext>
            </a:extLst>
          </p:cNvPr>
          <p:cNvSpPr/>
          <p:nvPr/>
        </p:nvSpPr>
        <p:spPr>
          <a:xfrm>
            <a:off x="342442" y="111919"/>
            <a:ext cx="7608451" cy="4477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DLUS22 - Deep Learning Using SAS Software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1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ED98286-C2C1-FCDD-5AF0-7D0220C98CA1}"/>
              </a:ext>
            </a:extLst>
          </p:cNvPr>
          <p:cNvGrpSpPr/>
          <p:nvPr/>
        </p:nvGrpSpPr>
        <p:grpSpPr>
          <a:xfrm>
            <a:off x="535686" y="883235"/>
            <a:ext cx="11247458" cy="5262979"/>
            <a:chOff x="535686" y="883235"/>
            <a:chExt cx="11247458" cy="52629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585162-DBA6-460D-B712-A0B3A8376280}"/>
                </a:ext>
              </a:extLst>
            </p:cNvPr>
            <p:cNvSpPr txBox="1"/>
            <p:nvPr/>
          </p:nvSpPr>
          <p:spPr>
            <a:xfrm>
              <a:off x="535686" y="883235"/>
              <a:ext cx="5432452" cy="5262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00" b="1" dirty="0">
                  <a:solidFill>
                    <a:schemeClr val="bg2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Conteúdo Programático: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endParaRPr>
            </a:p>
            <a:p>
              <a:pPr marL="342900" marR="0" lvl="0" indent="-342900" algn="just">
                <a:buFont typeface="Wingdings" panose="05000000000000000000" pitchFamily="2" charset="2"/>
                <a:buChar char=""/>
              </a:pPr>
              <a:endParaRPr lang="pt-BR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342900" marR="0" lvl="0" indent="-342900" algn="just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Introdução ao </a:t>
              </a:r>
              <a:r>
                <a:rPr lang="pt-BR" sz="1600" b="1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Deep</a:t>
              </a:r>
              <a:r>
                <a:rPr lang="pt-BR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 Learning</a:t>
              </a:r>
              <a:endPara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Introdução às redes neurais.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Introdução ao aprendizado profundo.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Codificadores automáticos.</a:t>
              </a:r>
            </a:p>
            <a:p>
              <a:pPr marR="0" lvl="1" algn="just"/>
              <a:endPara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285750" marR="0" lvl="0" indent="-285750" algn="just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Redes Neurais </a:t>
              </a:r>
              <a:r>
                <a:rPr lang="pt-BR" sz="1600" b="1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Convolucionais</a:t>
              </a:r>
              <a:endPara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Introdução às redes neurais </a:t>
              </a: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convolucionais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Estrutura de uma rede neural </a:t>
              </a: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convolucional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Construir e treinar uma rede neural </a:t>
              </a: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convolucional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.</a:t>
              </a:r>
            </a:p>
            <a:p>
              <a:pPr marR="0" lvl="1" algn="just"/>
              <a:endPara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285750" marR="0" lvl="0" indent="-285750" algn="just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Redes Neurais Recorrentes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Introdução às redes neurais recorrentes.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 incorporação de palavras.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Subtipos de redes neurais recorrentes.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endParaRPr lang="pt-BR" sz="1600" dirty="0">
                <a:latin typeface="Avenir Next LT Pro" panose="020B0504020202020204" pitchFamily="34" charset="0"/>
              </a:endParaRPr>
            </a:p>
            <a:p>
              <a:pPr marL="342900" marR="0" lvl="0" indent="-342900" algn="just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Ajustar uma Rede Neural</a:t>
              </a:r>
              <a:endPara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Selecção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 de </a:t>
              </a:r>
              <a:r>
                <a:rPr lang="pt-B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hiperparâmetros</a:t>
              </a: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.</a:t>
              </a:r>
            </a:p>
            <a:p>
              <a:pPr marR="0" lvl="1" algn="just"/>
              <a:endPara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C855F34D-2279-4C96-80B9-AF1E788D729C}"/>
                </a:ext>
              </a:extLst>
            </p:cNvPr>
            <p:cNvSpPr txBox="1"/>
            <p:nvPr/>
          </p:nvSpPr>
          <p:spPr>
            <a:xfrm>
              <a:off x="6350692" y="1262574"/>
              <a:ext cx="5432452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just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</a:rPr>
                <a:t>Aprendizagem de transferência e personalização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Aprendizagem de transferência.</a:t>
              </a: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Personalização usando o Compilador de Funções SAS.</a:t>
              </a:r>
            </a:p>
            <a:p>
              <a:pPr marR="0" lvl="1" algn="just"/>
              <a:endParaRPr lang="pt-BR" sz="1600" dirty="0"/>
            </a:p>
            <a:p>
              <a:pPr marL="285750" marR="0" lvl="0" indent="-285750" algn="just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R="0" lvl="1" algn="just"/>
              <a:br>
                <a:rPr lang="pt-BR" sz="1600" dirty="0"/>
              </a:br>
              <a:endPara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49A01099-484F-67B0-3B47-3B031F004F50}"/>
              </a:ext>
            </a:extLst>
          </p:cNvPr>
          <p:cNvSpPr/>
          <p:nvPr/>
        </p:nvSpPr>
        <p:spPr>
          <a:xfrm>
            <a:off x="535686" y="264052"/>
            <a:ext cx="7608451" cy="4477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DLUS22 - Deep Learning Using SAS Software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- Retail Summit 2021 (Conteúdo)">
  <a:themeElements>
    <a:clrScheme name="Custom 1">
      <a:dk1>
        <a:srgbClr val="102637"/>
      </a:dk1>
      <a:lt1>
        <a:srgbClr val="2AD1D1"/>
      </a:lt1>
      <a:dk2>
        <a:srgbClr val="006CB6"/>
      </a:dk2>
      <a:lt2>
        <a:srgbClr val="EAEAEA"/>
      </a:lt2>
      <a:accent1>
        <a:srgbClr val="102637"/>
      </a:accent1>
      <a:accent2>
        <a:srgbClr val="006CB6"/>
      </a:accent2>
      <a:accent3>
        <a:srgbClr val="2AD1D1"/>
      </a:accent3>
      <a:accent4>
        <a:srgbClr val="8A8684"/>
      </a:accent4>
      <a:accent5>
        <a:srgbClr val="5B9BD5"/>
      </a:accent5>
      <a:accent6>
        <a:srgbClr val="2AD1D1"/>
      </a:accent6>
      <a:hlink>
        <a:srgbClr val="102637"/>
      </a:hlink>
      <a:folHlink>
        <a:srgbClr val="8A8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354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Calibri</vt:lpstr>
      <vt:lpstr>Courier New</vt:lpstr>
      <vt:lpstr>Noto Sans Symbols</vt:lpstr>
      <vt:lpstr>Wingdings</vt:lpstr>
      <vt:lpstr>Tema - Retail Summit 2021 (Conteúdo)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Luigi Barroso</dc:creator>
  <cp:lastModifiedBy>Fernanda Luz</cp:lastModifiedBy>
  <cp:revision>13</cp:revision>
  <dcterms:created xsi:type="dcterms:W3CDTF">2023-05-25T15:27:39Z</dcterms:created>
  <dcterms:modified xsi:type="dcterms:W3CDTF">2024-02-08T13:29:30Z</dcterms:modified>
</cp:coreProperties>
</file>