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72" r:id="rId6"/>
    <p:sldId id="273" r:id="rId7"/>
    <p:sldId id="268" r:id="rId8"/>
    <p:sldId id="262" r:id="rId9"/>
    <p:sldId id="270" r:id="rId10"/>
    <p:sldId id="271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C1A8-6D2D-468F-A43D-A4AD068D8ABB}" v="3" dt="2021-06-15T20:44:0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42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ns\Desktop\R&amp;D%20Project\lm-evaluation-harness\R+D\research\Evaluation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ns\Desktop\R&amp;D%20Project\lm-evaluation-harness\R+D\research\Evaluation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3200" dirty="0"/>
              <a:t>ARC</a:t>
            </a:r>
          </a:p>
        </c:rich>
      </c:tx>
      <c:layout>
        <c:manualLayout>
          <c:xMode val="edge"/>
          <c:yMode val="edge"/>
          <c:x val="0.4648716134366658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3.5977049733050173E-2"/>
          <c:y val="8.5472726801618618E-2"/>
          <c:w val="0.94407422473150016"/>
          <c:h val="0.90350641865438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ARC!$A$3</c:f>
              <c:strCache>
                <c:ptCount val="1"/>
                <c:pt idx="0">
                  <c:v>arc_easy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(ARC!$B$1,ARC!$E$1,ARC!$H$1,ARC!$K$1,ARC!$N$1,ARC!$Q$1,ARC!$T$1,ARC!$W$1,ARC!$Z$1)</c:f>
              <c:strCache>
                <c:ptCount val="9"/>
                <c:pt idx="0">
                  <c:v>openai-gpt</c:v>
                </c:pt>
                <c:pt idx="1">
                  <c:v>gpt2</c:v>
                </c:pt>
                <c:pt idx="2">
                  <c:v>pt2-large</c:v>
                </c:pt>
                <c:pt idx="3">
                  <c:v>Phi-3.5-mini-instruct</c:v>
                </c:pt>
                <c:pt idx="4">
                  <c:v>Llama-3.2-1B</c:v>
                </c:pt>
                <c:pt idx="5">
                  <c:v>Llama-3.2-1B-Instruct</c:v>
                </c:pt>
                <c:pt idx="6">
                  <c:v>Meta-Llama-3.1-8B</c:v>
                </c:pt>
                <c:pt idx="7">
                  <c:v>gemma-2-2b</c:v>
                </c:pt>
                <c:pt idx="8">
                  <c:v>Qwen2.5-1.5B-Instruct</c:v>
                </c:pt>
              </c:strCache>
            </c:strRef>
          </c:cat>
          <c:val>
            <c:numRef>
              <c:f>(ARC!$D$3,ARC!$G$3,ARC!$J$3,ARC!$M$3,ARC!$P$3,ARC!$S$3,ARC!$V$3,ARC!$Y$3,ARC!$AB$3)</c:f>
              <c:numCache>
                <c:formatCode>0.0000</c:formatCode>
                <c:ptCount val="9"/>
                <c:pt idx="0">
                  <c:v>8.2100000000000006E-2</c:v>
                </c:pt>
                <c:pt idx="1">
                  <c:v>9.1800000000000048E-2</c:v>
                </c:pt>
                <c:pt idx="2">
                  <c:v>6.6900000000000071E-2</c:v>
                </c:pt>
                <c:pt idx="3">
                  <c:v>-2.3599999999999954E-2</c:v>
                </c:pt>
                <c:pt idx="4">
                  <c:v>2.5699999999999945E-2</c:v>
                </c:pt>
                <c:pt idx="5">
                  <c:v>9.199999999999986E-3</c:v>
                </c:pt>
                <c:pt idx="6">
                  <c:v>-1.7699999999999938E-2</c:v>
                </c:pt>
                <c:pt idx="7">
                  <c:v>-2.189999999999992E-2</c:v>
                </c:pt>
                <c:pt idx="8">
                  <c:v>-1.4399999999999968E-2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C9-4E33-AE96-70F97B32BF8F}"/>
            </c:ext>
          </c:extLst>
        </c:ser>
        <c:ser>
          <c:idx val="1"/>
          <c:order val="1"/>
          <c:tx>
            <c:strRef>
              <c:f>ARC!$A$4</c:f>
              <c:strCache>
                <c:ptCount val="1"/>
                <c:pt idx="0">
                  <c:v>arc_chellenge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(ARC!$B$1,ARC!$E$1,ARC!$H$1,ARC!$K$1,ARC!$N$1,ARC!$Q$1,ARC!$T$1,ARC!$W$1,ARC!$Z$1)</c:f>
              <c:strCache>
                <c:ptCount val="9"/>
                <c:pt idx="0">
                  <c:v>openai-gpt</c:v>
                </c:pt>
                <c:pt idx="1">
                  <c:v>gpt2</c:v>
                </c:pt>
                <c:pt idx="2">
                  <c:v>pt2-large</c:v>
                </c:pt>
                <c:pt idx="3">
                  <c:v>Phi-3.5-mini-instruct</c:v>
                </c:pt>
                <c:pt idx="4">
                  <c:v>Llama-3.2-1B</c:v>
                </c:pt>
                <c:pt idx="5">
                  <c:v>Llama-3.2-1B-Instruct</c:v>
                </c:pt>
                <c:pt idx="6">
                  <c:v>Meta-Llama-3.1-8B</c:v>
                </c:pt>
                <c:pt idx="7">
                  <c:v>gemma-2-2b</c:v>
                </c:pt>
                <c:pt idx="8">
                  <c:v>Qwen2.5-1.5B-Instruct</c:v>
                </c:pt>
              </c:strCache>
            </c:strRef>
          </c:cat>
          <c:val>
            <c:numRef>
              <c:f>(ARC!$D$4,ARC!$G$4,ARC!$J$4,ARC!$M$4,ARC!$P$4,ARC!$S$4,ARC!$V$4,ARC!$Y$4,ARC!$AB$4)</c:f>
              <c:numCache>
                <c:formatCode>0.0000</c:formatCode>
                <c:ptCount val="9"/>
                <c:pt idx="0">
                  <c:v>2.5599999999999984E-2</c:v>
                </c:pt>
                <c:pt idx="1">
                  <c:v>4.2599999999999999E-2</c:v>
                </c:pt>
                <c:pt idx="2">
                  <c:v>6.4900000000000013E-2</c:v>
                </c:pt>
                <c:pt idx="3">
                  <c:v>-2.8200000000000003E-2</c:v>
                </c:pt>
                <c:pt idx="4">
                  <c:v>3.1600000000000017E-2</c:v>
                </c:pt>
                <c:pt idx="5">
                  <c:v>9.4000000000000195E-3</c:v>
                </c:pt>
                <c:pt idx="6">
                  <c:v>-2.8100000000000014E-2</c:v>
                </c:pt>
                <c:pt idx="7">
                  <c:v>-2.47E-2</c:v>
                </c:pt>
                <c:pt idx="8">
                  <c:v>9.4000000000000195E-3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C9-4E33-AE96-70F97B32B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71202728"/>
        <c:axId val="571199128"/>
      </c:barChart>
      <c:catAx>
        <c:axId val="57120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1199128"/>
        <c:crosses val="autoZero"/>
        <c:auto val="1"/>
        <c:lblAlgn val="ctr"/>
        <c:lblOffset val="100"/>
        <c:noMultiLvlLbl val="0"/>
      </c:catAx>
      <c:valAx>
        <c:axId val="57119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120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54464994839947"/>
          <c:y val="0.23376858208035117"/>
          <c:w val="0.17887002567459506"/>
          <c:h val="0.20156961042281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296612548699678"/>
          <c:y val="2.3115062229569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5.7588149718962395E-2"/>
          <c:y val="2.7558978445295475E-2"/>
          <c:w val="0.93545193256172054"/>
          <c:h val="0.73056519239285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MMLU!$A$3</c:f>
              <c:strCache>
                <c:ptCount val="1"/>
                <c:pt idx="0">
                  <c:v>mmlu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(MMLU!$K$1,MMLU!$N$1,MMLU!$Q$1,MMLU!$T$1,MMLU!$W$1,MMLU!$Z$1,MMLU!$AC$1,MMLU!$BS$1)</c:f>
              <c:strCache>
                <c:ptCount val="8"/>
                <c:pt idx="0">
                  <c:v>microsoft/Phi-3.5-mini-instruct</c:v>
                </c:pt>
                <c:pt idx="1">
                  <c:v>meta-llama/Llama-3.2-1B</c:v>
                </c:pt>
                <c:pt idx="2">
                  <c:v>meta-llama/Llama-3.2-1B-Instruct</c:v>
                </c:pt>
                <c:pt idx="3">
                  <c:v>meta-llama/Meta-Llama-3.1-8B</c:v>
                </c:pt>
                <c:pt idx="4">
                  <c:v>google/gemma-2-2b</c:v>
                </c:pt>
                <c:pt idx="5">
                  <c:v>Qwen/Qwen2.5-1.5B-Instruct</c:v>
                </c:pt>
                <c:pt idx="6">
                  <c:v>google/gemma-2-2b-it</c:v>
                </c:pt>
                <c:pt idx="7">
                  <c:v>Qwen/Qwen2.5-0.5B-Instruct</c:v>
                </c:pt>
              </c:strCache>
            </c:strRef>
          </c:cat>
          <c:val>
            <c:numRef>
              <c:f>(MMLU!$P$3,MMLU!$S$3,MMLU!$V$3,MMLU!$Y$3,MMLU!$AB$3,MMLU!$AE$3,MMLU!$BU$3,MMLU!$BX$3)</c:f>
              <c:numCache>
                <c:formatCode>0.0000</c:formatCode>
                <c:ptCount val="8"/>
                <c:pt idx="0">
                  <c:v>3.5299999999999998E-2</c:v>
                </c:pt>
                <c:pt idx="1">
                  <c:v>4.539999999999994E-2</c:v>
                </c:pt>
                <c:pt idx="2">
                  <c:v>9.199999999999986E-3</c:v>
                </c:pt>
                <c:pt idx="3">
                  <c:v>2.0000000000000018E-2</c:v>
                </c:pt>
                <c:pt idx="4">
                  <c:v>6.1999999999999833E-3</c:v>
                </c:pt>
                <c:pt idx="5">
                  <c:v>1.9599999999999951E-2</c:v>
                </c:pt>
                <c:pt idx="6">
                  <c:v>2.360000000000001E-2</c:v>
                </c:pt>
                <c:pt idx="7">
                  <c:v>2.4799999999999989E-2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9D-47D1-9F10-5AACF6985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055392"/>
        <c:axId val="436597024"/>
      </c:barChart>
      <c:catAx>
        <c:axId val="1220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36597024"/>
        <c:crosses val="autoZero"/>
        <c:auto val="1"/>
        <c:lblAlgn val="ctr"/>
        <c:lblOffset val="100"/>
        <c:noMultiLvlLbl val="0"/>
      </c:catAx>
      <c:valAx>
        <c:axId val="4365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205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8D4BBDD2-E7C5-4737-853A-B4FB20668561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FBF8BEA1-04A1-4291-B27C-3B9C2EF47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3D3DD571-E22F-4A38-B450-8CCBD829A548}" type="datetimeFigureOut">
              <a:rPr lang="pl-PL"/>
              <a:t>30.01.2025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C0C2C40-CB1C-4820-9151-EC51EC2E7E0F}" type="slidenum">
              <a:rPr lang="pl-PL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 wzorca tytułu</a:t>
            </a:r>
          </a:p>
        </p:txBody>
      </p:sp>
      <p:pic>
        <p:nvPicPr>
          <p:cNvPr id="8" name="Obraz 7" descr="Graficzny interfejs użytkownika&#10;&#10;Automatycznie generowany opis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pl-P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Kliknij, aby edytować style wzorców tekstu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Drugi poziom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Trzeci poziom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Czwarty poziom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Piąty poziom</a:t>
            </a:r>
          </a:p>
        </p:txBody>
      </p:sp>
      <p:sp>
        <p:nvSpPr>
          <p:cNvPr id="9" name="Data — symbol zastępczy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pl-PL" smtClean="0"/>
              <a:pPr rtl="0"/>
              <a:t>30.01.2025</a:t>
            </a:fld>
            <a:endParaRPr lang="pl-PL" dirty="0"/>
          </a:p>
        </p:txBody>
      </p:sp>
      <p:sp>
        <p:nvSpPr>
          <p:cNvPr id="10" name="Stopka — symbol zastępczy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ytuł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pl-PL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pl-PL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Kliknij, aby edytować style wzorców tekstu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Drugi poziom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Trzeci poziom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Czwarty poziom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l-PL"/>
              <a:t>Piąty poziom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ytuł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pl-PL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wzorców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pl-PL"/>
              <a:t>Kliknij, aby edytować style wzorców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3200"/>
            </a:lvl1pPr>
            <a:lvl2pPr marL="457196" indent="0">
              <a:buNone/>
              <a:defRPr lang="pl-PL" sz="2800"/>
            </a:lvl2pPr>
            <a:lvl3pPr marL="914391" indent="0">
              <a:buNone/>
              <a:defRPr lang="pl-PL" sz="2400"/>
            </a:lvl3pPr>
            <a:lvl4pPr marL="1371587" indent="0">
              <a:buNone/>
              <a:defRPr lang="pl-PL" sz="2000"/>
            </a:lvl4pPr>
            <a:lvl5pPr marL="1828783" indent="0">
              <a:buNone/>
              <a:defRPr lang="pl-PL" sz="2000"/>
            </a:lvl5pPr>
            <a:lvl6pPr marL="2285978" indent="0">
              <a:buNone/>
              <a:defRPr lang="pl-PL" sz="2000"/>
            </a:lvl6pPr>
            <a:lvl7pPr marL="2743174" indent="0">
              <a:buNone/>
              <a:defRPr lang="pl-PL" sz="2000"/>
            </a:lvl7pPr>
            <a:lvl8pPr marL="3200370" indent="0">
              <a:buNone/>
              <a:defRPr lang="pl-PL" sz="2000"/>
            </a:lvl8pPr>
            <a:lvl9pPr marL="3657565" indent="0">
              <a:buNone/>
              <a:defRPr lang="pl-PL" sz="2000"/>
            </a:lvl9pPr>
          </a:lstStyle>
          <a:p>
            <a:pPr rtl="0"/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pl-PL"/>
              <a:t>Kliknij, aby edytować style wzorców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3E2F8D-62B3-48AF-BAF5-944399905ED0}" type="datetimeFigureOut">
              <a:rPr lang="pl-PL" smtClean="0"/>
              <a:t>30.01.2025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lang="pl-P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84" y="3312627"/>
            <a:ext cx="7255511" cy="180052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l-PL"/>
            </a:defPPr>
          </a:lstStyle>
          <a:p>
            <a:pPr defTabSz="914400"/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Ewaluacja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skuteczności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SLM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zintegrowanych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wiedzą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zewnętrzną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384" y="4629079"/>
            <a:ext cx="3888528" cy="3553581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defTabSz="914400"/>
            <a:r>
              <a:rPr lang="en-US" sz="2000" dirty="0"/>
              <a:t>Krystian Osiński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" name="Grupa 1" descr="koła połączone liniami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40318" y="643235"/>
            <a:ext cx="4668883" cy="5599876"/>
            <a:chOff x="6867729" y="1031132"/>
            <a:chExt cx="4046705" cy="4853638"/>
          </a:xfrm>
        </p:grpSpPr>
        <p:cxnSp>
          <p:nvCxnSpPr>
            <p:cNvPr id="8" name="Łącznik prosty 7" descr="linia prosta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Łącznik prosty 16" descr="linia prosta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wal 5" descr="kształt owalny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9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13" name="Owal 12" descr="kształt owalny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2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9" name="Owal 8" descr="kształt owalny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5" y="5000017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cxnSp>
          <p:nvCxnSpPr>
            <p:cNvPr id="10" name="Łącznik prosty 9" descr="linia prosta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wal 10" descr="kształt owalny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C797-4C88-5342-BF74-9AAFFC85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897F79-2FD0-DC0B-485A-0614242D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Cel operacyjny i stojące przed nim wyzwania: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45089A-5610-9119-4EA8-E2618CCD6A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8116" y="1901642"/>
            <a:ext cx="6073804" cy="3977640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2000" dirty="0"/>
              <a:t>Wdrożenie zaawansowanych agentów dialogowych, efektywnie wspierających codzienne działania i zapewniających szybkie przetwarzanie dla:</a:t>
            </a:r>
          </a:p>
          <a:p>
            <a:pPr marL="457200" indent="-457200" rtl="0">
              <a:spcAft>
                <a:spcPts val="1200"/>
              </a:spcAft>
              <a:buAutoNum type="alphaUcParenR"/>
            </a:pPr>
            <a:r>
              <a:rPr lang="pl-PL" sz="2000" b="1" dirty="0"/>
              <a:t>organizacji: </a:t>
            </a:r>
            <a:r>
              <a:rPr lang="pl-PL" sz="2000" dirty="0"/>
              <a:t>zachowując przy tym prywatność danych oraz niski koszt wdrożenia i utrzymania. </a:t>
            </a:r>
          </a:p>
          <a:p>
            <a:pPr marL="342900" indent="-342900" rtl="0">
              <a:spcAft>
                <a:spcPts val="1200"/>
              </a:spcAft>
              <a:buAutoNum type="alphaUcParenR"/>
            </a:pPr>
            <a:r>
              <a:rPr lang="pl-PL" sz="2000" b="1" dirty="0">
                <a:cs typeface="Segoe UI" panose="020B0502040204020203" pitchFamily="34" charset="0"/>
              </a:rPr>
              <a:t>użytkownika indywidualnego: </a:t>
            </a:r>
            <a:r>
              <a:rPr lang="pl-PL" sz="2000" dirty="0">
                <a:cs typeface="Segoe UI" panose="020B0502040204020203" pitchFamily="34" charset="0"/>
              </a:rPr>
              <a:t>minimalizując wymagania sprzętowe, co czyni technologię dostępną nawet dla użytkowników z ograniczonymi zasobami.</a:t>
            </a:r>
            <a:endParaRPr lang="pl-PL" sz="1600" dirty="0">
              <a:cs typeface="Segoe UI" panose="020B0502040204020203" pitchFamily="34" charset="0"/>
            </a:endParaRPr>
          </a:p>
        </p:txBody>
      </p:sp>
      <p:grpSp>
        <p:nvGrpSpPr>
          <p:cNvPr id="6" name="Grupa 5" descr="okręgi połączone liniami i polami tekstowymi">
            <a:extLst>
              <a:ext uri="{FF2B5EF4-FFF2-40B4-BE49-F238E27FC236}">
                <a16:creationId xmlns:a16="http://schemas.microsoft.com/office/drawing/2014/main" id="{D984EF7C-2E45-F1BF-2C29-03625CD363AF}"/>
              </a:ext>
            </a:extLst>
          </p:cNvPr>
          <p:cNvGrpSpPr/>
          <p:nvPr/>
        </p:nvGrpSpPr>
        <p:grpSpPr>
          <a:xfrm>
            <a:off x="6632490" y="1394849"/>
            <a:ext cx="5703935" cy="4099079"/>
            <a:chOff x="6083842" y="1939633"/>
            <a:chExt cx="5703935" cy="4099079"/>
          </a:xfrm>
        </p:grpSpPr>
        <p:cxnSp>
          <p:nvCxnSpPr>
            <p:cNvPr id="38" name="Łącznik prosty 37" descr="linia prosta">
              <a:extLst>
                <a:ext uri="{FF2B5EF4-FFF2-40B4-BE49-F238E27FC236}">
                  <a16:creationId xmlns:a16="http://schemas.microsoft.com/office/drawing/2014/main" id="{56FFFC43-7313-361C-45FA-7373E1457255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Łącznik prosty 42" descr="linia prosta">
              <a:extLst>
                <a:ext uri="{FF2B5EF4-FFF2-40B4-BE49-F238E27FC236}">
                  <a16:creationId xmlns:a16="http://schemas.microsoft.com/office/drawing/2014/main" id="{47D439C2-BA6F-4F25-A205-4A60328479DF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593820" y="2715435"/>
              <a:ext cx="768490" cy="1343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6A1AE623-F66E-8EC1-6605-F60D5754B7BB}"/>
                </a:ext>
              </a:extLst>
            </p:cNvPr>
            <p:cNvSpPr txBox="1"/>
            <p:nvPr/>
          </p:nvSpPr>
          <p:spPr>
            <a:xfrm>
              <a:off x="6083842" y="3410881"/>
              <a:ext cx="1278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sz="2000" b="1" dirty="0" err="1"/>
                <a:t>Context</a:t>
              </a:r>
              <a:r>
                <a:rPr lang="pl-PL" sz="2000" b="1" dirty="0"/>
                <a:t> </a:t>
              </a:r>
              <a:r>
                <a:rPr lang="pl-PL" sz="2000" b="1" dirty="0" err="1"/>
                <a:t>window</a:t>
              </a:r>
              <a:endParaRPr lang="pl-PL" sz="2000" b="1" dirty="0"/>
            </a:p>
          </p:txBody>
        </p: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9E06C5CB-5A58-7850-A165-EB62394C72FF}"/>
                </a:ext>
              </a:extLst>
            </p:cNvPr>
            <p:cNvSpPr txBox="1"/>
            <p:nvPr/>
          </p:nvSpPr>
          <p:spPr>
            <a:xfrm>
              <a:off x="6850804" y="5320732"/>
              <a:ext cx="15413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sz="2000" b="1" dirty="0"/>
                <a:t>Knowledge </a:t>
              </a:r>
              <a:r>
                <a:rPr lang="pl-PL" sz="2000" b="1" dirty="0" err="1"/>
                <a:t>cut</a:t>
              </a:r>
              <a:r>
                <a:rPr lang="pl-PL" sz="2000" b="1" dirty="0"/>
                <a:t>-off</a:t>
              </a:r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F7CC0946-EB6B-B2CF-551C-2E808DF67C49}"/>
                </a:ext>
              </a:extLst>
            </p:cNvPr>
            <p:cNvSpPr txBox="1"/>
            <p:nvPr/>
          </p:nvSpPr>
          <p:spPr>
            <a:xfrm>
              <a:off x="9275613" y="5638602"/>
              <a:ext cx="1832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sz="2000" b="1" dirty="0"/>
                <a:t>Data </a:t>
              </a:r>
              <a:r>
                <a:rPr lang="pl-PL" sz="2000" b="1" dirty="0" err="1"/>
                <a:t>leakage</a:t>
              </a:r>
              <a:endParaRPr lang="pl-PL" sz="2000" b="1" dirty="0"/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138EC97C-350C-AA3A-87F6-51B7CF52698B}"/>
                </a:ext>
              </a:extLst>
            </p:cNvPr>
            <p:cNvSpPr txBox="1"/>
            <p:nvPr/>
          </p:nvSpPr>
          <p:spPr>
            <a:xfrm>
              <a:off x="9936967" y="3422713"/>
              <a:ext cx="1850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sz="2000" b="1" dirty="0"/>
                <a:t>Model size</a:t>
              </a:r>
            </a:p>
          </p:txBody>
        </p:sp>
        <p:grpSp>
          <p:nvGrpSpPr>
            <p:cNvPr id="18" name="Grupa 17" descr="kształt owalny">
              <a:extLst>
                <a:ext uri="{FF2B5EF4-FFF2-40B4-BE49-F238E27FC236}">
                  <a16:creationId xmlns:a16="http://schemas.microsoft.com/office/drawing/2014/main" id="{0DF30F11-967A-24CD-7D74-46FC8679A785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wal 14">
                <a:extLst>
                  <a:ext uri="{FF2B5EF4-FFF2-40B4-BE49-F238E27FC236}">
                    <a16:creationId xmlns:a16="http://schemas.microsoft.com/office/drawing/2014/main" id="{E18CC361-6DCD-C5FA-691F-FD773DA615F5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17" name="Grafika 16" descr="Detektyw z wypełnieniem pełnym">
                <a:extLst>
                  <a:ext uri="{FF2B5EF4-FFF2-40B4-BE49-F238E27FC236}">
                    <a16:creationId xmlns:a16="http://schemas.microsoft.com/office/drawing/2014/main" id="{BB6974BA-08B2-FFF6-3E72-A7E48E517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upa 60" descr="kształt owalny">
              <a:extLst>
                <a:ext uri="{FF2B5EF4-FFF2-40B4-BE49-F238E27FC236}">
                  <a16:creationId xmlns:a16="http://schemas.microsoft.com/office/drawing/2014/main" id="{915E9768-7397-E08F-45ED-67288DEC2EEA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wal 4">
                <a:extLst>
                  <a:ext uri="{FF2B5EF4-FFF2-40B4-BE49-F238E27FC236}">
                    <a16:creationId xmlns:a16="http://schemas.microsoft.com/office/drawing/2014/main" id="{28690907-7BC6-BA6F-A9B1-58E46112183D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46" name="Grafika 45" descr="Komentarz — dodaj z wypełnieniem pełnym">
                <a:extLst>
                  <a:ext uri="{FF2B5EF4-FFF2-40B4-BE49-F238E27FC236}">
                    <a16:creationId xmlns:a16="http://schemas.microsoft.com/office/drawing/2014/main" id="{C5EA20A2-69F1-F2E0-E875-331AEBDF0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upa 58" descr="kształt owalny">
              <a:extLst>
                <a:ext uri="{FF2B5EF4-FFF2-40B4-BE49-F238E27FC236}">
                  <a16:creationId xmlns:a16="http://schemas.microsoft.com/office/drawing/2014/main" id="{E95FC9D1-D958-A54C-EB9B-153C8D91F4C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wal 23">
                <a:extLst>
                  <a:ext uri="{FF2B5EF4-FFF2-40B4-BE49-F238E27FC236}">
                    <a16:creationId xmlns:a16="http://schemas.microsoft.com/office/drawing/2014/main" id="{4A760570-83C9-608A-3185-363625CF68BF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50" name="Grafika 49" descr="Modyfikacje i dostosowywanie z wypełnieniem pełnym">
                <a:extLst>
                  <a:ext uri="{FF2B5EF4-FFF2-40B4-BE49-F238E27FC236}">
                    <a16:creationId xmlns:a16="http://schemas.microsoft.com/office/drawing/2014/main" id="{2F205BFF-F593-6D63-B47E-C3BD8E92B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10034359" y="2751389"/>
                <a:ext cx="724626" cy="724626"/>
              </a:xfrm>
              <a:prstGeom prst="rect">
                <a:avLst/>
              </a:prstGeom>
            </p:spPr>
          </p:pic>
        </p:grpSp>
        <p:sp>
          <p:nvSpPr>
            <p:cNvPr id="69" name="Owal 68" descr="kształt owalny">
              <a:extLst>
                <a:ext uri="{FF2B5EF4-FFF2-40B4-BE49-F238E27FC236}">
                  <a16:creationId xmlns:a16="http://schemas.microsoft.com/office/drawing/2014/main" id="{302BB177-7027-E683-8681-995892CB6B1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29495D80-52B0-F616-B3FC-683A7109F794}"/>
                </a:ext>
              </a:extLst>
            </p:cNvPr>
            <p:cNvSpPr txBox="1"/>
            <p:nvPr/>
          </p:nvSpPr>
          <p:spPr>
            <a:xfrm>
              <a:off x="7978710" y="2361492"/>
              <a:ext cx="16151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sz="2000" b="1" dirty="0" err="1">
                  <a:solidFill>
                    <a:schemeClr val="bg1"/>
                  </a:solidFill>
                </a:rPr>
                <a:t>Key</a:t>
              </a:r>
              <a:r>
                <a:rPr lang="pl-PL" sz="2000" b="1" dirty="0">
                  <a:solidFill>
                    <a:schemeClr val="bg1"/>
                  </a:solidFill>
                </a:rPr>
                <a:t> </a:t>
              </a:r>
              <a:r>
                <a:rPr lang="pl-PL" sz="2000" b="1" dirty="0" err="1">
                  <a:solidFill>
                    <a:schemeClr val="bg1"/>
                  </a:solidFill>
                </a:rPr>
                <a:t>challenges</a:t>
              </a:r>
              <a:endParaRPr lang="pl-PL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Łącznik prosty 29" descr="linia prosta">
              <a:extLst>
                <a:ext uri="{FF2B5EF4-FFF2-40B4-BE49-F238E27FC236}">
                  <a16:creationId xmlns:a16="http://schemas.microsoft.com/office/drawing/2014/main" id="{00B4271A-D392-7102-9090-1F913F56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Łącznik prosty 30" descr="linia prosta">
              <a:extLst>
                <a:ext uri="{FF2B5EF4-FFF2-40B4-BE49-F238E27FC236}">
                  <a16:creationId xmlns:a16="http://schemas.microsoft.com/office/drawing/2014/main" id="{E33D2B22-68E2-C123-377E-AAFBC736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upa 9" descr="kształt owalny">
              <a:extLst>
                <a:ext uri="{FF2B5EF4-FFF2-40B4-BE49-F238E27FC236}">
                  <a16:creationId xmlns:a16="http://schemas.microsoft.com/office/drawing/2014/main" id="{85132A6A-8905-9D1A-8831-1823CA4102D5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wal 8">
                <a:extLst>
                  <a:ext uri="{FF2B5EF4-FFF2-40B4-BE49-F238E27FC236}">
                    <a16:creationId xmlns:a16="http://schemas.microsoft.com/office/drawing/2014/main" id="{0E259B8B-F84D-132D-F796-46CD6854FA23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8" name="Grafika 7" descr="Nożyczki z wypełnieniem pełnym">
                <a:extLst>
                  <a:ext uri="{FF2B5EF4-FFF2-40B4-BE49-F238E27FC236}">
                    <a16:creationId xmlns:a16="http://schemas.microsoft.com/office/drawing/2014/main" id="{B96D0A25-1D4B-16A7-659C-C0D63C204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75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42F3-0A9A-4074-5BE5-222C9D87A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0CB58A-E01B-E051-8C9F-FE38E654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sz="2800" dirty="0"/>
              <a:t>Rozwiązanie i jego wartość biznesowa:</a:t>
            </a:r>
            <a:endParaRPr lang="pl-PL" b="1" dirty="0">
              <a:cs typeface="Segoe UI Semibold" panose="020B05020402040202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9D32FD-5971-8BED-A241-66ECE3A8A38F}"/>
              </a:ext>
            </a:extLst>
          </p:cNvPr>
          <p:cNvSpPr txBox="1">
            <a:spLocks/>
          </p:cNvSpPr>
          <p:nvPr/>
        </p:nvSpPr>
        <p:spPr>
          <a:xfrm>
            <a:off x="444500" y="1282994"/>
            <a:ext cx="11300460" cy="1061882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l-PL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dirty="0"/>
              <a:t>Zaletą integracji wybranego, hostowanego SLM z wiedzą zewnętrzną w formie dynamicznie dostarczanych </a:t>
            </a:r>
            <a:r>
              <a:rPr lang="pl-PL" sz="2200" dirty="0" err="1"/>
              <a:t>snippetów</a:t>
            </a:r>
            <a:r>
              <a:rPr lang="pl-PL" sz="2200" dirty="0"/>
              <a:t>, pozyskiwanych z przeglądarki internetowej, jest:</a:t>
            </a:r>
          </a:p>
        </p:txBody>
      </p:sp>
      <p:sp>
        <p:nvSpPr>
          <p:cNvPr id="12" name="Owal 11" descr="Mały okrąg">
            <a:extLst>
              <a:ext uri="{FF2B5EF4-FFF2-40B4-BE49-F238E27FC236}">
                <a16:creationId xmlns:a16="http://schemas.microsoft.com/office/drawing/2014/main" id="{053BC890-DBD1-EABF-DAF2-6B01CE87D8EE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431056" y="2339052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13" name="Pole tekstowe 40" descr="Liczba 1">
            <a:extLst>
              <a:ext uri="{FF2B5EF4-FFF2-40B4-BE49-F238E27FC236}">
                <a16:creationId xmlns:a16="http://schemas.microsoft.com/office/drawing/2014/main" id="{8BB9F7E3-E047-E08B-5DD9-3A1A2346E19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58430" y="23554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Owal 13" descr="Mały okrąg">
            <a:extLst>
              <a:ext uri="{FF2B5EF4-FFF2-40B4-BE49-F238E27FC236}">
                <a16:creationId xmlns:a16="http://schemas.microsoft.com/office/drawing/2014/main" id="{67CA49B8-D3F8-479F-CAF3-DA6196EA905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424366" y="32683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16" name="Pole tekstowe 43" descr="Liczba 2">
            <a:extLst>
              <a:ext uri="{FF2B5EF4-FFF2-40B4-BE49-F238E27FC236}">
                <a16:creationId xmlns:a16="http://schemas.microsoft.com/office/drawing/2014/main" id="{DF67B7A9-A574-25DF-31F2-619ED29B4660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89753" y="3292460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9" name="Owal 18" descr="Mały okrąg">
            <a:extLst>
              <a:ext uri="{FF2B5EF4-FFF2-40B4-BE49-F238E27FC236}">
                <a16:creationId xmlns:a16="http://schemas.microsoft.com/office/drawing/2014/main" id="{24C32EB5-8509-9C7B-585D-E25CE9A41930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411908" y="410928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0" name="Pole tekstowe 46" descr="Liczba 3">
            <a:extLst>
              <a:ext uri="{FF2B5EF4-FFF2-40B4-BE49-F238E27FC236}">
                <a16:creationId xmlns:a16="http://schemas.microsoft.com/office/drawing/2014/main" id="{8842A0CB-852D-1553-3821-F4B3DC7795DD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45359" y="413322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1" name="Owal 20" descr="Mały okrąg">
            <a:extLst>
              <a:ext uri="{FF2B5EF4-FFF2-40B4-BE49-F238E27FC236}">
                <a16:creationId xmlns:a16="http://schemas.microsoft.com/office/drawing/2014/main" id="{E906DC3B-0A3D-7425-EAE6-DB3B19066E9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435759" y="486531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2" name="Pole tekstowe 49" descr="Liczba 3">
            <a:extLst>
              <a:ext uri="{FF2B5EF4-FFF2-40B4-BE49-F238E27FC236}">
                <a16:creationId xmlns:a16="http://schemas.microsoft.com/office/drawing/2014/main" id="{7F7B53CE-BF57-0A7D-D4B3-ED6DFC6297F4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54785" y="488557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3" name="Zawartość — symbol zastępczy 7">
            <a:extLst>
              <a:ext uri="{FF2B5EF4-FFF2-40B4-BE49-F238E27FC236}">
                <a16:creationId xmlns:a16="http://schemas.microsoft.com/office/drawing/2014/main" id="{2602ADF8-45B6-7C49-F711-D93C2B084F9E}"/>
              </a:ext>
            </a:extLst>
          </p:cNvPr>
          <p:cNvSpPr txBox="1">
            <a:spLocks/>
          </p:cNvSpPr>
          <p:nvPr/>
        </p:nvSpPr>
        <p:spPr>
          <a:xfrm>
            <a:off x="5922926" y="2276374"/>
            <a:ext cx="6105096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 dirty="0"/>
              <a:t>Zapewnienie bezpieczeństwa informacji: mamy pewność, że twórcy modelu nie przechowują i nie korzystają z naszych danych.</a:t>
            </a:r>
            <a:endParaRPr lang="pl-PL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1"/>
                </a:solidFill>
              </a:rPr>
              <a:t>Dostarczenie odpowiedniego i aktualnego kontekstu: zawsze mamy dostęp do najnowszych informacji, dzięki czemu nie musimy przejmować się ograniczeniem bazowej wiedzy modelu.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zwiększenie efektywności i precyzji </a:t>
            </a:r>
            <a:r>
              <a:rPr lang="pl-PL" sz="1600" dirty="0">
                <a:solidFill>
                  <a:schemeClr val="tx1"/>
                </a:solidFill>
              </a:rPr>
              <a:t>inferencji przy zachowaniu małych rozmiarów modelu. Osiągamy lepsze rezultaty, niższym kosztem.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/>
                </a:solidFill>
              </a:rPr>
              <a:t>Prostota i szybkość wdrożenia operacji pozyskiwania fragmentów tekstów odpowiadających na zadane przez użytkownika pytanie</a:t>
            </a:r>
          </a:p>
        </p:txBody>
      </p:sp>
      <p:grpSp>
        <p:nvGrpSpPr>
          <p:cNvPr id="25" name="Grupa 24" descr="koła połączone liniami">
            <a:extLst>
              <a:ext uri="{FF2B5EF4-FFF2-40B4-BE49-F238E27FC236}">
                <a16:creationId xmlns:a16="http://schemas.microsoft.com/office/drawing/2014/main" id="{8D278F04-FC27-5A16-814F-DEE093239F58}"/>
              </a:ext>
            </a:extLst>
          </p:cNvPr>
          <p:cNvGrpSpPr/>
          <p:nvPr/>
        </p:nvGrpSpPr>
        <p:grpSpPr>
          <a:xfrm rot="6461951">
            <a:off x="547469" y="2361869"/>
            <a:ext cx="3783058" cy="4460096"/>
            <a:chOff x="6867729" y="1031132"/>
            <a:chExt cx="4046705" cy="4853638"/>
          </a:xfrm>
        </p:grpSpPr>
        <p:cxnSp>
          <p:nvCxnSpPr>
            <p:cNvPr id="26" name="Łącznik prosty 25" descr="linia prosta">
              <a:extLst>
                <a:ext uri="{FF2B5EF4-FFF2-40B4-BE49-F238E27FC236}">
                  <a16:creationId xmlns:a16="http://schemas.microsoft.com/office/drawing/2014/main" id="{C31D6CC4-CC07-66CE-B950-2C591AF7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Łącznik prosty 26" descr="linia prosta">
              <a:extLst>
                <a:ext uri="{FF2B5EF4-FFF2-40B4-BE49-F238E27FC236}">
                  <a16:creationId xmlns:a16="http://schemas.microsoft.com/office/drawing/2014/main" id="{9DC059D7-7154-B5E5-DA9C-20F39141231B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wal 27" descr="kształt owalny">
              <a:extLst>
                <a:ext uri="{FF2B5EF4-FFF2-40B4-BE49-F238E27FC236}">
                  <a16:creationId xmlns:a16="http://schemas.microsoft.com/office/drawing/2014/main" id="{F3779625-4CAA-99A6-6A35-036B1014D8CE}"/>
                </a:ext>
              </a:extLst>
            </p:cNvPr>
            <p:cNvSpPr/>
            <p:nvPr/>
          </p:nvSpPr>
          <p:spPr>
            <a:xfrm>
              <a:off x="6867729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29" name="Owal 28" descr="kształt owalny">
              <a:extLst>
                <a:ext uri="{FF2B5EF4-FFF2-40B4-BE49-F238E27FC236}">
                  <a16:creationId xmlns:a16="http://schemas.microsoft.com/office/drawing/2014/main" id="{74FF6203-630D-7747-005F-F3641239BEC4}"/>
                </a:ext>
              </a:extLst>
            </p:cNvPr>
            <p:cNvSpPr/>
            <p:nvPr/>
          </p:nvSpPr>
          <p:spPr>
            <a:xfrm>
              <a:off x="9144002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32" name="Owal 31" descr="kształt owalny">
              <a:extLst>
                <a:ext uri="{FF2B5EF4-FFF2-40B4-BE49-F238E27FC236}">
                  <a16:creationId xmlns:a16="http://schemas.microsoft.com/office/drawing/2014/main" id="{350B8B6E-F8A0-1EE9-837E-86A5C2F8998F}"/>
                </a:ext>
              </a:extLst>
            </p:cNvPr>
            <p:cNvSpPr/>
            <p:nvPr/>
          </p:nvSpPr>
          <p:spPr>
            <a:xfrm>
              <a:off x="8598545" y="5000017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cxnSp>
          <p:nvCxnSpPr>
            <p:cNvPr id="33" name="Łącznik prosty 32" descr="linia prosta">
              <a:extLst>
                <a:ext uri="{FF2B5EF4-FFF2-40B4-BE49-F238E27FC236}">
                  <a16:creationId xmlns:a16="http://schemas.microsoft.com/office/drawing/2014/main" id="{1859139F-ADC7-479F-99B7-AAAB21F919A9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wal 33" descr="kształt owalny">
              <a:extLst>
                <a:ext uri="{FF2B5EF4-FFF2-40B4-BE49-F238E27FC236}">
                  <a16:creationId xmlns:a16="http://schemas.microsoft.com/office/drawing/2014/main" id="{79EB00BF-6659-A831-0453-30F7995EE8F0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2660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A6E1-CD3E-C914-54AE-3E339C7E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BC7C4B-2F7B-E255-1DDE-A0BF1016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Aspekty badawcze: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06163A3-F57D-F132-829E-A87EFAAE35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Podstawą projektu jest rzetelna ewaluacja, która polega na przetestowaniu wypracowanego rozwiązania za pomocą różnych benchmarków, stosując przy tym poniższe kroki dekontaminacji:</a:t>
            </a:r>
          </a:p>
          <a:p>
            <a:pPr marL="342900" indent="-342900" rtl="0">
              <a:spcAft>
                <a:spcPts val="1200"/>
              </a:spcAft>
              <a:buAutoNum type="arabicParenR"/>
            </a:pP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Czarna lista domen</a:t>
            </a:r>
          </a:p>
          <a:p>
            <a:pPr marL="342900" indent="-342900" rtl="0">
              <a:spcAft>
                <a:spcPts val="1200"/>
              </a:spcAft>
              <a:buAutoNum type="arabicParenR"/>
            </a:pP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Porównywanie podciągów tekstu</a:t>
            </a:r>
          </a:p>
          <a:p>
            <a:pPr marL="342900" indent="-342900" rtl="0">
              <a:spcAft>
                <a:spcPts val="1200"/>
              </a:spcAft>
              <a:buAutoNum type="arabicParenR"/>
            </a:pP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Porównywanie 2-gramów</a:t>
            </a:r>
          </a:p>
          <a:p>
            <a:pPr marL="342900" indent="-342900" rtl="0">
              <a:spcAft>
                <a:spcPts val="1200"/>
              </a:spcAft>
              <a:buAutoNum type="arabicParenR"/>
            </a:pPr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Wykorzystanie </a:t>
            </a: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wektorów osadzenia. (</a:t>
            </a:r>
            <a:r>
              <a:rPr lang="pl-P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Embeddings</a:t>
            </a: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 rtl="0">
              <a:spcAft>
                <a:spcPts val="1200"/>
              </a:spcAft>
              <a:buAutoNum type="arabicParenR"/>
            </a:pPr>
            <a:endParaRPr lang="pl-P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Aft>
                <a:spcPts val="1200"/>
              </a:spcAft>
              <a:buAutoNum type="arabicParenR"/>
            </a:pPr>
            <a:endParaRPr lang="pl-P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" name="Grupa 6" descr="koła połączone liniami">
            <a:extLst>
              <a:ext uri="{FF2B5EF4-FFF2-40B4-BE49-F238E27FC236}">
                <a16:creationId xmlns:a16="http://schemas.microsoft.com/office/drawing/2014/main" id="{EFAE6F81-2DE3-DC38-3744-3CC3E541FC8C}"/>
              </a:ext>
            </a:extLst>
          </p:cNvPr>
          <p:cNvGrpSpPr/>
          <p:nvPr/>
        </p:nvGrpSpPr>
        <p:grpSpPr>
          <a:xfrm rot="14351519">
            <a:off x="7920551" y="2475583"/>
            <a:ext cx="3783058" cy="4460096"/>
            <a:chOff x="6867729" y="1031132"/>
            <a:chExt cx="4046705" cy="4853638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11" name="Łącznik prosty 10" descr="linia prosta">
              <a:extLst>
                <a:ext uri="{FF2B5EF4-FFF2-40B4-BE49-F238E27FC236}">
                  <a16:creationId xmlns:a16="http://schemas.microsoft.com/office/drawing/2014/main" id="{0598907D-646B-DA71-0700-49FE147C6387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Łącznik prosty 11" descr="linia prosta">
              <a:extLst>
                <a:ext uri="{FF2B5EF4-FFF2-40B4-BE49-F238E27FC236}">
                  <a16:creationId xmlns:a16="http://schemas.microsoft.com/office/drawing/2014/main" id="{6C521BBB-A0BD-3860-433B-35A12713E5E5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wal 12" descr="kształt owalny">
              <a:extLst>
                <a:ext uri="{FF2B5EF4-FFF2-40B4-BE49-F238E27FC236}">
                  <a16:creationId xmlns:a16="http://schemas.microsoft.com/office/drawing/2014/main" id="{005F45C1-82E7-79C2-E5BE-0BEE975E3314}"/>
                </a:ext>
              </a:extLst>
            </p:cNvPr>
            <p:cNvSpPr/>
            <p:nvPr/>
          </p:nvSpPr>
          <p:spPr>
            <a:xfrm>
              <a:off x="6867729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14" name="Owal 13" descr="kształt owalny">
              <a:extLst>
                <a:ext uri="{FF2B5EF4-FFF2-40B4-BE49-F238E27FC236}">
                  <a16:creationId xmlns:a16="http://schemas.microsoft.com/office/drawing/2014/main" id="{724B81B9-827C-CC2C-D064-7F571D2F2AD6}"/>
                </a:ext>
              </a:extLst>
            </p:cNvPr>
            <p:cNvSpPr/>
            <p:nvPr/>
          </p:nvSpPr>
          <p:spPr>
            <a:xfrm>
              <a:off x="9144002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16" name="Owal 15" descr="kształt owalny">
              <a:extLst>
                <a:ext uri="{FF2B5EF4-FFF2-40B4-BE49-F238E27FC236}">
                  <a16:creationId xmlns:a16="http://schemas.microsoft.com/office/drawing/2014/main" id="{B10FC130-C20E-4B99-C8D3-52CF0709A041}"/>
                </a:ext>
              </a:extLst>
            </p:cNvPr>
            <p:cNvSpPr/>
            <p:nvPr/>
          </p:nvSpPr>
          <p:spPr>
            <a:xfrm>
              <a:off x="8598545" y="5000017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cxnSp>
          <p:nvCxnSpPr>
            <p:cNvPr id="19" name="Łącznik prosty 18" descr="linia prosta">
              <a:extLst>
                <a:ext uri="{FF2B5EF4-FFF2-40B4-BE49-F238E27FC236}">
                  <a16:creationId xmlns:a16="http://schemas.microsoft.com/office/drawing/2014/main" id="{D5B96588-4624-7976-74B2-E1FD31E8D986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wal 19" descr="kształt owalny">
              <a:extLst>
                <a:ext uri="{FF2B5EF4-FFF2-40B4-BE49-F238E27FC236}">
                  <a16:creationId xmlns:a16="http://schemas.microsoft.com/office/drawing/2014/main" id="{BB0C1EB2-73A4-D1BF-B7A3-1B1D4DD3D16F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6E7441-0289-4260-4FAC-BE94FD3AFD2F}"/>
              </a:ext>
            </a:extLst>
          </p:cNvPr>
          <p:cNvSpPr txBox="1"/>
          <p:nvPr/>
        </p:nvSpPr>
        <p:spPr>
          <a:xfrm>
            <a:off x="11008500" y="3580097"/>
            <a:ext cx="7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ARC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EF4AD8B-E450-5E47-2DE0-DAD620103518}"/>
              </a:ext>
            </a:extLst>
          </p:cNvPr>
          <p:cNvSpPr txBox="1"/>
          <p:nvPr/>
        </p:nvSpPr>
        <p:spPr>
          <a:xfrm>
            <a:off x="8079222" y="5910319"/>
            <a:ext cx="10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GLUE</a:t>
            </a:r>
          </a:p>
        </p:txBody>
      </p:sp>
      <p:cxnSp>
        <p:nvCxnSpPr>
          <p:cNvPr id="22" name="Łącznik prosty 21" descr="linia prosta">
            <a:extLst>
              <a:ext uri="{FF2B5EF4-FFF2-40B4-BE49-F238E27FC236}">
                <a16:creationId xmlns:a16="http://schemas.microsoft.com/office/drawing/2014/main" id="{613B57B9-3C48-BF54-43E3-35FA574F8807}"/>
              </a:ext>
            </a:extLst>
          </p:cNvPr>
          <p:cNvCxnSpPr>
            <a:cxnSpLocks/>
          </p:cNvCxnSpPr>
          <p:nvPr/>
        </p:nvCxnSpPr>
        <p:spPr>
          <a:xfrm>
            <a:off x="10134286" y="3949429"/>
            <a:ext cx="199920" cy="5655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wal 24">
            <a:extLst>
              <a:ext uri="{FF2B5EF4-FFF2-40B4-BE49-F238E27FC236}">
                <a16:creationId xmlns:a16="http://schemas.microsoft.com/office/drawing/2014/main" id="{3C9CFAD5-3E6F-0CCB-04E5-A5EFE2BCCFDA}"/>
              </a:ext>
            </a:extLst>
          </p:cNvPr>
          <p:cNvSpPr/>
          <p:nvPr/>
        </p:nvSpPr>
        <p:spPr>
          <a:xfrm>
            <a:off x="9617518" y="3173527"/>
            <a:ext cx="894455" cy="8131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sz="10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403B072A-DC49-5246-5E0F-ABF50762C540}"/>
              </a:ext>
            </a:extLst>
          </p:cNvPr>
          <p:cNvSpPr txBox="1"/>
          <p:nvPr/>
        </p:nvSpPr>
        <p:spPr>
          <a:xfrm>
            <a:off x="7794929" y="3710136"/>
            <a:ext cx="110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solidFill>
                  <a:schemeClr val="bg1"/>
                </a:solidFill>
              </a:rPr>
              <a:t>TriviaQA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19EC6319-0543-9EDD-AAB0-D221EA61041F}"/>
              </a:ext>
            </a:extLst>
          </p:cNvPr>
          <p:cNvSpPr txBox="1"/>
          <p:nvPr/>
        </p:nvSpPr>
        <p:spPr>
          <a:xfrm>
            <a:off x="9549465" y="3397286"/>
            <a:ext cx="10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MMLU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2A596586-3631-CE21-7F1A-4EB4A01AD3AF}"/>
              </a:ext>
            </a:extLst>
          </p:cNvPr>
          <p:cNvSpPr txBox="1"/>
          <p:nvPr/>
        </p:nvSpPr>
        <p:spPr>
          <a:xfrm>
            <a:off x="9809615" y="5078229"/>
            <a:ext cx="16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solidFill>
                  <a:schemeClr val="bg1"/>
                </a:solidFill>
              </a:rPr>
              <a:t>Benchamarks</a:t>
            </a:r>
            <a:endParaRPr lang="pl-P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2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Workflow</a:t>
            </a:r>
            <a:r>
              <a:rPr lang="pl-PL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systemu</a:t>
            </a:r>
            <a:endParaRPr lang="pl-PL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8" name="Obraz 7" descr="Obraz zawierający tekst, zrzut ekranu, Czcionka, diagram">
            <a:extLst>
              <a:ext uri="{FF2B5EF4-FFF2-40B4-BE49-F238E27FC236}">
                <a16:creationId xmlns:a16="http://schemas.microsoft.com/office/drawing/2014/main" id="{1B24F0BD-FF58-D62A-5997-09F565F6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60" y="1303053"/>
            <a:ext cx="9015748" cy="54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EFC7-C65A-65D7-B3F8-55EA01F8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2B8B66-80C4-83E2-C85A-9177CB8D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Wyniki projektu</a:t>
            </a:r>
            <a:endParaRPr lang="pl-PL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aphicFrame>
        <p:nvGraphicFramePr>
          <p:cNvPr id="3" name="Wykres 2">
            <a:extLst>
              <a:ext uri="{FF2B5EF4-FFF2-40B4-BE49-F238E27FC236}">
                <a16:creationId xmlns:a16="http://schemas.microsoft.com/office/drawing/2014/main" id="{0FFF3A96-8272-20C4-E0AE-D3A32D421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057817"/>
              </p:ext>
            </p:extLst>
          </p:nvPr>
        </p:nvGraphicFramePr>
        <p:xfrm>
          <a:off x="208468" y="1156203"/>
          <a:ext cx="11775064" cy="57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00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F240-6835-2B61-E85B-594DB070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C936745-7334-D58D-98E6-297210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Wyniki projektu</a:t>
            </a:r>
            <a:endParaRPr lang="pl-PL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E51A2780-90A4-E79A-072A-E1F730388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629005"/>
              </p:ext>
            </p:extLst>
          </p:nvPr>
        </p:nvGraphicFramePr>
        <p:xfrm>
          <a:off x="444499" y="1250830"/>
          <a:ext cx="11166655" cy="549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9483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20CE6F-0945-4471-BFFD-1CBA8ED4480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204FA-3D60-46E3-A86C-8531D05CC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238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Motyw pakietu Office</vt:lpstr>
      <vt:lpstr>Ewaluacja skuteczności SLM zintegrowanych z wiedzą zewnętrzną.</vt:lpstr>
      <vt:lpstr>Cel operacyjny i stojące przed nim wyzwania:</vt:lpstr>
      <vt:lpstr>Rozwiązanie i jego wartość biznesowa:</vt:lpstr>
      <vt:lpstr>Aspekty badawcze:</vt:lpstr>
      <vt:lpstr>Workflow systemu</vt:lpstr>
      <vt:lpstr>Wyniki projektu</vt:lpstr>
      <vt:lpstr>Wyniki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2021-06-15T20:44:08Z</dcterms:created>
  <dcterms:modified xsi:type="dcterms:W3CDTF">2025-01-30T16:45:28Z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