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78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11F49-9CBD-3F4E-89C1-03CFE2CB96E9}" type="datetimeFigureOut">
              <a:rPr lang="en-US" smtClean="0"/>
              <a:t>1/9/13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DF26D-D7E2-8D4F-803D-DA8DFEB9E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69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870-785F-7F42-B3E4-5BA8315515B2}" type="datetimeFigureOut">
              <a:rPr lang="en-US" smtClean="0"/>
              <a:t>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5F8D-A161-4340-A03F-A8B83311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6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870-785F-7F42-B3E4-5BA8315515B2}" type="datetimeFigureOut">
              <a:rPr lang="en-US" smtClean="0"/>
              <a:t>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5F8D-A161-4340-A03F-A8B83311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1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870-785F-7F42-B3E4-5BA8315515B2}" type="datetimeFigureOut">
              <a:rPr lang="en-US" smtClean="0"/>
              <a:t>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5F8D-A161-4340-A03F-A8B83311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1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870-785F-7F42-B3E4-5BA8315515B2}" type="datetimeFigureOut">
              <a:rPr lang="en-US" smtClean="0"/>
              <a:t>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5F8D-A161-4340-A03F-A8B83311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7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870-785F-7F42-B3E4-5BA8315515B2}" type="datetimeFigureOut">
              <a:rPr lang="en-US" smtClean="0"/>
              <a:t>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5F8D-A161-4340-A03F-A8B83311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870-785F-7F42-B3E4-5BA8315515B2}" type="datetimeFigureOut">
              <a:rPr lang="en-US" smtClean="0"/>
              <a:t>1/9/13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5F8D-A161-4340-A03F-A8B83311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2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870-785F-7F42-B3E4-5BA8315515B2}" type="datetimeFigureOut">
              <a:rPr lang="en-US" smtClean="0"/>
              <a:t>1/9/13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5F8D-A161-4340-A03F-A8B83311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870-785F-7F42-B3E4-5BA8315515B2}" type="datetimeFigureOut">
              <a:rPr lang="en-US" smtClean="0"/>
              <a:t>1/9/13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5F8D-A161-4340-A03F-A8B83311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870-785F-7F42-B3E4-5BA8315515B2}" type="datetimeFigureOut">
              <a:rPr lang="en-US" smtClean="0"/>
              <a:t>1/9/13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5F8D-A161-4340-A03F-A8B83311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3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870-785F-7F42-B3E4-5BA8315515B2}" type="datetimeFigureOut">
              <a:rPr lang="en-US" smtClean="0"/>
              <a:t>1/9/13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5F8D-A161-4340-A03F-A8B83311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2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870-785F-7F42-B3E4-5BA8315515B2}" type="datetimeFigureOut">
              <a:rPr lang="en-US" smtClean="0"/>
              <a:t>1/9/13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5F8D-A161-4340-A03F-A8B83311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5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C2870-785F-7F42-B3E4-5BA8315515B2}" type="datetimeFigureOut">
              <a:rPr lang="en-US" smtClean="0"/>
              <a:t>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45F8D-A161-4340-A03F-A8B83311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4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shington.edu/education/courses/cse332/13wi/grading-policies.shtml" TargetMode="External"/><Relationship Id="rId4" Type="http://schemas.openxmlformats.org/officeDocument/2006/relationships/hyperlink" Target="http://www.cs.washington.edu/education/courses/cse332/13wi/programming-guidelines.s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washington.edu/education/courses/cse332/13wi/policies.s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clipsetutorial.sourceforge.net/totalbeginner.html" TargetMode="External"/><Relationship Id="rId4" Type="http://schemas.openxmlformats.org/officeDocument/2006/relationships/hyperlink" Target="http://www.rossenstoyanchev.org/write/prog/eclipse/eclipse3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ogella.com/articles/Eclipse/articl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shington.edu/education/courses/cse332/12sp/section/week1/Bag.java" TargetMode="External"/><Relationship Id="rId4" Type="http://schemas.openxmlformats.org/officeDocument/2006/relationships/hyperlink" Target="http://www.cs.washington.edu/education/courses/cse332/12sp/section/week1/Tuple.java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washington.edu/education/courses/cse332/12sp/section/week1/GenericsAndJUnit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5908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3600" b="1" i="0" dirty="0" smtClean="0"/>
              <a:t>CSE332: Data </a:t>
            </a:r>
            <a:r>
              <a:rPr lang="en-US" sz="3600" b="1" i="0" dirty="0" smtClean="0"/>
              <a:t>Abstractions</a:t>
            </a:r>
            <a:r>
              <a:rPr lang="en-US" sz="3600" i="0" dirty="0" smtClean="0"/>
              <a:t/>
            </a:r>
            <a:br>
              <a:rPr lang="en-US" sz="3600" i="0" dirty="0" smtClean="0"/>
            </a:br>
            <a:r>
              <a:rPr lang="en-US" sz="2800" dirty="0" smtClean="0"/>
              <a:t>Section</a:t>
            </a:r>
            <a:r>
              <a:rPr lang="en-US" sz="2800" i="0" dirty="0" smtClean="0"/>
              <a:t> 1</a:t>
            </a:r>
            <a:endParaRPr lang="en-US" sz="28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572000"/>
            <a:ext cx="6629400" cy="1219200"/>
          </a:xfrm>
        </p:spPr>
        <p:txBody>
          <a:bodyPr/>
          <a:lstStyle/>
          <a:p>
            <a:r>
              <a:rPr lang="en-US" sz="2400" dirty="0" err="1" smtClean="0"/>
              <a:t>Hye</a:t>
            </a:r>
            <a:r>
              <a:rPr lang="en-US" sz="2400" dirty="0" smtClean="0"/>
              <a:t> In Kim</a:t>
            </a:r>
            <a:endParaRPr lang="en-US" sz="2400" dirty="0" smtClean="0"/>
          </a:p>
          <a:p>
            <a:r>
              <a:rPr lang="en-US" sz="2400" dirty="0" smtClean="0"/>
              <a:t>Winter</a:t>
            </a:r>
            <a:r>
              <a:rPr lang="en-US" sz="2400" dirty="0" smtClean="0"/>
              <a:t> 2013</a:t>
            </a:r>
            <a:endParaRPr lang="en-US" sz="2400" dirty="0"/>
          </a:p>
        </p:txBody>
      </p:sp>
      <p:pic>
        <p:nvPicPr>
          <p:cNvPr id="2052" name="Picture 4" descr="cse_logo_80x1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838200"/>
            <a:ext cx="1905000" cy="1146175"/>
          </a:xfrm>
          <a:prstGeom prst="rect">
            <a:avLst/>
          </a:prstGeom>
          <a:noFill/>
        </p:spPr>
      </p:pic>
      <p:pic>
        <p:nvPicPr>
          <p:cNvPr id="2062" name="Picture 14" descr="WashingtonColorSeal-21-cli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762000"/>
            <a:ext cx="137160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3798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Project 1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800" b="1" dirty="0" smtClean="0">
                <a:latin typeface="Arial"/>
                <a:cs typeface="Arial"/>
              </a:rPr>
              <a:t>Sound Blaster!</a:t>
            </a:r>
          </a:p>
          <a:p>
            <a:pPr marL="0" indent="0">
              <a:buNone/>
            </a:pPr>
            <a:endParaRPr lang="en-US" sz="1800" b="1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/>
                <a:cs typeface="Arial"/>
              </a:rPr>
              <a:t>  </a:t>
            </a:r>
            <a:r>
              <a:rPr lang="en-US" sz="2800" dirty="0" smtClean="0">
                <a:latin typeface="Arial"/>
                <a:cs typeface="Arial"/>
              </a:rPr>
              <a:t> - </a:t>
            </a:r>
            <a:r>
              <a:rPr lang="en-US" sz="3300" dirty="0" smtClean="0">
                <a:latin typeface="Arial"/>
                <a:cs typeface="Arial"/>
              </a:rPr>
              <a:t>Part A:  Due next Wednesday,  11pm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300" dirty="0">
                <a:latin typeface="Arial"/>
                <a:cs typeface="Arial"/>
              </a:rPr>
              <a:t> </a:t>
            </a:r>
            <a:r>
              <a:rPr lang="en-US" sz="3300" dirty="0" smtClean="0">
                <a:latin typeface="Arial"/>
                <a:cs typeface="Arial"/>
              </a:rPr>
              <a:t>    Part B: Due Tuesday Jan 22th, 11pm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  - </a:t>
            </a:r>
            <a:r>
              <a:rPr lang="en-US" sz="3300" dirty="0" smtClean="0">
                <a:latin typeface="Arial"/>
                <a:cs typeface="Arial"/>
              </a:rPr>
              <a:t>Personal Project: No partners!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    </a:t>
            </a:r>
            <a:r>
              <a:rPr lang="en-US" sz="2800" dirty="0" smtClean="0">
                <a:solidFill>
                  <a:srgbClr val="A6A6A6"/>
                </a:solidFill>
              </a:rPr>
              <a:t>Collaboration Policy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</a:t>
            </a:r>
            <a:r>
              <a:rPr lang="en-US" sz="1600" dirty="0" smtClean="0">
                <a:hlinkClick r:id="rId2"/>
              </a:rPr>
              <a:t>http://www.cs.washington.edu/education/courses/cse332/13wi/policies.shtml</a:t>
            </a: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 </a:t>
            </a:r>
            <a:r>
              <a:rPr lang="en-US" sz="2800" dirty="0" smtClean="0"/>
              <a:t>     </a:t>
            </a:r>
            <a:r>
              <a:rPr lang="en-US" sz="2800" dirty="0" smtClean="0">
                <a:solidFill>
                  <a:srgbClr val="A6A6A6"/>
                </a:solidFill>
              </a:rPr>
              <a:t>Grading Policy   </a:t>
            </a:r>
            <a:endParaRPr lang="en-US" sz="2800" dirty="0">
              <a:solidFill>
                <a:srgbClr val="A6A6A6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       </a:t>
            </a:r>
            <a:r>
              <a:rPr lang="en-US" sz="1600" dirty="0" smtClean="0">
                <a:hlinkClick r:id="rId3"/>
              </a:rPr>
              <a:t>http://www.cs.washington.edu/education/courses/cse332/13wi/grading-policies.shtml</a:t>
            </a: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      </a:t>
            </a:r>
            <a:r>
              <a:rPr lang="en-US" sz="2800" dirty="0" smtClean="0">
                <a:solidFill>
                  <a:srgbClr val="A6A6A6"/>
                </a:solidFill>
              </a:rPr>
              <a:t>Programming Guidelines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</a:t>
            </a:r>
            <a:r>
              <a:rPr lang="en-US" sz="1500" dirty="0" smtClean="0">
                <a:hlinkClick r:id="rId4"/>
              </a:rPr>
              <a:t>http://www.cs.washington.edu/education/courses/cse332/13wi/programming-guidelines.shtml</a:t>
            </a:r>
            <a:r>
              <a:rPr lang="en-US" sz="1500" dirty="0" smtClean="0">
                <a:effectLst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 smtClean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432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Project 1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latin typeface="Arial"/>
                <a:cs typeface="Arial"/>
              </a:rPr>
              <a:t>Part A</a:t>
            </a:r>
            <a:endParaRPr lang="en-US" sz="2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 </a:t>
            </a:r>
            <a:r>
              <a:rPr lang="en-US" sz="2800" dirty="0" smtClean="0">
                <a:latin typeface="Arial"/>
                <a:cs typeface="Arial"/>
              </a:rPr>
              <a:t> - Implement Stack ADT: Stores double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      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Implement interface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DStack</a:t>
            </a:r>
            <a:endParaRPr lang="en-US" sz="2800" dirty="0" smtClean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       Using Array (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ArrayStack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       Using Linked List (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ListStack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)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lvl="0"/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Part </a:t>
            </a:r>
            <a:r>
              <a:rPr lang="en-US" b="1" dirty="0" smtClean="0">
                <a:solidFill>
                  <a:prstClr val="black"/>
                </a:solidFill>
                <a:latin typeface="Arial"/>
                <a:cs typeface="Arial"/>
              </a:rPr>
              <a:t>B</a:t>
            </a:r>
            <a:endParaRPr lang="en-US"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dirty="0">
                <a:solidFill>
                  <a:prstClr val="white">
                    <a:lumMod val="65000"/>
                  </a:prstClr>
                </a:solidFill>
                <a:latin typeface="Arial"/>
                <a:cs typeface="Arial"/>
              </a:rPr>
              <a:t>  </a:t>
            </a: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 - Implement Stack ADT: </a:t>
            </a: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Use generic</a:t>
            </a:r>
            <a:endParaRPr lang="en-US"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        </a:t>
            </a:r>
            <a:r>
              <a:rPr lang="en-US" sz="2800" dirty="0">
                <a:solidFill>
                  <a:prstClr val="white">
                    <a:lumMod val="65000"/>
                  </a:prstClr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Implement interface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G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Stack</a:t>
            </a:r>
            <a:endParaRPr lang="en-US" sz="2800" dirty="0" smtClean="0">
              <a:solidFill>
                <a:prstClr val="white">
                  <a:lumMod val="65000"/>
                </a:prstClr>
              </a:solidFill>
              <a:latin typeface="Arial"/>
              <a:cs typeface="Arial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dirty="0">
                <a:solidFill>
                  <a:prstClr val="white">
                    <a:lumMod val="65000"/>
                  </a:prstClr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prstClr val="white">
                    <a:lumMod val="65000"/>
                  </a:prstClr>
                </a:solidFill>
                <a:latin typeface="Arial"/>
                <a:cs typeface="Arial"/>
              </a:rPr>
              <a:t>        Using Array (</a:t>
            </a:r>
            <a:r>
              <a:rPr lang="en-US" sz="2800" dirty="0" err="1" smtClean="0">
                <a:solidFill>
                  <a:prstClr val="white">
                    <a:lumMod val="65000"/>
                  </a:prstClr>
                </a:solidFill>
                <a:latin typeface="Arial"/>
                <a:cs typeface="Arial"/>
              </a:rPr>
              <a:t>GArrayStack</a:t>
            </a:r>
            <a:r>
              <a:rPr lang="en-US" sz="2800" dirty="0" smtClean="0">
                <a:solidFill>
                  <a:prstClr val="white">
                    <a:lumMod val="65000"/>
                  </a:prstClr>
                </a:solidFill>
                <a:latin typeface="Arial"/>
                <a:cs typeface="Arial"/>
              </a:rPr>
              <a:t>)</a:t>
            </a:r>
            <a:endParaRPr lang="en-US" sz="2800" dirty="0">
              <a:solidFill>
                <a:prstClr val="white">
                  <a:lumMod val="65000"/>
                </a:prstClr>
              </a:solidFill>
              <a:latin typeface="Arial"/>
              <a:cs typeface="Arial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dirty="0">
                <a:solidFill>
                  <a:prstClr val="white">
                    <a:lumMod val="65000"/>
                  </a:prstClr>
                </a:solidFill>
                <a:latin typeface="Arial"/>
                <a:cs typeface="Arial"/>
              </a:rPr>
              <a:t>         Using Linked </a:t>
            </a:r>
            <a:r>
              <a:rPr lang="en-US" sz="2800" dirty="0" smtClean="0">
                <a:solidFill>
                  <a:prstClr val="white">
                    <a:lumMod val="65000"/>
                  </a:prstClr>
                </a:solidFill>
                <a:latin typeface="Arial"/>
                <a:cs typeface="Arial"/>
              </a:rPr>
              <a:t>List (</a:t>
            </a:r>
            <a:r>
              <a:rPr lang="en-US" sz="2800" dirty="0" err="1" smtClean="0">
                <a:solidFill>
                  <a:prstClr val="white">
                    <a:lumMod val="65000"/>
                  </a:prstClr>
                </a:solidFill>
                <a:latin typeface="Arial"/>
                <a:cs typeface="Arial"/>
              </a:rPr>
              <a:t>GListStack</a:t>
            </a:r>
            <a:r>
              <a:rPr lang="en-US" sz="2800" dirty="0" smtClean="0">
                <a:solidFill>
                  <a:prstClr val="white">
                    <a:lumMod val="65000"/>
                  </a:prstClr>
                </a:solidFill>
                <a:latin typeface="Arial"/>
                <a:cs typeface="Arial"/>
              </a:rPr>
              <a:t>)</a:t>
            </a:r>
            <a:endParaRPr lang="en-US" sz="2800" dirty="0">
              <a:solidFill>
                <a:prstClr val="white">
                  <a:lumMod val="65000"/>
                </a:prstClr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8507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Project 1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latin typeface="Arial"/>
                <a:cs typeface="Arial"/>
              </a:rPr>
              <a:t>Reverse.java</a:t>
            </a:r>
            <a:endParaRPr lang="en-US" sz="2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 - Handles all music stuff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- No need to edit for part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- Reverses </a:t>
            </a:r>
            <a:r>
              <a:rPr lang="en-US" sz="2800" dirty="0" err="1" smtClean="0">
                <a:latin typeface="Arial"/>
                <a:cs typeface="Arial"/>
              </a:rPr>
              <a:t>in.dat</a:t>
            </a:r>
            <a:r>
              <a:rPr lang="en-US" sz="2800" dirty="0" smtClean="0">
                <a:latin typeface="Arial"/>
                <a:cs typeface="Arial"/>
              </a:rPr>
              <a:t> file and writes it to </a:t>
            </a:r>
            <a:r>
              <a:rPr lang="en-US" sz="2800" dirty="0" err="1" smtClean="0">
                <a:latin typeface="Arial"/>
                <a:cs typeface="Arial"/>
              </a:rPr>
              <a:t>out.dat</a:t>
            </a:r>
            <a:endParaRPr lang="en-US" sz="2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  - Accepts 4 command line parameters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      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Stack Implementation:  array or list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       Content type:                double or generic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       Input file name:             ex)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in.dat</a:t>
            </a:r>
            <a:endParaRPr lang="en-US" sz="2800" dirty="0" smtClean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       Output file name:          ex)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out.dat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lvl="0" indent="0">
              <a:buNone/>
            </a:pPr>
            <a:endParaRPr lang="en-US" sz="2800" dirty="0">
              <a:solidFill>
                <a:prstClr val="white">
                  <a:lumMod val="65000"/>
                </a:prstClr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5930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Project 1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Sound Exchange (SOX)</a:t>
            </a:r>
            <a:endParaRPr lang="en-US" sz="2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 - Converts .wav file to .</a:t>
            </a:r>
            <a:r>
              <a:rPr lang="en-US" sz="2800" dirty="0" err="1" smtClean="0">
                <a:latin typeface="Arial"/>
                <a:cs typeface="Arial"/>
              </a:rPr>
              <a:t>dat</a:t>
            </a:r>
            <a:r>
              <a:rPr lang="en-US" sz="2800" dirty="0" smtClean="0">
                <a:latin typeface="Arial"/>
                <a:cs typeface="Arial"/>
              </a:rPr>
              <a:t> file &amp; vice versa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  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Reverse.java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needs .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dat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file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    You need .wav file to play sound</a:t>
            </a:r>
            <a:endParaRPr lang="en-US" sz="2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- Installed in lab machine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- Use in command prompt / terminal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   ex) sox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secret.wav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secret.dat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lvl="0" indent="0">
              <a:buNone/>
            </a:pPr>
            <a:endParaRPr lang="en-US" sz="2800" dirty="0">
              <a:solidFill>
                <a:prstClr val="white">
                  <a:lumMod val="65000"/>
                </a:prstClr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9886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Eclipse Tutorial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Select </a:t>
            </a:r>
            <a:r>
              <a:rPr lang="en-US" b="1" dirty="0" err="1" smtClean="0">
                <a:latin typeface="Arial"/>
                <a:cs typeface="Arial"/>
              </a:rPr>
              <a:t>WorkSpace</a:t>
            </a:r>
            <a:endParaRPr lang="en-US" sz="2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lvl="0" indent="0">
              <a:buNone/>
            </a:pPr>
            <a:endParaRPr lang="en-US" sz="2800" dirty="0">
              <a:solidFill>
                <a:prstClr val="white">
                  <a:lumMod val="65000"/>
                </a:prstClr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" name="Picture 3" descr="Screen Shot 2013-01-10 at 12.58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97" y="2292859"/>
            <a:ext cx="6400800" cy="41319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4107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Eclipse Tutorial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Create Project</a:t>
            </a:r>
            <a:endParaRPr lang="en-US" sz="2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lvl="0" indent="0">
              <a:buNone/>
            </a:pPr>
            <a:endParaRPr lang="en-US" sz="2800" dirty="0">
              <a:solidFill>
                <a:prstClr val="white">
                  <a:lumMod val="65000"/>
                </a:prstClr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" name="Picture 3" descr="Screen Shot 2013-01-10 at 12.34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04" y="2316375"/>
            <a:ext cx="6400800" cy="4185938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292974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Eclipse Tutorial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Create Project</a:t>
            </a:r>
            <a:endParaRPr lang="en-US" sz="2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lvl="0" indent="0">
              <a:buNone/>
            </a:pPr>
            <a:endParaRPr lang="en-US" sz="2800" dirty="0">
              <a:solidFill>
                <a:prstClr val="white">
                  <a:lumMod val="65000"/>
                </a:prstClr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" name="Picture 3" descr="Screen Shot 2013-01-10 at 12.35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44" y="2351651"/>
            <a:ext cx="6400800" cy="40005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292974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Eclipse Tutorial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Create Class</a:t>
            </a:r>
            <a:endParaRPr lang="en-US" sz="2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lvl="0" indent="0">
              <a:buNone/>
            </a:pPr>
            <a:endParaRPr lang="en-US" sz="2800" dirty="0">
              <a:solidFill>
                <a:prstClr val="white">
                  <a:lumMod val="65000"/>
                </a:prstClr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" name="Picture 3" descr="Screen Shot 2013-01-10 at 12.37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34" y="2313795"/>
            <a:ext cx="6400800" cy="40005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292974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Eclipse Tutorial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97238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Run Configuration (Command line </a:t>
            </a:r>
            <a:r>
              <a:rPr lang="en-US" b="1" dirty="0" err="1" smtClean="0">
                <a:latin typeface="Arial"/>
                <a:cs typeface="Arial"/>
              </a:rPr>
              <a:t>Args</a:t>
            </a:r>
            <a:r>
              <a:rPr lang="en-US" b="1" dirty="0" smtClean="0">
                <a:latin typeface="Arial"/>
                <a:cs typeface="Arial"/>
              </a:rPr>
              <a:t>)</a:t>
            </a:r>
            <a:endParaRPr lang="en-US" sz="2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lvl="0" indent="0">
              <a:buNone/>
            </a:pPr>
            <a:endParaRPr lang="en-US" sz="2800" dirty="0">
              <a:solidFill>
                <a:prstClr val="white">
                  <a:lumMod val="65000"/>
                </a:prstClr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" name="Picture 4" descr="Screen Shot 2013-01-10 at 12.38.1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99" y="2290279"/>
            <a:ext cx="6400800" cy="40005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292974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Eclipse Tutorial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20755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Run Configuration (Command line </a:t>
            </a:r>
            <a:r>
              <a:rPr lang="en-US" b="1" dirty="0" err="1" smtClean="0">
                <a:latin typeface="Arial"/>
                <a:cs typeface="Arial"/>
              </a:rPr>
              <a:t>Args</a:t>
            </a:r>
            <a:r>
              <a:rPr lang="en-US" b="1" dirty="0" smtClean="0">
                <a:latin typeface="Arial"/>
                <a:cs typeface="Arial"/>
              </a:rPr>
              <a:t>)</a:t>
            </a:r>
            <a:endParaRPr lang="en-US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lvl="0" indent="0">
              <a:buNone/>
            </a:pPr>
            <a:endParaRPr lang="en-US" sz="2800" dirty="0">
              <a:solidFill>
                <a:prstClr val="white">
                  <a:lumMod val="65000"/>
                </a:prstClr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" name="Picture 4" descr="Screen Shot 2013-01-10 at 12.40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21" y="2317723"/>
            <a:ext cx="6400800" cy="40005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297783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Section Agenda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1979"/>
            <a:ext cx="8229600" cy="4374184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Introduction</a:t>
            </a:r>
          </a:p>
          <a:p>
            <a:r>
              <a:rPr lang="en-US" dirty="0" smtClean="0">
                <a:latin typeface="Arial"/>
                <a:cs typeface="Arial"/>
              </a:rPr>
              <a:t>Generics</a:t>
            </a:r>
          </a:p>
          <a:p>
            <a:r>
              <a:rPr lang="en-US" dirty="0" smtClean="0">
                <a:latin typeface="Arial"/>
                <a:cs typeface="Arial"/>
              </a:rPr>
              <a:t>Project 1</a:t>
            </a:r>
          </a:p>
          <a:p>
            <a:r>
              <a:rPr lang="en-US" dirty="0" smtClean="0">
                <a:latin typeface="Arial"/>
                <a:cs typeface="Arial"/>
              </a:rPr>
              <a:t>Eclipse Tutorial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092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Eclipse Tutorial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Conditional Debugging</a:t>
            </a:r>
            <a:endParaRPr lang="en-US" sz="2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lvl="0" indent="0">
              <a:buNone/>
            </a:pPr>
            <a:endParaRPr lang="en-US" sz="2800" dirty="0">
              <a:solidFill>
                <a:prstClr val="white">
                  <a:lumMod val="65000"/>
                </a:prstClr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" name="Picture 4" descr="Screen Shot 2013-01-10 at 12.44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63" y="2316376"/>
            <a:ext cx="6400800" cy="40005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297783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Eclipse Tutorial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Conditional Debugging</a:t>
            </a:r>
            <a:endParaRPr lang="en-US" sz="2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lvl="0" indent="0">
              <a:buNone/>
            </a:pPr>
            <a:endParaRPr lang="en-US" sz="2800" dirty="0">
              <a:solidFill>
                <a:prstClr val="white">
                  <a:lumMod val="65000"/>
                </a:prstClr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" name="Picture 3" descr="Screen Shot 2013-01-10 at 12.56.1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33" y="2337311"/>
            <a:ext cx="6400800" cy="40005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451656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Eclipse Tutorial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Conditional Debugging</a:t>
            </a:r>
            <a:endParaRPr lang="en-US" sz="2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lvl="0" indent="0">
              <a:buNone/>
            </a:pPr>
            <a:endParaRPr lang="en-US" sz="2800" dirty="0">
              <a:solidFill>
                <a:prstClr val="white">
                  <a:lumMod val="65000"/>
                </a:prstClr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" name="Picture 3" descr="Screen Shot 2013-01-10 at 12.55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93" y="2339892"/>
            <a:ext cx="6400800" cy="40005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451656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Eclipse Tutorial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More Tutorials</a:t>
            </a:r>
            <a:endParaRPr lang="en-US" sz="2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 - Written Tutorial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  </a:t>
            </a:r>
            <a:r>
              <a:rPr lang="en-US" sz="2000" dirty="0" smtClean="0">
                <a:latin typeface="Arial"/>
                <a:cs typeface="Arial"/>
                <a:hlinkClick r:id="rId2"/>
              </a:rPr>
              <a:t>http://www.vogella.com/articles/Eclipse/article.html</a:t>
            </a:r>
            <a:endParaRPr lang="en-US" sz="20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 - Video Tutorial</a:t>
            </a:r>
            <a:endParaRPr lang="en-US" sz="28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  <a:hlinkClick r:id="rId3"/>
              </a:rPr>
              <a:t>http://eclipsetutorial.sourceforge.net/totalbeginner.html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lvl="0" indent="0">
              <a:buNone/>
            </a:pPr>
            <a:r>
              <a:rPr lang="en-US" sz="2800" dirty="0" smtClean="0">
                <a:solidFill>
                  <a:prstClr val="white">
                    <a:lumMod val="65000"/>
                  </a:prstClr>
                </a:solidFill>
                <a:latin typeface="Arial"/>
                <a:cs typeface="Arial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 - Eclipse </a:t>
            </a:r>
            <a:r>
              <a:rPr lang="en-US" sz="2800" dirty="0" err="1" smtClean="0">
                <a:solidFill>
                  <a:srgbClr val="000000"/>
                </a:solidFill>
                <a:latin typeface="Arial"/>
                <a:cs typeface="Arial"/>
              </a:rPr>
              <a:t>Shortkeys</a:t>
            </a:r>
            <a:endParaRPr lang="en-US" sz="28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        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  <a:hlinkClick r:id="rId4"/>
              </a:rPr>
              <a:t>http://www.rossenstoyanchev.org/write/prog/eclipse/eclipse3.html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3208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Introduction - Me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1979"/>
            <a:ext cx="8229600" cy="4374184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HyeIn</a:t>
            </a:r>
            <a:r>
              <a:rPr lang="en-US" dirty="0" smtClean="0">
                <a:latin typeface="Arial"/>
                <a:cs typeface="Arial"/>
              </a:rPr>
              <a:t> (Han) Kim</a:t>
            </a:r>
          </a:p>
          <a:p>
            <a:r>
              <a:rPr lang="en-US" dirty="0" smtClean="0">
                <a:latin typeface="Arial"/>
                <a:cs typeface="Arial"/>
              </a:rPr>
              <a:t>From Korea</a:t>
            </a:r>
          </a:p>
          <a:p>
            <a:r>
              <a:rPr lang="en-US" dirty="0" smtClean="0">
                <a:latin typeface="Arial"/>
                <a:cs typeface="Arial"/>
              </a:rPr>
              <a:t>5</a:t>
            </a:r>
            <a:r>
              <a:rPr lang="en-US" baseline="30000" dirty="0" smtClean="0">
                <a:latin typeface="Arial"/>
                <a:cs typeface="Arial"/>
              </a:rPr>
              <a:t>th</a:t>
            </a:r>
            <a:r>
              <a:rPr lang="en-US" dirty="0" smtClean="0">
                <a:latin typeface="Arial"/>
                <a:cs typeface="Arial"/>
              </a:rPr>
              <a:t> year Master’s student</a:t>
            </a:r>
            <a:endParaRPr lang="en-US" sz="2800" dirty="0" smtClean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BS in Biology &amp; CSE at UW</a:t>
            </a:r>
          </a:p>
          <a:p>
            <a:r>
              <a:rPr lang="en-US" dirty="0" smtClean="0">
                <a:latin typeface="Arial"/>
                <a:cs typeface="Arial"/>
              </a:rPr>
              <a:t>Teaching section AA &amp; AB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  - Office hour: Thursday 10:00 ~ 11:00, CSE 216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- Email: kainby87@uw.edu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3647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Introduction - You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1979"/>
            <a:ext cx="8229600" cy="4374184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Name</a:t>
            </a:r>
          </a:p>
          <a:p>
            <a:r>
              <a:rPr lang="en-US" dirty="0" smtClean="0">
                <a:latin typeface="Arial"/>
                <a:cs typeface="Arial"/>
              </a:rPr>
              <a:t>Year</a:t>
            </a:r>
          </a:p>
          <a:p>
            <a:r>
              <a:rPr lang="en-US" dirty="0" smtClean="0">
                <a:latin typeface="Arial"/>
                <a:cs typeface="Arial"/>
              </a:rPr>
              <a:t>Home Town</a:t>
            </a:r>
          </a:p>
          <a:p>
            <a:r>
              <a:rPr lang="en-US" dirty="0" smtClean="0">
                <a:latin typeface="Arial"/>
                <a:cs typeface="Arial"/>
              </a:rPr>
              <a:t>Interesting Fact about yourself</a:t>
            </a:r>
          </a:p>
          <a:p>
            <a:r>
              <a:rPr lang="en-US" dirty="0">
                <a:latin typeface="Arial"/>
                <a:cs typeface="Arial"/>
              </a:rPr>
              <a:t>W</a:t>
            </a:r>
            <a:r>
              <a:rPr lang="en-US" dirty="0" smtClean="0">
                <a:latin typeface="Arial"/>
                <a:cs typeface="Arial"/>
              </a:rPr>
              <a:t>hat you did over the break</a:t>
            </a:r>
          </a:p>
        </p:txBody>
      </p:sp>
    </p:spTree>
    <p:extLst>
      <p:ext uri="{BB962C8B-B14F-4D97-AF65-F5344CB8AC3E}">
        <p14:creationId xmlns:p14="http://schemas.microsoft.com/office/powerpoint/2010/main" val="2900874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Generics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What is generics?</a:t>
            </a:r>
          </a:p>
          <a:p>
            <a:pPr marL="0" indent="0">
              <a:buNone/>
            </a:pPr>
            <a:endParaRPr lang="en-US" sz="1800" b="1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/>
                <a:cs typeface="Arial"/>
              </a:rPr>
              <a:t>  </a:t>
            </a:r>
            <a:r>
              <a:rPr lang="en-US" sz="2800" dirty="0" smtClean="0">
                <a:latin typeface="Arial"/>
                <a:cs typeface="Arial"/>
              </a:rPr>
              <a:t> - Technique of writing class/Interface without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     specifying type of data it uses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- Idea: class/interface can have type parameter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Arial"/>
                <a:cs typeface="Arial"/>
              </a:rPr>
              <a:t>        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Usually denoted as T or 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108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Generics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latin typeface="Arial"/>
                <a:cs typeface="Arial"/>
              </a:rPr>
              <a:t>What is generics?</a:t>
            </a:r>
          </a:p>
          <a:p>
            <a:pPr marL="0" indent="0">
              <a:buNone/>
            </a:pPr>
            <a:endParaRPr lang="en-US" sz="1800" b="1" dirty="0" smtClean="0">
              <a:latin typeface="Arial"/>
              <a:cs typeface="Arial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smtClean="0">
                <a:latin typeface="Arial"/>
                <a:cs typeface="Arial"/>
              </a:rPr>
              <a:t>  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public interface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List &lt;E&gt; {    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400" b="1" dirty="0" smtClean="0"/>
              <a:t>               </a:t>
            </a:r>
            <a:r>
              <a:rPr lang="en-US" sz="2400" b="1" dirty="0" smtClean="0">
                <a:solidFill>
                  <a:srgbClr val="953735"/>
                </a:solidFill>
              </a:rPr>
              <a:t>void</a:t>
            </a:r>
            <a:r>
              <a:rPr lang="en-US" sz="2400" dirty="0" smtClean="0"/>
              <a:t> add(E x);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400" dirty="0" smtClean="0"/>
              <a:t>               …   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400" dirty="0" smtClean="0"/>
              <a:t>     }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2400" dirty="0" smtClean="0"/>
          </a:p>
          <a:p>
            <a:pPr marL="400050" lvl="1" indent="0">
              <a:spcBef>
                <a:spcPts val="0"/>
              </a:spcBef>
              <a:buNone/>
            </a:pPr>
            <a:r>
              <a:rPr lang="en-US" sz="2400" dirty="0" smtClean="0">
                <a:cs typeface="Arial"/>
              </a:rPr>
              <a:t>     </a:t>
            </a:r>
            <a:r>
              <a:rPr lang="en-US" sz="2400" b="1" dirty="0" smtClean="0">
                <a:solidFill>
                  <a:srgbClr val="953735"/>
                </a:solidFill>
                <a:cs typeface="Arial"/>
              </a:rPr>
              <a:t>public</a:t>
            </a:r>
            <a:r>
              <a:rPr lang="en-US" sz="2400" dirty="0" smtClean="0">
                <a:cs typeface="Arial"/>
              </a:rPr>
              <a:t> class Bag&lt;E&gt;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400" dirty="0" smtClean="0">
                <a:cs typeface="Arial"/>
              </a:rPr>
              <a:t>               </a:t>
            </a:r>
            <a:r>
              <a:rPr lang="en-US" sz="2400" b="1" dirty="0" smtClean="0">
                <a:solidFill>
                  <a:srgbClr val="953735"/>
                </a:solidFill>
                <a:cs typeface="Arial"/>
              </a:rPr>
              <a:t>private</a:t>
            </a:r>
            <a:r>
              <a:rPr lang="en-US" sz="2400" dirty="0" smtClean="0">
                <a:cs typeface="Arial"/>
              </a:rPr>
              <a:t> E item;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400" dirty="0" smtClean="0">
                <a:cs typeface="Arial"/>
              </a:rPr>
              <a:t>               </a:t>
            </a:r>
            <a:r>
              <a:rPr lang="en-US" sz="2400" b="1" dirty="0" smtClean="0">
                <a:solidFill>
                  <a:srgbClr val="953735"/>
                </a:solidFill>
                <a:cs typeface="Arial"/>
              </a:rPr>
              <a:t>public void </a:t>
            </a:r>
            <a:r>
              <a:rPr lang="en-US" sz="2400" dirty="0" err="1" smtClean="0">
                <a:cs typeface="Arial"/>
              </a:rPr>
              <a:t>setItem</a:t>
            </a:r>
            <a:r>
              <a:rPr lang="en-US" sz="2400" dirty="0" smtClean="0">
                <a:cs typeface="Arial"/>
              </a:rPr>
              <a:t>(E x) {  item = x;  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400" dirty="0" smtClean="0">
                <a:cs typeface="Arial"/>
              </a:rPr>
              <a:t>               </a:t>
            </a:r>
            <a:r>
              <a:rPr lang="en-US" sz="2400" b="1" dirty="0" smtClean="0">
                <a:solidFill>
                  <a:srgbClr val="953735"/>
                </a:solidFill>
                <a:cs typeface="Arial"/>
              </a:rPr>
              <a:t>public</a:t>
            </a:r>
            <a:r>
              <a:rPr lang="en-US" sz="2400" dirty="0" smtClean="0">
                <a:cs typeface="Arial"/>
              </a:rPr>
              <a:t> E </a:t>
            </a:r>
            <a:r>
              <a:rPr lang="en-US" sz="2400" dirty="0" err="1" smtClean="0">
                <a:cs typeface="Arial"/>
              </a:rPr>
              <a:t>getItem</a:t>
            </a:r>
            <a:r>
              <a:rPr lang="en-US" sz="2400" dirty="0" smtClean="0">
                <a:cs typeface="Arial"/>
              </a:rPr>
              <a:t>( )  {  return item;  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400" dirty="0" smtClean="0">
                <a:cs typeface="Arial"/>
              </a:rPr>
              <a:t>     }</a:t>
            </a:r>
            <a:endParaRPr lang="en-US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8943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Generics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b="1" dirty="0" smtClean="0">
                <a:latin typeface="Arial"/>
                <a:cs typeface="Arial"/>
              </a:rPr>
              <a:t>Why generics?</a:t>
            </a:r>
          </a:p>
          <a:p>
            <a:pPr marL="0" indent="0">
              <a:buNone/>
            </a:pPr>
            <a:endParaRPr lang="en-US" sz="1700" b="1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/>
                <a:cs typeface="Arial"/>
              </a:rPr>
              <a:t>  </a:t>
            </a:r>
            <a:r>
              <a:rPr lang="en-US" sz="2800" dirty="0" smtClean="0">
                <a:latin typeface="Arial"/>
                <a:cs typeface="Arial"/>
              </a:rPr>
              <a:t> - </a:t>
            </a:r>
            <a:r>
              <a:rPr lang="en-US" sz="3000" dirty="0" smtClean="0">
                <a:latin typeface="Arial"/>
                <a:cs typeface="Arial"/>
              </a:rPr>
              <a:t>Pre Java 5: Objects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     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cs typeface="Arial"/>
              </a:rPr>
              <a:t>public class </a:t>
            </a:r>
            <a:r>
              <a:rPr lang="en-US" sz="2600" dirty="0" smtClean="0">
                <a:cs typeface="Arial"/>
              </a:rPr>
              <a:t>Bag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smtClean="0">
                <a:cs typeface="Arial"/>
              </a:rPr>
              <a:t>                  </a:t>
            </a:r>
            <a:r>
              <a:rPr lang="en-US" sz="2600" b="1" dirty="0" smtClean="0">
                <a:solidFill>
                  <a:srgbClr val="953735"/>
                </a:solidFill>
                <a:cs typeface="Arial"/>
              </a:rPr>
              <a:t>private</a:t>
            </a:r>
            <a:r>
              <a:rPr lang="en-US" sz="2600" dirty="0" smtClean="0">
                <a:cs typeface="Arial"/>
              </a:rPr>
              <a:t> Object item;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smtClean="0">
                <a:cs typeface="Arial"/>
              </a:rPr>
              <a:t>                  </a:t>
            </a:r>
            <a:r>
              <a:rPr lang="en-US" sz="2600" b="1" dirty="0" smtClean="0">
                <a:solidFill>
                  <a:srgbClr val="953735"/>
                </a:solidFill>
                <a:cs typeface="Arial"/>
              </a:rPr>
              <a:t>public void </a:t>
            </a:r>
            <a:r>
              <a:rPr lang="en-US" sz="2600" dirty="0" err="1" smtClean="0">
                <a:cs typeface="Arial"/>
              </a:rPr>
              <a:t>setItem</a:t>
            </a:r>
            <a:r>
              <a:rPr lang="en-US" sz="2600" dirty="0" smtClean="0">
                <a:cs typeface="Arial"/>
              </a:rPr>
              <a:t>( Object x ) {   item = x;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smtClean="0">
                <a:cs typeface="Arial"/>
              </a:rPr>
              <a:t>                  </a:t>
            </a:r>
            <a:r>
              <a:rPr lang="en-US" sz="2600" b="1" dirty="0" smtClean="0">
                <a:solidFill>
                  <a:srgbClr val="953735"/>
                </a:solidFill>
                <a:cs typeface="Arial"/>
              </a:rPr>
              <a:t>public</a:t>
            </a:r>
            <a:r>
              <a:rPr lang="en-US" sz="2600" dirty="0" smtClean="0">
                <a:cs typeface="Arial"/>
              </a:rPr>
              <a:t> Object </a:t>
            </a:r>
            <a:r>
              <a:rPr lang="en-US" sz="2600" dirty="0" err="1" smtClean="0">
                <a:cs typeface="Arial"/>
              </a:rPr>
              <a:t>getItem</a:t>
            </a:r>
            <a:r>
              <a:rPr lang="en-US" sz="2600" dirty="0" smtClean="0">
                <a:cs typeface="Arial"/>
              </a:rPr>
              <a:t>() {  return item;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smtClean="0">
                <a:cs typeface="Arial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 smtClean="0"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smtClean="0">
                <a:cs typeface="Arial"/>
              </a:rPr>
              <a:t>          Bag b = </a:t>
            </a:r>
            <a:r>
              <a:rPr lang="en-US" sz="2600" b="1" dirty="0" smtClean="0">
                <a:solidFill>
                  <a:srgbClr val="953735"/>
                </a:solidFill>
                <a:cs typeface="Arial"/>
              </a:rPr>
              <a:t>new</a:t>
            </a:r>
            <a:r>
              <a:rPr lang="en-US" sz="2600" dirty="0" smtClean="0">
                <a:cs typeface="Arial"/>
              </a:rPr>
              <a:t> Bag();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smtClean="0">
                <a:cs typeface="Arial"/>
              </a:rPr>
              <a:t>          </a:t>
            </a:r>
            <a:r>
              <a:rPr lang="en-US" sz="2600" dirty="0" err="1" smtClean="0">
                <a:cs typeface="Arial"/>
              </a:rPr>
              <a:t>b.setItem</a:t>
            </a:r>
            <a:r>
              <a:rPr lang="en-US" sz="2600" dirty="0" smtClean="0">
                <a:cs typeface="Arial"/>
              </a:rPr>
              <a:t>( "How about that?"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smtClean="0">
                <a:cs typeface="Arial"/>
              </a:rPr>
              <a:t>          </a:t>
            </a:r>
            <a:r>
              <a:rPr lang="en-US" sz="2600" b="1" dirty="0" smtClean="0">
                <a:solidFill>
                  <a:srgbClr val="953735"/>
                </a:solidFill>
                <a:cs typeface="Arial"/>
              </a:rPr>
              <a:t>String</a:t>
            </a:r>
            <a:r>
              <a:rPr lang="en-US" sz="2600" dirty="0" smtClean="0">
                <a:cs typeface="Arial"/>
              </a:rPr>
              <a:t> contents = (</a:t>
            </a:r>
            <a:r>
              <a:rPr lang="en-US" sz="2600" b="1" dirty="0" smtClean="0">
                <a:solidFill>
                  <a:srgbClr val="953735"/>
                </a:solidFill>
                <a:cs typeface="Arial"/>
              </a:rPr>
              <a:t>String</a:t>
            </a:r>
            <a:r>
              <a:rPr lang="en-US" sz="2600" dirty="0" smtClean="0">
                <a:cs typeface="Arial"/>
              </a:rPr>
              <a:t>) </a:t>
            </a:r>
            <a:r>
              <a:rPr lang="en-US" sz="2600" dirty="0" err="1" smtClean="0">
                <a:cs typeface="Arial"/>
              </a:rPr>
              <a:t>b.getItem</a:t>
            </a:r>
            <a:r>
              <a:rPr lang="en-US" sz="2600" dirty="0" smtClean="0">
                <a:cs typeface="Arial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8194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Generics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Why generics?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 </a:t>
            </a:r>
            <a:r>
              <a:rPr lang="en-US" dirty="0" smtClean="0">
                <a:solidFill>
                  <a:srgbClr val="3366FF"/>
                </a:solidFill>
                <a:latin typeface="Arial"/>
                <a:cs typeface="Arial"/>
              </a:rPr>
              <a:t>Type Safe Containers</a:t>
            </a:r>
          </a:p>
          <a:p>
            <a:pPr marL="0" indent="0">
              <a:buNone/>
            </a:pPr>
            <a:endParaRPr lang="en-US" sz="1800" b="1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/>
                <a:cs typeface="Arial"/>
              </a:rPr>
              <a:t>  </a:t>
            </a:r>
            <a:r>
              <a:rPr lang="en-US" sz="2800" dirty="0" smtClean="0">
                <a:latin typeface="Arial"/>
                <a:cs typeface="Arial"/>
              </a:rPr>
              <a:t> - Main advantage: compile-time type checking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cs typeface="Arial"/>
              </a:rPr>
              <a:t>              Bag b = </a:t>
            </a:r>
            <a:r>
              <a:rPr lang="en-US" sz="2400" b="1" dirty="0" smtClean="0">
                <a:solidFill>
                  <a:srgbClr val="953735"/>
                </a:solidFill>
                <a:cs typeface="Arial"/>
              </a:rPr>
              <a:t>new</a:t>
            </a:r>
            <a:r>
              <a:rPr lang="en-US" sz="2400" dirty="0" smtClean="0">
                <a:cs typeface="Arial"/>
              </a:rPr>
              <a:t> Bag();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cs typeface="Arial"/>
              </a:rPr>
              <a:t>              </a:t>
            </a:r>
            <a:r>
              <a:rPr lang="en-US" sz="2400" dirty="0" err="1" smtClean="0">
                <a:cs typeface="Arial"/>
              </a:rPr>
              <a:t>b.setItem</a:t>
            </a:r>
            <a:r>
              <a:rPr lang="en-US" sz="2400" dirty="0" smtClean="0">
                <a:cs typeface="Arial"/>
              </a:rPr>
              <a:t>( "How about that?"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cs typeface="Arial"/>
              </a:rPr>
              <a:t>              </a:t>
            </a:r>
            <a:r>
              <a:rPr lang="en-US" sz="2400" b="1" dirty="0" smtClean="0">
                <a:solidFill>
                  <a:srgbClr val="953735"/>
                </a:solidFill>
                <a:cs typeface="Arial"/>
              </a:rPr>
              <a:t>double</a:t>
            </a:r>
            <a:r>
              <a:rPr lang="en-US" sz="2400" dirty="0" smtClean="0">
                <a:cs typeface="Arial"/>
              </a:rPr>
              <a:t> contents = (</a:t>
            </a:r>
            <a:r>
              <a:rPr lang="en-US" sz="2400" b="1" dirty="0" smtClean="0">
                <a:solidFill>
                  <a:srgbClr val="953735"/>
                </a:solidFill>
                <a:cs typeface="Arial"/>
              </a:rPr>
              <a:t>double</a:t>
            </a:r>
            <a:r>
              <a:rPr lang="en-US" sz="2400" dirty="0" smtClean="0">
                <a:cs typeface="Arial"/>
              </a:rPr>
              <a:t>) </a:t>
            </a:r>
            <a:r>
              <a:rPr lang="en-US" sz="2400" dirty="0" err="1" smtClean="0">
                <a:cs typeface="Arial"/>
              </a:rPr>
              <a:t>b.getItem</a:t>
            </a:r>
            <a:r>
              <a:rPr lang="en-US" sz="2400" dirty="0" smtClean="0">
                <a:cs typeface="Arial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- Above code will have runtime error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  - Generics: Ensure correct type at compile time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                     No need for cast or Type checking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Arial"/>
                <a:cs typeface="Arial"/>
              </a:rPr>
              <a:t>       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3239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Generics 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More Generics: References</a:t>
            </a:r>
            <a:endParaRPr lang="en-US" sz="1800" b="1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/>
                <a:cs typeface="Arial"/>
              </a:rPr>
              <a:t>  </a:t>
            </a:r>
            <a:r>
              <a:rPr lang="en-US" sz="2800" dirty="0" smtClean="0">
                <a:latin typeface="Arial"/>
                <a:cs typeface="Arial"/>
              </a:rPr>
              <a:t> - </a:t>
            </a:r>
            <a:r>
              <a:rPr lang="en-US" sz="2800" dirty="0" smtClean="0">
                <a:latin typeface="Arial"/>
                <a:cs typeface="Arial"/>
              </a:rPr>
              <a:t>Generics &amp; Inheritance</a:t>
            </a:r>
            <a:endParaRPr lang="en-US" sz="2800" dirty="0" smtClean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rial"/>
                <a:cs typeface="Arial"/>
              </a:rPr>
              <a:t>   -  Wild cards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  <a:hlinkClick r:id="rId2"/>
              </a:rPr>
              <a:t>http://www.cs.washington.edu/education/courses/cse332/12sp/section/week1/GenericsAndJUnit.pdf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  <a:hlinkClick r:id="rId3"/>
              </a:rPr>
              <a:t>http://www.cs.washington.edu/education/courses/cse332/12sp/section/week1/Bag.java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  <a:hlinkClick r:id="rId4"/>
              </a:rPr>
              <a:t>http://www.cs.washington.edu/education/courses/cse332/12sp/section/week1/Tuple.java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Arial"/>
                <a:cs typeface="Arial"/>
              </a:rPr>
              <a:t>Textbook 1.4 ~ 1.5</a:t>
            </a: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8461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755</Words>
  <Application>Microsoft Macintosh PowerPoint</Application>
  <PresentationFormat>On-screen Show (4:3)</PresentationFormat>
  <Paragraphs>180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CSE332: Data Abstractions Section 1</vt:lpstr>
      <vt:lpstr>Section Agenda</vt:lpstr>
      <vt:lpstr>Introduction - Me</vt:lpstr>
      <vt:lpstr>Introduction - You</vt:lpstr>
      <vt:lpstr>Generics</vt:lpstr>
      <vt:lpstr>Generics</vt:lpstr>
      <vt:lpstr>Generics</vt:lpstr>
      <vt:lpstr>Generics</vt:lpstr>
      <vt:lpstr>Generics </vt:lpstr>
      <vt:lpstr>Project 1</vt:lpstr>
      <vt:lpstr>Project 1</vt:lpstr>
      <vt:lpstr>Project 1</vt:lpstr>
      <vt:lpstr>Project 1</vt:lpstr>
      <vt:lpstr>Eclipse Tutorial</vt:lpstr>
      <vt:lpstr>Eclipse Tutorial</vt:lpstr>
      <vt:lpstr>Eclipse Tutorial</vt:lpstr>
      <vt:lpstr>Eclipse Tutorial</vt:lpstr>
      <vt:lpstr>Eclipse Tutorial</vt:lpstr>
      <vt:lpstr>Eclipse Tutorial</vt:lpstr>
      <vt:lpstr>Eclipse Tutorial</vt:lpstr>
      <vt:lpstr>Eclipse Tutorial</vt:lpstr>
      <vt:lpstr>Eclipse Tutorial</vt:lpstr>
      <vt:lpstr>Eclipse Tutorial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CSE332: Data Abstractions Section 1</dc:title>
  <dc:creator>Hyein Kim</dc:creator>
  <cp:lastModifiedBy>Hyein Kim</cp:lastModifiedBy>
  <cp:revision>36</cp:revision>
  <dcterms:created xsi:type="dcterms:W3CDTF">2013-01-10T05:31:39Z</dcterms:created>
  <dcterms:modified xsi:type="dcterms:W3CDTF">2013-01-10T19:44:47Z</dcterms:modified>
</cp:coreProperties>
</file>