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7" r:id="rId2"/>
    <p:sldId id="258" r:id="rId3"/>
    <p:sldId id="309" r:id="rId4"/>
    <p:sldId id="262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310" r:id="rId15"/>
    <p:sldId id="312" r:id="rId16"/>
    <p:sldId id="311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1" r:id="rId28"/>
    <p:sldId id="302" r:id="rId29"/>
    <p:sldId id="304" r:id="rId30"/>
    <p:sldId id="305" r:id="rId31"/>
    <p:sldId id="306" r:id="rId32"/>
    <p:sldId id="307" r:id="rId33"/>
    <p:sldId id="308" r:id="rId34"/>
    <p:sldId id="313" r:id="rId35"/>
    <p:sldId id="314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11F49-9CBD-3F4E-89C1-03CFE2CB96E9}" type="datetimeFigureOut">
              <a:rPr lang="en-US" smtClean="0"/>
              <a:t>1/17/13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DF26D-D7E2-8D4F-803D-DA8DFEB9E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69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3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14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17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25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32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870-785F-7F42-B3E4-5BA8315515B2}" type="datetimeFigureOut">
              <a:rPr lang="en-US" smtClean="0"/>
              <a:t>1/17/13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5F8D-A161-4340-A03F-A8B833110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6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870-785F-7F42-B3E4-5BA8315515B2}" type="datetimeFigureOut">
              <a:rPr lang="en-US" smtClean="0"/>
              <a:t>1/17/13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5F8D-A161-4340-A03F-A8B833110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1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870-785F-7F42-B3E4-5BA8315515B2}" type="datetimeFigureOut">
              <a:rPr lang="en-US" smtClean="0"/>
              <a:t>1/17/13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5F8D-A161-4340-A03F-A8B833110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1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870-785F-7F42-B3E4-5BA8315515B2}" type="datetimeFigureOut">
              <a:rPr lang="en-US" smtClean="0"/>
              <a:t>1/17/13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5F8D-A161-4340-A03F-A8B833110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7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870-785F-7F42-B3E4-5BA8315515B2}" type="datetimeFigureOut">
              <a:rPr lang="en-US" smtClean="0"/>
              <a:t>1/17/13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5F8D-A161-4340-A03F-A8B833110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870-785F-7F42-B3E4-5BA8315515B2}" type="datetimeFigureOut">
              <a:rPr lang="en-US" smtClean="0"/>
              <a:t>1/17/13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5F8D-A161-4340-A03F-A8B833110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2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870-785F-7F42-B3E4-5BA8315515B2}" type="datetimeFigureOut">
              <a:rPr lang="en-US" smtClean="0"/>
              <a:t>1/17/13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5F8D-A161-4340-A03F-A8B833110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870-785F-7F42-B3E4-5BA8315515B2}" type="datetimeFigureOut">
              <a:rPr lang="en-US" smtClean="0"/>
              <a:t>1/17/13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5F8D-A161-4340-A03F-A8B833110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870-785F-7F42-B3E4-5BA8315515B2}" type="datetimeFigureOut">
              <a:rPr lang="en-US" smtClean="0"/>
              <a:t>1/17/13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5F8D-A161-4340-A03F-A8B833110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3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870-785F-7F42-B3E4-5BA8315515B2}" type="datetimeFigureOut">
              <a:rPr lang="en-US" smtClean="0"/>
              <a:t>1/17/13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5F8D-A161-4340-A03F-A8B833110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2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870-785F-7F42-B3E4-5BA8315515B2}" type="datetimeFigureOut">
              <a:rPr lang="en-US" smtClean="0"/>
              <a:t>1/17/13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5F8D-A161-4340-A03F-A8B833110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5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C2870-785F-7F42-B3E4-5BA8315515B2}" type="datetimeFigureOut">
              <a:rPr lang="en-US" smtClean="0"/>
              <a:t>1/17/13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45F8D-A161-4340-A03F-A8B833110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4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red.comsoftware/coolapps/news/2005/11/69355?currentPage=all" TargetMode="External"/><Relationship Id="rId4" Type="http://schemas.openxmlformats.org/officeDocument/2006/relationships/hyperlink" Target="http://www.gimpel.com/html/bugs.ht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List_of_software_bug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5908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3600" b="1" i="0" dirty="0" smtClean="0"/>
              <a:t>CSE332: Data Abstractions</a:t>
            </a:r>
            <a:r>
              <a:rPr lang="en-US" sz="3600" i="0" dirty="0" smtClean="0"/>
              <a:t/>
            </a:r>
            <a:br>
              <a:rPr lang="en-US" sz="3600" i="0" dirty="0" smtClean="0"/>
            </a:br>
            <a:r>
              <a:rPr lang="en-US" sz="2800" dirty="0" smtClean="0"/>
              <a:t>Section</a:t>
            </a:r>
            <a:r>
              <a:rPr lang="en-US" sz="2800" i="0" dirty="0" smtClean="0"/>
              <a:t> 2</a:t>
            </a:r>
            <a:endParaRPr lang="en-US" sz="28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4572000"/>
            <a:ext cx="6629400" cy="1219200"/>
          </a:xfrm>
        </p:spPr>
        <p:txBody>
          <a:bodyPr/>
          <a:lstStyle/>
          <a:p>
            <a:r>
              <a:rPr lang="en-US" sz="2400" dirty="0" err="1" smtClean="0"/>
              <a:t>HyeIn</a:t>
            </a:r>
            <a:r>
              <a:rPr lang="en-US" sz="2400" dirty="0" smtClean="0"/>
              <a:t> Kim</a:t>
            </a:r>
          </a:p>
          <a:p>
            <a:r>
              <a:rPr lang="en-US" sz="2400" dirty="0" smtClean="0"/>
              <a:t>Winter 2013</a:t>
            </a:r>
            <a:endParaRPr lang="en-US" sz="2400" dirty="0"/>
          </a:p>
        </p:txBody>
      </p:sp>
      <p:pic>
        <p:nvPicPr>
          <p:cNvPr id="2052" name="Picture 4" descr="cse_logo_80x1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838200"/>
            <a:ext cx="1905000" cy="1146175"/>
          </a:xfrm>
          <a:prstGeom prst="rect">
            <a:avLst/>
          </a:prstGeom>
          <a:noFill/>
        </p:spPr>
      </p:pic>
      <p:pic>
        <p:nvPicPr>
          <p:cNvPr id="2062" name="Picture 14" descr="WashingtonColorSeal-21-cli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6600" y="762000"/>
            <a:ext cx="1371600" cy="137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379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Bugs &amp; Testing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599" cy="4921694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Test if each method works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8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Arial"/>
                <a:cs typeface="Arial"/>
              </a:rPr>
              <a:t>   Thorough commenting can help 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Arial"/>
                <a:cs typeface="Arial"/>
              </a:rPr>
              <a:t>   -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Think about what each method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    is supposed to do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Arial"/>
                <a:cs typeface="Arial"/>
              </a:rPr>
              <a:t>   - </a:t>
            </a:r>
            <a:r>
              <a:rPr lang="en-US" sz="2800" dirty="0" smtClean="0">
                <a:solidFill>
                  <a:srgbClr val="A6A6A6"/>
                </a:solidFill>
                <a:latin typeface="Arial"/>
                <a:cs typeface="Arial"/>
              </a:rPr>
              <a:t>Check if the method actually does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srgbClr val="A6A6A6"/>
                </a:solidFill>
                <a:latin typeface="Arial"/>
                <a:cs typeface="Arial"/>
              </a:rPr>
              <a:t>    what you think it should do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600" b="1" dirty="0" smtClean="0"/>
              <a:t>		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1316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Bugs &amp; Testing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599" cy="4921694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Test if methods work together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8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Arial"/>
                <a:cs typeface="Arial"/>
              </a:rPr>
              <a:t>   - Should work in any order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Arial"/>
                <a:cs typeface="Arial"/>
              </a:rPr>
              <a:t>      </a:t>
            </a:r>
            <a:r>
              <a:rPr lang="en-US" sz="2800" dirty="0" err="1" smtClean="0">
                <a:latin typeface="Arial"/>
                <a:cs typeface="Arial"/>
              </a:rPr>
              <a:t>stack.push</a:t>
            </a:r>
            <a:r>
              <a:rPr lang="en-US" sz="2800" dirty="0" smtClean="0">
                <a:latin typeface="Arial"/>
                <a:cs typeface="Arial"/>
              </a:rPr>
              <a:t>(3.3)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Arial"/>
                <a:cs typeface="Arial"/>
              </a:rPr>
              <a:t>	 </a:t>
            </a:r>
            <a:r>
              <a:rPr lang="en-US" sz="2800" dirty="0" err="1" smtClean="0">
                <a:latin typeface="Arial"/>
                <a:cs typeface="Arial"/>
              </a:rPr>
              <a:t>stack.isEmpty</a:t>
            </a:r>
            <a:r>
              <a:rPr lang="en-US" sz="2800" dirty="0" smtClean="0">
                <a:latin typeface="Arial"/>
                <a:cs typeface="Arial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	 </a:t>
            </a:r>
            <a:r>
              <a:rPr lang="en-US" sz="2800" dirty="0" err="1" smtClean="0">
                <a:latin typeface="Arial"/>
                <a:cs typeface="Arial"/>
              </a:rPr>
              <a:t>stack.push</a:t>
            </a:r>
            <a:r>
              <a:rPr lang="en-US" sz="2800" dirty="0" smtClean="0">
                <a:latin typeface="Arial"/>
                <a:cs typeface="Arial"/>
              </a:rPr>
              <a:t>(9.3</a:t>
            </a:r>
            <a:r>
              <a:rPr lang="en-US" sz="2800" dirty="0">
                <a:latin typeface="Arial"/>
                <a:cs typeface="Arial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	 </a:t>
            </a:r>
            <a:r>
              <a:rPr lang="en-US" sz="2800" dirty="0" err="1" smtClean="0">
                <a:latin typeface="Arial"/>
                <a:cs typeface="Arial"/>
              </a:rPr>
              <a:t>stack.peek</a:t>
            </a:r>
            <a:r>
              <a:rPr lang="en-US" sz="2800" dirty="0" smtClean="0">
                <a:latin typeface="Arial"/>
                <a:cs typeface="Arial"/>
              </a:rPr>
              <a:t>()</a:t>
            </a:r>
            <a:endParaRPr lang="en-US" sz="2800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	 </a:t>
            </a:r>
            <a:r>
              <a:rPr lang="en-US" sz="2800" dirty="0" err="1" smtClean="0">
                <a:latin typeface="Arial"/>
                <a:cs typeface="Arial"/>
              </a:rPr>
              <a:t>stack.pop</a:t>
            </a:r>
            <a:r>
              <a:rPr lang="en-US" sz="2800" dirty="0" smtClean="0">
                <a:latin typeface="Arial"/>
                <a:cs typeface="Arial"/>
              </a:rPr>
              <a:t>()</a:t>
            </a:r>
            <a:endParaRPr lang="en-US" sz="2800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	 </a:t>
            </a:r>
            <a:r>
              <a:rPr lang="en-US" sz="2800" dirty="0" err="1" smtClean="0">
                <a:latin typeface="Arial"/>
                <a:cs typeface="Arial"/>
              </a:rPr>
              <a:t>stack.push</a:t>
            </a:r>
            <a:r>
              <a:rPr lang="en-US" sz="2800" dirty="0" smtClean="0">
                <a:latin typeface="Arial"/>
                <a:cs typeface="Arial"/>
              </a:rPr>
              <a:t>(100)</a:t>
            </a:r>
            <a:endParaRPr lang="en-US" sz="2800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	 </a:t>
            </a:r>
            <a:r>
              <a:rPr lang="en-US" sz="2800" dirty="0" err="1" smtClean="0">
                <a:latin typeface="Arial"/>
                <a:cs typeface="Arial"/>
              </a:rPr>
              <a:t>stack.push</a:t>
            </a:r>
            <a:r>
              <a:rPr lang="en-US" sz="2800" dirty="0" smtClean="0">
                <a:latin typeface="Arial"/>
                <a:cs typeface="Arial"/>
              </a:rPr>
              <a:t>(4343)</a:t>
            </a:r>
            <a:endParaRPr lang="en-US" sz="2800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Arial"/>
                <a:cs typeface="Arial"/>
              </a:rPr>
              <a:t>	 …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600" b="1" dirty="0" smtClean="0"/>
              <a:t>		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339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Bugs &amp; Testing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599" cy="4921694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Test for edge cases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8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Arial"/>
                <a:cs typeface="Arial"/>
              </a:rPr>
              <a:t>   - Empty stack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Arial"/>
                <a:cs typeface="Arial"/>
              </a:rPr>
              <a:t>   - Push after resizing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Arial"/>
                <a:cs typeface="Arial"/>
              </a:rPr>
              <a:t>   - Anything else?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Arial"/>
                <a:cs typeface="Arial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600" b="1" dirty="0" smtClean="0"/>
              <a:t>		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0335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Bugs &amp; Testing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599" cy="4921694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Testing tools: </a:t>
            </a:r>
            <a:r>
              <a:rPr lang="en-US" sz="2800" dirty="0" err="1" smtClean="0">
                <a:solidFill>
                  <a:srgbClr val="3366FF"/>
                </a:solidFill>
                <a:latin typeface="Arial"/>
                <a:cs typeface="Arial"/>
              </a:rPr>
              <a:t>JUnit</a:t>
            </a:r>
            <a:r>
              <a:rPr lang="en-US" sz="2800" dirty="0" smtClean="0">
                <a:latin typeface="Arial"/>
                <a:cs typeface="Arial"/>
              </a:rPr>
              <a:t> Testing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Arial"/>
                <a:cs typeface="Arial"/>
              </a:rPr>
              <a:t>   - Not required for Project 1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  - Required for Project 2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  - Covered in section next week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Arial"/>
                <a:cs typeface="Arial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600" b="1" dirty="0" smtClean="0"/>
              <a:t>		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5303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b="1" dirty="0" smtClean="0"/>
              <a:t>Induction Review</a:t>
            </a:r>
            <a:r>
              <a:rPr lang="en-US" sz="4800" i="0" dirty="0" smtClean="0"/>
              <a:t/>
            </a:r>
            <a:br>
              <a:rPr lang="en-US" sz="4800" i="0" dirty="0" smtClean="0"/>
            </a:br>
            <a:endParaRPr lang="en-US" sz="4800" i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9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Induction Review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599" cy="4921694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Proof by Induction</a:t>
            </a:r>
          </a:p>
          <a:p>
            <a:pPr marL="0" indent="0">
              <a:buNone/>
            </a:pPr>
            <a:endParaRPr lang="en-US" sz="1400" dirty="0" smtClean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800" dirty="0" smtClean="0">
                <a:latin typeface="Arial"/>
                <a:cs typeface="Arial"/>
              </a:rPr>
              <a:t>   - Prove that the</a:t>
            </a:r>
            <a:r>
              <a:rPr lang="en-US" sz="2800" dirty="0">
                <a:latin typeface="Arial"/>
                <a:cs typeface="Arial"/>
              </a:rPr>
              <a:t> </a:t>
            </a:r>
            <a:r>
              <a:rPr lang="en-US" sz="2800" b="1" dirty="0">
                <a:latin typeface="Arial"/>
                <a:cs typeface="Arial"/>
              </a:rPr>
              <a:t>first</a:t>
            </a:r>
            <a:r>
              <a:rPr lang="en-US" sz="2800" dirty="0">
                <a:latin typeface="Arial"/>
                <a:cs typeface="Arial"/>
              </a:rPr>
              <a:t> statement in the </a:t>
            </a:r>
            <a:endParaRPr lang="en-US" sz="2800" dirty="0" smtClean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    infinite </a:t>
            </a:r>
            <a:r>
              <a:rPr lang="en-US" sz="2800" dirty="0">
                <a:latin typeface="Arial"/>
                <a:cs typeface="Arial"/>
              </a:rPr>
              <a:t>sequence of statements is </a:t>
            </a:r>
            <a:r>
              <a:rPr lang="en-US" sz="2800" dirty="0" smtClean="0">
                <a:latin typeface="Arial"/>
                <a:cs typeface="Arial"/>
              </a:rPr>
              <a:t>true</a:t>
            </a:r>
          </a:p>
          <a:p>
            <a:pPr marL="0" indent="0">
              <a:buNone/>
            </a:pP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    (Base case)</a:t>
            </a:r>
          </a:p>
          <a:p>
            <a:pPr marL="0" indent="0">
              <a:buNone/>
            </a:pPr>
            <a:endParaRPr lang="en-US" sz="14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800" dirty="0" smtClean="0">
                <a:latin typeface="Arial"/>
                <a:cs typeface="Arial"/>
              </a:rPr>
              <a:t>   - Prove </a:t>
            </a:r>
            <a:r>
              <a:rPr lang="en-US" sz="2800" dirty="0">
                <a:latin typeface="Arial"/>
                <a:cs typeface="Arial"/>
              </a:rPr>
              <a:t>that if </a:t>
            </a:r>
            <a:r>
              <a:rPr lang="en-US" sz="2800" b="1" dirty="0">
                <a:latin typeface="Arial"/>
                <a:cs typeface="Arial"/>
              </a:rPr>
              <a:t>any one</a:t>
            </a:r>
            <a:r>
              <a:rPr lang="en-US" sz="2800" dirty="0">
                <a:latin typeface="Arial"/>
                <a:cs typeface="Arial"/>
              </a:rPr>
              <a:t> statement in the </a:t>
            </a:r>
            <a:endParaRPr lang="en-US" sz="2800" dirty="0" smtClean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    infinite </a:t>
            </a:r>
            <a:r>
              <a:rPr lang="en-US" sz="2800" dirty="0">
                <a:latin typeface="Arial"/>
                <a:cs typeface="Arial"/>
              </a:rPr>
              <a:t>sequence of statements is true, </a:t>
            </a:r>
            <a:endParaRPr lang="en-US" sz="2800" dirty="0" smtClean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    then </a:t>
            </a:r>
            <a:r>
              <a:rPr lang="en-US" sz="2800" dirty="0">
                <a:latin typeface="Arial"/>
                <a:cs typeface="Arial"/>
              </a:rPr>
              <a:t>so is the </a:t>
            </a:r>
            <a:r>
              <a:rPr lang="en-US" sz="2800" b="1" dirty="0">
                <a:latin typeface="Arial"/>
                <a:cs typeface="Arial"/>
              </a:rPr>
              <a:t>next</a:t>
            </a:r>
            <a:r>
              <a:rPr lang="en-US" sz="2800" dirty="0">
                <a:latin typeface="Arial"/>
                <a:cs typeface="Arial"/>
              </a:rPr>
              <a:t> one</a:t>
            </a:r>
            <a:r>
              <a:rPr lang="en-US" sz="2800" dirty="0" smtClean="0">
                <a:latin typeface="Arial"/>
                <a:cs typeface="Arial"/>
              </a:rPr>
              <a:t>.</a:t>
            </a:r>
          </a:p>
          <a:p>
            <a:pPr marL="0" indent="0">
              <a:buNone/>
            </a:pP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    (Inductive case)</a:t>
            </a:r>
            <a:endParaRPr lang="en-US" sz="2800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Arial"/>
                <a:cs typeface="Arial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  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0569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Induction Review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599" cy="4921694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/>
                <a:cs typeface="Arial"/>
              </a:rPr>
              <a:t>Proof by </a:t>
            </a:r>
            <a:r>
              <a:rPr lang="en-US" b="1" dirty="0" smtClean="0">
                <a:latin typeface="Arial"/>
                <a:cs typeface="Arial"/>
              </a:rPr>
              <a:t>Induction</a:t>
            </a:r>
          </a:p>
          <a:p>
            <a:pPr marL="0" indent="0">
              <a:buNone/>
            </a:pPr>
            <a:r>
              <a:rPr lang="en-US" b="1" dirty="0" smtClean="0">
                <a:latin typeface="Arial"/>
                <a:cs typeface="Arial"/>
              </a:rPr>
              <a:t>   </a:t>
            </a:r>
            <a:r>
              <a:rPr lang="en-US" sz="2800" dirty="0" smtClean="0">
                <a:latin typeface="Arial"/>
                <a:cs typeface="Arial"/>
              </a:rPr>
              <a:t>To prove statement </a:t>
            </a:r>
            <a:r>
              <a:rPr lang="en-US" sz="2800" dirty="0" smtClean="0">
                <a:solidFill>
                  <a:srgbClr val="31859C"/>
                </a:solidFill>
                <a:latin typeface="Arial"/>
                <a:cs typeface="Arial"/>
              </a:rPr>
              <a:t>P</a:t>
            </a:r>
            <a:r>
              <a:rPr lang="en-US" sz="2800" dirty="0" smtClean="0">
                <a:latin typeface="Arial"/>
                <a:cs typeface="Arial"/>
              </a:rPr>
              <a:t>(n),</a:t>
            </a:r>
          </a:p>
          <a:p>
            <a:pPr marL="0" indent="0">
              <a:buNone/>
            </a:pPr>
            <a:endParaRPr lang="en-US" sz="1400" dirty="0" smtClean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- </a:t>
            </a:r>
            <a:r>
              <a:rPr lang="en-US" u="sng" dirty="0" smtClean="0">
                <a:latin typeface="Arial"/>
                <a:cs typeface="Arial"/>
              </a:rPr>
              <a:t>Base Case</a:t>
            </a:r>
            <a:r>
              <a:rPr lang="en-US" dirty="0" smtClean="0">
                <a:latin typeface="Arial"/>
                <a:cs typeface="Arial"/>
              </a:rPr>
              <a:t>:</a:t>
            </a:r>
            <a:endParaRPr lang="en-US" sz="28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8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Arial"/>
                <a:cs typeface="Arial"/>
              </a:rPr>
              <a:t>   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Prove that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P</a:t>
            </a:r>
            <a:r>
              <a:rPr lang="en-US" sz="2800" dirty="0" smtClean="0">
                <a:latin typeface="Arial"/>
                <a:cs typeface="Arial"/>
              </a:rPr>
              <a:t>(1) is true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Arial"/>
                <a:cs typeface="Arial"/>
              </a:rPr>
              <a:t>- </a:t>
            </a:r>
            <a:r>
              <a:rPr lang="en-US" u="sng" dirty="0" smtClean="0">
                <a:solidFill>
                  <a:prstClr val="black"/>
                </a:solidFill>
                <a:latin typeface="Arial"/>
                <a:cs typeface="Arial"/>
              </a:rPr>
              <a:t>Inductive Case</a:t>
            </a:r>
            <a:r>
              <a:rPr lang="en-US" dirty="0" smtClean="0">
                <a:solidFill>
                  <a:prstClr val="black"/>
                </a:solidFill>
                <a:latin typeface="Arial"/>
                <a:cs typeface="Arial"/>
              </a:rPr>
              <a:t>:</a:t>
            </a:r>
            <a:r>
              <a:rPr lang="en-US" sz="2800" dirty="0" smtClean="0">
                <a:latin typeface="Arial"/>
                <a:cs typeface="Arial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  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Assuming </a:t>
            </a:r>
            <a:r>
              <a:rPr lang="en-US" sz="2800" dirty="0" smtClean="0">
                <a:solidFill>
                  <a:srgbClr val="31859C"/>
                </a:solidFill>
                <a:latin typeface="Arial"/>
                <a:cs typeface="Arial"/>
              </a:rPr>
              <a:t>P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(k) is true,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   prove that </a:t>
            </a:r>
            <a:r>
              <a:rPr lang="en-US" sz="2800" dirty="0" smtClean="0">
                <a:solidFill>
                  <a:srgbClr val="31859C"/>
                </a:solidFill>
                <a:latin typeface="Arial"/>
                <a:cs typeface="Arial"/>
              </a:rPr>
              <a:t>P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(k+1) is true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8840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b="1" dirty="0" smtClean="0"/>
              <a:t>Recurrence Relations</a:t>
            </a:r>
            <a:r>
              <a:rPr lang="en-US" sz="4800" i="0" dirty="0" smtClean="0"/>
              <a:t/>
            </a:r>
            <a:br>
              <a:rPr lang="en-US" sz="4800" i="0" dirty="0" smtClean="0"/>
            </a:br>
            <a:endParaRPr lang="en-US" sz="4800" i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3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Recurrence Relations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599" cy="4921694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/>
                <a:cs typeface="Arial"/>
              </a:rPr>
              <a:t>R</a:t>
            </a:r>
            <a:r>
              <a:rPr lang="en-US" b="1" dirty="0" smtClean="0">
                <a:latin typeface="Arial"/>
                <a:cs typeface="Arial"/>
              </a:rPr>
              <a:t>ecursively defines a Sequence</a:t>
            </a:r>
            <a:endParaRPr lang="en-US" sz="28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Arial"/>
                <a:cs typeface="Arial"/>
              </a:rPr>
              <a:t>   - Example: 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lang="en-US" sz="2800" dirty="0" smtClean="0">
                <a:latin typeface="Arial"/>
                <a:cs typeface="Arial"/>
              </a:rPr>
              <a:t>(n) = </a:t>
            </a:r>
            <a:r>
              <a:rPr lang="en-US" sz="2800" dirty="0" smtClean="0">
                <a:solidFill>
                  <a:srgbClr val="953735"/>
                </a:solidFill>
                <a:latin typeface="Arial"/>
                <a:cs typeface="Arial"/>
              </a:rPr>
              <a:t>T</a:t>
            </a:r>
            <a:r>
              <a:rPr lang="en-US" sz="2800" dirty="0" smtClean="0">
                <a:latin typeface="Arial"/>
                <a:cs typeface="Arial"/>
              </a:rPr>
              <a:t>(n-1) + 3,   </a:t>
            </a:r>
            <a:r>
              <a:rPr lang="en-US" sz="2800" dirty="0" smtClean="0">
                <a:solidFill>
                  <a:srgbClr val="953735"/>
                </a:solidFill>
                <a:latin typeface="Arial"/>
                <a:cs typeface="Arial"/>
              </a:rPr>
              <a:t>T</a:t>
            </a:r>
            <a:r>
              <a:rPr lang="en-US" sz="2800" dirty="0" smtClean="0">
                <a:latin typeface="Arial"/>
                <a:cs typeface="Arial"/>
              </a:rPr>
              <a:t>(1) =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Arial"/>
                <a:cs typeface="Arial"/>
              </a:rPr>
              <a:t>                                 ^ Has </a:t>
            </a:r>
            <a:r>
              <a:rPr lang="en-US" sz="2800" dirty="0" smtClean="0">
                <a:solidFill>
                  <a:srgbClr val="953735"/>
                </a:solidFill>
                <a:latin typeface="Arial"/>
                <a:cs typeface="Arial"/>
              </a:rPr>
              <a:t>T</a:t>
            </a:r>
            <a:r>
              <a:rPr lang="en-US" sz="2800" dirty="0" smtClean="0">
                <a:latin typeface="Arial"/>
                <a:cs typeface="Arial"/>
              </a:rPr>
              <a:t>(x) in definition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 smtClean="0">
              <a:latin typeface="Arial"/>
              <a:cs typeface="Arial"/>
            </a:endParaRPr>
          </a:p>
          <a:p>
            <a:pPr>
              <a:spcBef>
                <a:spcPts val="0"/>
              </a:spcBef>
            </a:pPr>
            <a:r>
              <a:rPr lang="en-US" b="1" dirty="0" smtClean="0">
                <a:solidFill>
                  <a:prstClr val="black"/>
                </a:solidFill>
                <a:latin typeface="Arial"/>
                <a:cs typeface="Arial"/>
              </a:rPr>
              <a:t>Solving Recurrence Relation</a:t>
            </a:r>
            <a:r>
              <a:rPr lang="en-US" sz="2800" dirty="0" smtClean="0">
                <a:latin typeface="Arial"/>
                <a:cs typeface="Arial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 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- Eliminate recursive part in definition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   = Find “Closed Form”</a:t>
            </a:r>
          </a:p>
          <a:p>
            <a:pPr marL="0" indent="0">
              <a:buNone/>
            </a:pPr>
            <a:r>
              <a:rPr lang="en-US" sz="28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800" b="1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-</a:t>
            </a:r>
            <a:r>
              <a:rPr lang="en-US" sz="2800" dirty="0" smtClean="0">
                <a:latin typeface="Arial"/>
                <a:cs typeface="Arial"/>
              </a:rPr>
              <a:t>	 Example:  </a:t>
            </a:r>
            <a:r>
              <a:rPr lang="en-US" sz="2800" dirty="0" smtClean="0">
                <a:solidFill>
                  <a:srgbClr val="953735"/>
                </a:solidFill>
                <a:latin typeface="Arial"/>
                <a:cs typeface="Arial"/>
              </a:rPr>
              <a:t>T</a:t>
            </a:r>
            <a:r>
              <a:rPr lang="en-US" sz="2800" dirty="0" smtClean="0">
                <a:latin typeface="Arial"/>
                <a:cs typeface="Arial"/>
              </a:rPr>
              <a:t>(n) = 3n + 2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9807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Recurrence Relations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599" cy="492169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 smtClean="0">
                <a:solidFill>
                  <a:prstClr val="black"/>
                </a:solidFill>
                <a:latin typeface="Arial"/>
                <a:cs typeface="Arial"/>
              </a:rPr>
              <a:t>Expansion Method example</a:t>
            </a:r>
            <a:r>
              <a:rPr lang="en-US" sz="2800" dirty="0" smtClean="0">
                <a:latin typeface="Arial"/>
                <a:cs typeface="Arial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 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- Solve </a:t>
            </a:r>
            <a:r>
              <a:rPr lang="en-US" sz="2800" dirty="0" smtClean="0">
                <a:solidFill>
                  <a:srgbClr val="953735"/>
                </a:solidFill>
                <a:latin typeface="Arial"/>
                <a:cs typeface="Arial"/>
              </a:rPr>
              <a:t>T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(n) = </a:t>
            </a:r>
            <a:r>
              <a:rPr lang="en-US" sz="2800" dirty="0" smtClean="0">
                <a:solidFill>
                  <a:srgbClr val="953735"/>
                </a:solidFill>
                <a:latin typeface="Arial"/>
                <a:cs typeface="Arial"/>
              </a:rPr>
              <a:t>T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(n-1) + 2n – 1,    </a:t>
            </a:r>
            <a:r>
              <a:rPr lang="en-US" sz="2800" dirty="0" smtClean="0">
                <a:solidFill>
                  <a:srgbClr val="953735"/>
                </a:solidFill>
                <a:latin typeface="Arial"/>
                <a:cs typeface="Arial"/>
              </a:rPr>
              <a:t>T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(1) = 1</a:t>
            </a:r>
          </a:p>
          <a:p>
            <a:pPr marL="0" indent="0">
              <a:buNone/>
            </a:pPr>
            <a:endParaRPr lang="en-US" sz="2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    </a:t>
            </a:r>
            <a:r>
              <a:rPr lang="en-US" sz="2800" dirty="0" smtClean="0">
                <a:solidFill>
                  <a:srgbClr val="953735"/>
                </a:solidFill>
                <a:latin typeface="Arial"/>
                <a:cs typeface="Arial"/>
              </a:rPr>
              <a:t>T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(n)    = </a:t>
            </a:r>
            <a:r>
              <a:rPr lang="en-US" sz="2800" dirty="0">
                <a:solidFill>
                  <a:srgbClr val="953735"/>
                </a:solidFill>
                <a:latin typeface="Arial"/>
                <a:cs typeface="Arial"/>
              </a:rPr>
              <a:t>T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(n-1) + 2n –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1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   </a:t>
            </a:r>
            <a:r>
              <a:rPr lang="en-US" sz="2800" dirty="0" smtClean="0">
                <a:solidFill>
                  <a:srgbClr val="953735"/>
                </a:solidFill>
                <a:latin typeface="Arial"/>
                <a:cs typeface="Arial"/>
              </a:rPr>
              <a:t>T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(n-1) = </a:t>
            </a:r>
            <a:r>
              <a:rPr lang="en-US" sz="2800" dirty="0" smtClean="0">
                <a:solidFill>
                  <a:srgbClr val="953735"/>
                </a:solidFill>
                <a:latin typeface="Arial"/>
                <a:cs typeface="Arial"/>
              </a:rPr>
              <a:t>T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en-US" sz="2800" dirty="0" smtClean="0">
                <a:solidFill>
                  <a:srgbClr val="0000FF"/>
                </a:solidFill>
                <a:latin typeface="Arial"/>
                <a:cs typeface="Arial"/>
              </a:rPr>
              <a:t>[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n-1</a:t>
            </a:r>
            <a:r>
              <a:rPr lang="en-US" sz="2800" dirty="0" smtClean="0">
                <a:solidFill>
                  <a:srgbClr val="0000FF"/>
                </a:solidFill>
                <a:latin typeface="Arial"/>
                <a:cs typeface="Arial"/>
              </a:rPr>
              <a:t>]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-1) + 2</a:t>
            </a:r>
            <a:r>
              <a:rPr lang="en-US" sz="2800" dirty="0" smtClean="0">
                <a:solidFill>
                  <a:srgbClr val="0000FF"/>
                </a:solidFill>
                <a:latin typeface="Arial"/>
                <a:cs typeface="Arial"/>
              </a:rPr>
              <a:t>[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n-1</a:t>
            </a:r>
            <a:r>
              <a:rPr lang="en-US" sz="2800" dirty="0" smtClean="0">
                <a:solidFill>
                  <a:srgbClr val="0000FF"/>
                </a:solidFill>
                <a:latin typeface="Arial"/>
                <a:cs typeface="Arial"/>
              </a:rPr>
              <a:t>]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– 1 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              = </a:t>
            </a:r>
            <a:r>
              <a:rPr lang="en-US" sz="2800" dirty="0" smtClean="0">
                <a:solidFill>
                  <a:srgbClr val="953735"/>
                </a:solidFill>
                <a:latin typeface="Arial"/>
                <a:cs typeface="Arial"/>
              </a:rPr>
              <a:t>T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(n-2) + 2(n-1) – 1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   </a:t>
            </a:r>
            <a:r>
              <a:rPr lang="en-US" sz="2800" dirty="0" smtClean="0">
                <a:solidFill>
                  <a:srgbClr val="953735"/>
                </a:solidFill>
                <a:latin typeface="Arial"/>
                <a:cs typeface="Arial"/>
              </a:rPr>
              <a:t>T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(n-2) 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= </a:t>
            </a:r>
            <a:r>
              <a:rPr lang="en-US" sz="2800" dirty="0">
                <a:solidFill>
                  <a:srgbClr val="953735"/>
                </a:solidFill>
                <a:latin typeface="Arial"/>
                <a:cs typeface="Arial"/>
              </a:rPr>
              <a:t>T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[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n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-2</a:t>
            </a:r>
            <a:r>
              <a:rPr lang="en-US" sz="2800" dirty="0" smtClean="0">
                <a:solidFill>
                  <a:srgbClr val="0000FF"/>
                </a:solidFill>
                <a:latin typeface="Arial"/>
                <a:cs typeface="Arial"/>
              </a:rPr>
              <a:t>]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-1) 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+ 2</a:t>
            </a: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[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n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-2</a:t>
            </a:r>
            <a:r>
              <a:rPr lang="en-US" sz="2800" dirty="0" smtClean="0">
                <a:solidFill>
                  <a:srgbClr val="0000FF"/>
                </a:solidFill>
                <a:latin typeface="Arial"/>
                <a:cs typeface="Arial"/>
              </a:rPr>
              <a:t>]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– 1 </a:t>
            </a:r>
            <a:endParaRPr lang="en-US" sz="28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               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= </a:t>
            </a:r>
            <a:r>
              <a:rPr lang="en-US" sz="2800" dirty="0">
                <a:solidFill>
                  <a:srgbClr val="953735"/>
                </a:solidFill>
                <a:latin typeface="Arial"/>
                <a:cs typeface="Arial"/>
              </a:rPr>
              <a:t>T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(n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-3) 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+ 2(n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-2) 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– 1</a:t>
            </a:r>
          </a:p>
          <a:p>
            <a:pPr marL="0" indent="0">
              <a:buNone/>
            </a:pPr>
            <a:endParaRPr lang="en-US" sz="28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6795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Section Agenda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1979"/>
            <a:ext cx="8229600" cy="4374184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Bugs &amp; Testing </a:t>
            </a:r>
          </a:p>
          <a:p>
            <a:r>
              <a:rPr lang="en-US" dirty="0">
                <a:latin typeface="Arial"/>
                <a:cs typeface="Arial"/>
              </a:rPr>
              <a:t>Induction </a:t>
            </a:r>
            <a:r>
              <a:rPr lang="en-US" dirty="0" smtClean="0">
                <a:latin typeface="Arial"/>
                <a:cs typeface="Arial"/>
              </a:rPr>
              <a:t>Review</a:t>
            </a:r>
          </a:p>
          <a:p>
            <a:r>
              <a:rPr lang="en-US" dirty="0" smtClean="0">
                <a:latin typeface="Arial"/>
                <a:cs typeface="Arial"/>
              </a:rPr>
              <a:t>Recurrence Relations</a:t>
            </a:r>
          </a:p>
          <a:p>
            <a:r>
              <a:rPr lang="en-US" dirty="0" smtClean="0">
                <a:latin typeface="Arial"/>
                <a:cs typeface="Arial"/>
              </a:rPr>
              <a:t>Asymptotic Analysis</a:t>
            </a:r>
          </a:p>
          <a:p>
            <a:r>
              <a:rPr lang="en-US" dirty="0" smtClean="0">
                <a:latin typeface="Arial"/>
                <a:cs typeface="Arial"/>
              </a:rPr>
              <a:t>Homework Tips &amp; Questions</a:t>
            </a:r>
          </a:p>
        </p:txBody>
      </p:sp>
    </p:spTree>
    <p:extLst>
      <p:ext uri="{BB962C8B-B14F-4D97-AF65-F5344CB8AC3E}">
        <p14:creationId xmlns:p14="http://schemas.microsoft.com/office/powerpoint/2010/main" val="118092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Recurrence Relations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599" cy="492169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 smtClean="0">
                <a:solidFill>
                  <a:prstClr val="black"/>
                </a:solidFill>
                <a:latin typeface="Arial"/>
                <a:cs typeface="Arial"/>
              </a:rPr>
              <a:t>Expansion Method example</a:t>
            </a:r>
            <a:r>
              <a:rPr lang="en-US" sz="2800" dirty="0" smtClean="0">
                <a:latin typeface="Arial"/>
                <a:cs typeface="Arial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    </a:t>
            </a:r>
            <a:r>
              <a:rPr lang="en-US" sz="2800" dirty="0" smtClean="0">
                <a:solidFill>
                  <a:srgbClr val="953735"/>
                </a:solidFill>
                <a:latin typeface="Arial"/>
                <a:cs typeface="Arial"/>
              </a:rPr>
              <a:t>T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(n)    = </a:t>
            </a:r>
            <a:r>
              <a:rPr lang="en-US" sz="2800" dirty="0">
                <a:solidFill>
                  <a:srgbClr val="953735"/>
                </a:solidFill>
                <a:latin typeface="Arial"/>
                <a:cs typeface="Arial"/>
              </a:rPr>
              <a:t>T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(n-1) + 2n –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1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   </a:t>
            </a:r>
            <a:r>
              <a:rPr lang="en-US" sz="2800" dirty="0" smtClean="0">
                <a:solidFill>
                  <a:srgbClr val="953735"/>
                </a:solidFill>
                <a:latin typeface="Arial"/>
                <a:cs typeface="Arial"/>
              </a:rPr>
              <a:t>T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(n-1) = </a:t>
            </a:r>
            <a:r>
              <a:rPr lang="en-US" sz="2800" dirty="0" smtClean="0">
                <a:solidFill>
                  <a:srgbClr val="953735"/>
                </a:solidFill>
                <a:latin typeface="Arial"/>
                <a:cs typeface="Arial"/>
              </a:rPr>
              <a:t>T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(n-2) + 2(n-1) – 1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   </a:t>
            </a:r>
            <a:r>
              <a:rPr lang="en-US" sz="2800" dirty="0" smtClean="0">
                <a:solidFill>
                  <a:srgbClr val="953735"/>
                </a:solidFill>
                <a:latin typeface="Arial"/>
                <a:cs typeface="Arial"/>
              </a:rPr>
              <a:t>T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(n-2) = </a:t>
            </a:r>
            <a:r>
              <a:rPr lang="en-US" sz="2800" dirty="0">
                <a:solidFill>
                  <a:srgbClr val="953735"/>
                </a:solidFill>
                <a:latin typeface="Arial"/>
                <a:cs typeface="Arial"/>
              </a:rPr>
              <a:t>T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(n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-3) 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+ 2(n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-2) 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–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1</a:t>
            </a:r>
          </a:p>
          <a:p>
            <a:pPr marL="0" indent="0">
              <a:buNone/>
            </a:pPr>
            <a:endParaRPr lang="en-US" sz="28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953735"/>
                </a:solidFill>
                <a:latin typeface="Arial"/>
                <a:cs typeface="Arial"/>
              </a:rPr>
              <a:t>     T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(n)    = </a:t>
            </a:r>
            <a:r>
              <a:rPr lang="en-US" sz="2800" dirty="0" smtClean="0">
                <a:solidFill>
                  <a:srgbClr val="0000FF"/>
                </a:solidFill>
                <a:latin typeface="Arial"/>
                <a:cs typeface="Arial"/>
              </a:rPr>
              <a:t>[</a:t>
            </a:r>
            <a:r>
              <a:rPr lang="en-US" sz="2800" dirty="0">
                <a:solidFill>
                  <a:srgbClr val="953735"/>
                </a:solidFill>
                <a:latin typeface="Arial"/>
                <a:cs typeface="Arial"/>
              </a:rPr>
              <a:t>T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(n-2) + 2(n-1) –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1</a:t>
            </a:r>
            <a:r>
              <a:rPr lang="en-US" sz="2800" dirty="0" smtClean="0">
                <a:solidFill>
                  <a:srgbClr val="0000FF"/>
                </a:solidFill>
                <a:latin typeface="Arial"/>
                <a:cs typeface="Arial"/>
              </a:rPr>
              <a:t>]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+ 2n –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1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               = </a:t>
            </a:r>
            <a:r>
              <a:rPr lang="en-US" sz="2800" dirty="0" smtClean="0">
                <a:solidFill>
                  <a:srgbClr val="953735"/>
                </a:solidFill>
                <a:latin typeface="Arial"/>
                <a:cs typeface="Arial"/>
              </a:rPr>
              <a:t>T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(n-2) + 2(n-1) + 2n – 2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953735"/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srgbClr val="953735"/>
                </a:solidFill>
                <a:latin typeface="Arial"/>
                <a:cs typeface="Arial"/>
              </a:rPr>
              <a:t>    T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(n)    = </a:t>
            </a:r>
            <a:r>
              <a:rPr lang="en-US" sz="2800" dirty="0" smtClean="0">
                <a:solidFill>
                  <a:srgbClr val="0000FF"/>
                </a:solidFill>
                <a:latin typeface="Arial"/>
                <a:cs typeface="Arial"/>
              </a:rPr>
              <a:t>[</a:t>
            </a:r>
            <a:r>
              <a:rPr lang="en-US" sz="2800" dirty="0">
                <a:solidFill>
                  <a:srgbClr val="953735"/>
                </a:solidFill>
                <a:latin typeface="Arial"/>
                <a:cs typeface="Arial"/>
              </a:rPr>
              <a:t>T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(n-3) + 2(n-2) –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1</a:t>
            </a:r>
            <a:r>
              <a:rPr lang="en-US" sz="2800" dirty="0" smtClean="0">
                <a:solidFill>
                  <a:srgbClr val="0000FF"/>
                </a:solidFill>
                <a:latin typeface="Arial"/>
                <a:cs typeface="Arial"/>
              </a:rPr>
              <a:t>]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+ 2(n-1) + 2n – 2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               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= </a:t>
            </a:r>
            <a:r>
              <a:rPr lang="en-US" sz="2800" dirty="0" smtClean="0">
                <a:solidFill>
                  <a:srgbClr val="953735"/>
                </a:solidFill>
                <a:latin typeface="Arial"/>
                <a:cs typeface="Arial"/>
              </a:rPr>
              <a:t>T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(n-3) + 2(n-2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) 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+ 2(n-1) + 2n –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3</a:t>
            </a:r>
            <a:endParaRPr lang="en-US" sz="2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                </a:t>
            </a:r>
          </a:p>
          <a:p>
            <a:pPr marL="0" indent="0">
              <a:buNone/>
            </a:pPr>
            <a:endParaRPr lang="en-US" sz="2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   </a:t>
            </a:r>
            <a:endParaRPr lang="en-US" sz="2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sz="28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4115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Recurrence Relations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2169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 smtClean="0">
                <a:solidFill>
                  <a:prstClr val="black"/>
                </a:solidFill>
                <a:latin typeface="Arial"/>
                <a:cs typeface="Arial"/>
              </a:rPr>
              <a:t>Expansion Method example</a:t>
            </a:r>
            <a:r>
              <a:rPr lang="en-US" sz="2800" dirty="0" smtClean="0">
                <a:latin typeface="Arial"/>
                <a:cs typeface="Arial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    </a:t>
            </a:r>
            <a:r>
              <a:rPr lang="en-US" sz="2800" dirty="0" smtClean="0">
                <a:solidFill>
                  <a:srgbClr val="953735"/>
                </a:solidFill>
                <a:latin typeface="Arial"/>
                <a:cs typeface="Arial"/>
              </a:rPr>
              <a:t>T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(n)    = </a:t>
            </a:r>
            <a:r>
              <a:rPr lang="en-US" sz="2800" dirty="0">
                <a:solidFill>
                  <a:srgbClr val="953735"/>
                </a:solidFill>
                <a:latin typeface="Arial"/>
                <a:cs typeface="Arial"/>
              </a:rPr>
              <a:t>T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(n-1) + 2n –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1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   </a:t>
            </a:r>
            <a:r>
              <a:rPr lang="en-US" sz="2800" dirty="0" smtClean="0">
                <a:solidFill>
                  <a:srgbClr val="953735"/>
                </a:solidFill>
                <a:latin typeface="Arial"/>
                <a:cs typeface="Arial"/>
              </a:rPr>
              <a:t>T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(n)    = </a:t>
            </a:r>
            <a:r>
              <a:rPr lang="en-US" sz="2800" dirty="0">
                <a:solidFill>
                  <a:srgbClr val="953735"/>
                </a:solidFill>
                <a:latin typeface="Arial"/>
                <a:cs typeface="Arial"/>
              </a:rPr>
              <a:t>T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(n-2) + 2(n-1) + 2n – 2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    </a:t>
            </a:r>
            <a:r>
              <a:rPr lang="en-US" sz="2800" dirty="0" smtClean="0">
                <a:solidFill>
                  <a:srgbClr val="953735"/>
                </a:solidFill>
                <a:latin typeface="Arial"/>
                <a:cs typeface="Arial"/>
              </a:rPr>
              <a:t>T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(n)    = </a:t>
            </a:r>
            <a:r>
              <a:rPr lang="en-US" sz="2800" dirty="0">
                <a:solidFill>
                  <a:srgbClr val="953735"/>
                </a:solidFill>
                <a:latin typeface="Arial"/>
                <a:cs typeface="Arial"/>
              </a:rPr>
              <a:t>T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(n-3) + 2(n-2) + 2(n-1) + 2n – 3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               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953735"/>
                </a:solidFill>
                <a:latin typeface="Arial"/>
                <a:cs typeface="Arial"/>
              </a:rPr>
              <a:t>     T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(n)    = </a:t>
            </a:r>
            <a:r>
              <a:rPr lang="en-US" sz="2800" dirty="0" smtClean="0">
                <a:solidFill>
                  <a:srgbClr val="953735"/>
                </a:solidFill>
                <a:latin typeface="Arial"/>
                <a:cs typeface="Arial"/>
              </a:rPr>
              <a:t>T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(n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-</a:t>
            </a:r>
            <a:r>
              <a:rPr lang="en-US" sz="2800" dirty="0" smtClean="0">
                <a:solidFill>
                  <a:srgbClr val="008000"/>
                </a:solidFill>
                <a:latin typeface="Arial"/>
                <a:cs typeface="Arial"/>
              </a:rPr>
              <a:t>k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) 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+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[2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(n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-(</a:t>
            </a:r>
            <a:r>
              <a:rPr lang="en-US" sz="2800" dirty="0" smtClean="0">
                <a:solidFill>
                  <a:srgbClr val="008000"/>
                </a:solidFill>
                <a:latin typeface="Arial"/>
                <a:cs typeface="Arial"/>
              </a:rPr>
              <a:t>k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-1)) + … 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+ 2(n-1) +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2n] – </a:t>
            </a:r>
            <a:r>
              <a:rPr lang="en-US" sz="2800" dirty="0">
                <a:solidFill>
                  <a:srgbClr val="008000"/>
                </a:solidFill>
                <a:latin typeface="Arial"/>
                <a:cs typeface="Arial"/>
              </a:rPr>
              <a:t>k</a:t>
            </a:r>
            <a:endParaRPr lang="en-US" sz="2800" dirty="0" smtClean="0">
              <a:solidFill>
                <a:srgbClr val="008000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              = </a:t>
            </a:r>
            <a:r>
              <a:rPr lang="en-US" sz="2800" dirty="0">
                <a:solidFill>
                  <a:srgbClr val="953735"/>
                </a:solidFill>
                <a:latin typeface="Arial"/>
                <a:cs typeface="Arial"/>
              </a:rPr>
              <a:t>T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(n-</a:t>
            </a:r>
            <a:r>
              <a:rPr lang="en-US" sz="2800" dirty="0">
                <a:solidFill>
                  <a:srgbClr val="008000"/>
                </a:solidFill>
                <a:latin typeface="Arial"/>
                <a:cs typeface="Arial"/>
              </a:rPr>
              <a:t>k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) + [2(n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-</a:t>
            </a:r>
            <a:r>
              <a:rPr lang="en-US" sz="2800" dirty="0" smtClean="0">
                <a:solidFill>
                  <a:srgbClr val="008000"/>
                </a:solidFill>
                <a:latin typeface="Arial"/>
                <a:cs typeface="Arial"/>
              </a:rPr>
              <a:t>k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+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1) 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+ … + 2(n-1) + 2n] – </a:t>
            </a:r>
            <a:r>
              <a:rPr lang="en-US" sz="2800" dirty="0">
                <a:solidFill>
                  <a:srgbClr val="008000"/>
                </a:solidFill>
                <a:latin typeface="Arial"/>
                <a:cs typeface="Arial"/>
              </a:rPr>
              <a:t>k</a:t>
            </a:r>
          </a:p>
          <a:p>
            <a:pPr marL="0" indent="0">
              <a:buNone/>
            </a:pPr>
            <a:endParaRPr lang="en-US" sz="2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   </a:t>
            </a:r>
            <a:endParaRPr lang="en-US" sz="2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sz="28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7397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Recurrence Relations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2169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 smtClean="0">
                <a:solidFill>
                  <a:prstClr val="black"/>
                </a:solidFill>
                <a:latin typeface="Arial"/>
                <a:cs typeface="Arial"/>
              </a:rPr>
              <a:t>Expansion Method example</a:t>
            </a:r>
            <a:r>
              <a:rPr lang="en-US" sz="2800" dirty="0" smtClean="0">
                <a:latin typeface="Arial"/>
                <a:cs typeface="Arial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953735"/>
                </a:solidFill>
                <a:latin typeface="Arial"/>
                <a:cs typeface="Arial"/>
              </a:rPr>
              <a:t>    T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(n)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 = </a:t>
            </a:r>
            <a:r>
              <a:rPr lang="en-US" sz="2800" dirty="0">
                <a:solidFill>
                  <a:srgbClr val="953735"/>
                </a:solidFill>
                <a:latin typeface="Arial"/>
                <a:cs typeface="Arial"/>
              </a:rPr>
              <a:t>T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(n-</a:t>
            </a:r>
            <a:r>
              <a:rPr lang="en-US" sz="2800" dirty="0">
                <a:solidFill>
                  <a:srgbClr val="008000"/>
                </a:solidFill>
                <a:latin typeface="Arial"/>
                <a:cs typeface="Arial"/>
              </a:rPr>
              <a:t>k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) + [2(n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-</a:t>
            </a:r>
            <a:r>
              <a:rPr lang="en-US" sz="2800" dirty="0" smtClean="0">
                <a:solidFill>
                  <a:srgbClr val="008000"/>
                </a:solidFill>
                <a:latin typeface="Arial"/>
                <a:cs typeface="Arial"/>
              </a:rPr>
              <a:t>k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+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1) 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+ … + 2(n-1) + 2n] – </a:t>
            </a:r>
            <a:r>
              <a:rPr lang="en-US" sz="2800" dirty="0">
                <a:solidFill>
                  <a:srgbClr val="008000"/>
                </a:solidFill>
                <a:latin typeface="Arial"/>
                <a:cs typeface="Arial"/>
              </a:rPr>
              <a:t>k</a:t>
            </a:r>
          </a:p>
          <a:p>
            <a:pPr marL="0" indent="0">
              <a:buNone/>
            </a:pPr>
            <a:endParaRPr lang="en-US" sz="28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   When expanded all the way down, </a:t>
            </a:r>
            <a:r>
              <a:rPr lang="en-US" sz="2800" dirty="0">
                <a:solidFill>
                  <a:srgbClr val="953735"/>
                </a:solidFill>
                <a:latin typeface="Arial"/>
                <a:cs typeface="Arial"/>
              </a:rPr>
              <a:t>T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(n-</a:t>
            </a:r>
            <a:r>
              <a:rPr lang="en-US" sz="2800" dirty="0">
                <a:solidFill>
                  <a:srgbClr val="008000"/>
                </a:solidFill>
                <a:latin typeface="Arial"/>
                <a:cs typeface="Arial"/>
              </a:rPr>
              <a:t>k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) = </a:t>
            </a:r>
            <a:r>
              <a:rPr lang="en-US" sz="2800" dirty="0">
                <a:solidFill>
                  <a:srgbClr val="953735"/>
                </a:solidFill>
                <a:latin typeface="Arial"/>
                <a:cs typeface="Arial"/>
              </a:rPr>
              <a:t>T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     n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-</a:t>
            </a:r>
            <a:r>
              <a:rPr lang="en-US" sz="2800" dirty="0" smtClean="0">
                <a:solidFill>
                  <a:srgbClr val="008000"/>
                </a:solidFill>
                <a:latin typeface="Arial"/>
                <a:cs typeface="Arial"/>
              </a:rPr>
              <a:t>k </a:t>
            </a:r>
            <a:r>
              <a:rPr lang="en-US" sz="2800" dirty="0" smtClean="0">
                <a:latin typeface="Arial"/>
                <a:cs typeface="Arial"/>
              </a:rPr>
              <a:t>= 1, </a:t>
            </a:r>
            <a:r>
              <a:rPr lang="en-US" sz="2800" dirty="0" smtClean="0">
                <a:solidFill>
                  <a:srgbClr val="008000"/>
                </a:solidFill>
                <a:latin typeface="Arial"/>
                <a:cs typeface="Arial"/>
              </a:rPr>
              <a:t>k</a:t>
            </a:r>
            <a:r>
              <a:rPr lang="en-US" sz="2800" dirty="0" smtClean="0">
                <a:latin typeface="Arial"/>
                <a:cs typeface="Arial"/>
              </a:rPr>
              <a:t> = </a:t>
            </a:r>
            <a:r>
              <a:rPr lang="en-US" sz="2800" dirty="0" smtClean="0">
                <a:latin typeface="Arial"/>
                <a:cs typeface="Arial"/>
              </a:rPr>
              <a:t>n-1</a:t>
            </a:r>
            <a:endParaRPr lang="en-US" sz="2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  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953735"/>
                </a:solidFill>
                <a:latin typeface="Arial"/>
                <a:cs typeface="Arial"/>
              </a:rPr>
              <a:t>    T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(n)   = </a:t>
            </a:r>
            <a:r>
              <a:rPr lang="en-US" sz="2800" dirty="0">
                <a:solidFill>
                  <a:srgbClr val="953735"/>
                </a:solidFill>
                <a:latin typeface="Arial"/>
                <a:cs typeface="Arial"/>
              </a:rPr>
              <a:t>T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(n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-</a:t>
            </a:r>
            <a:r>
              <a:rPr lang="en-US" sz="2800" dirty="0" smtClean="0">
                <a:solidFill>
                  <a:srgbClr val="0000FF"/>
                </a:solidFill>
                <a:latin typeface="Arial"/>
                <a:cs typeface="Arial"/>
              </a:rPr>
              <a:t>[</a:t>
            </a:r>
            <a:r>
              <a:rPr lang="en-US" sz="2800" dirty="0" smtClean="0">
                <a:latin typeface="Arial"/>
                <a:cs typeface="Arial"/>
              </a:rPr>
              <a:t>n-1</a:t>
            </a:r>
            <a:r>
              <a:rPr lang="en-US" sz="2800" dirty="0" smtClean="0">
                <a:solidFill>
                  <a:srgbClr val="0000FF"/>
                </a:solidFill>
                <a:latin typeface="Arial"/>
                <a:cs typeface="Arial"/>
              </a:rPr>
              <a:t>]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) 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+ [2(n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-</a:t>
            </a:r>
            <a:r>
              <a:rPr lang="en-US" sz="2800" dirty="0" smtClean="0">
                <a:solidFill>
                  <a:srgbClr val="0000FF"/>
                </a:solidFill>
                <a:latin typeface="Arial"/>
                <a:cs typeface="Arial"/>
              </a:rPr>
              <a:t>[</a:t>
            </a:r>
            <a:r>
              <a:rPr lang="en-US" sz="2800" dirty="0" smtClean="0">
                <a:solidFill>
                  <a:srgbClr val="000000"/>
                </a:solidFill>
                <a:latin typeface="Arial"/>
                <a:cs typeface="Arial"/>
              </a:rPr>
              <a:t>n-1</a:t>
            </a:r>
            <a:r>
              <a:rPr lang="en-US" sz="2800" dirty="0" smtClean="0">
                <a:solidFill>
                  <a:srgbClr val="0000FF"/>
                </a:solidFill>
                <a:latin typeface="Arial"/>
                <a:cs typeface="Arial"/>
              </a:rPr>
              <a:t>]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1) + … + 2(n-1) </a:t>
            </a:r>
            <a:endParaRPr lang="en-US" sz="28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               + 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2n]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– </a:t>
            </a:r>
            <a:r>
              <a:rPr lang="en-US" sz="2800" dirty="0" smtClean="0">
                <a:solidFill>
                  <a:srgbClr val="0000FF"/>
                </a:solidFill>
                <a:latin typeface="Arial"/>
                <a:cs typeface="Arial"/>
              </a:rPr>
              <a:t>[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n-1</a:t>
            </a:r>
            <a:r>
              <a:rPr lang="en-US" sz="2800" dirty="0" smtClean="0">
                <a:solidFill>
                  <a:srgbClr val="0000FF"/>
                </a:solidFill>
                <a:latin typeface="Arial"/>
                <a:cs typeface="Arial"/>
              </a:rPr>
              <a:t>]</a:t>
            </a:r>
            <a:endParaRPr lang="en-US" sz="2800" dirty="0">
              <a:solidFill>
                <a:srgbClr val="0000FF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             =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800" dirty="0">
                <a:solidFill>
                  <a:srgbClr val="953735"/>
                </a:solidFill>
                <a:latin typeface="Arial"/>
                <a:cs typeface="Arial"/>
              </a:rPr>
              <a:t>T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en-US" sz="2800" dirty="0" smtClean="0">
                <a:latin typeface="Arial"/>
                <a:cs typeface="Arial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) 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+ [2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2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) 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+ … + 2(n-1) + 2n] –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n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+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1  </a:t>
            </a:r>
            <a:endParaRPr lang="en-US" sz="2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sz="2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sz="28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6420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Recurrence Relations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2169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 smtClean="0">
                <a:solidFill>
                  <a:prstClr val="black"/>
                </a:solidFill>
                <a:latin typeface="Arial"/>
                <a:cs typeface="Arial"/>
              </a:rPr>
              <a:t>Expansion Method example</a:t>
            </a:r>
            <a:r>
              <a:rPr lang="en-US" sz="2800" dirty="0" smtClean="0">
                <a:latin typeface="Arial"/>
                <a:cs typeface="Arial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953735"/>
                </a:solidFill>
                <a:latin typeface="Arial"/>
                <a:cs typeface="Arial"/>
              </a:rPr>
              <a:t>    T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(n)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 = </a:t>
            </a:r>
            <a:r>
              <a:rPr lang="en-US" sz="2800" dirty="0">
                <a:solidFill>
                  <a:srgbClr val="953735"/>
                </a:solidFill>
                <a:latin typeface="Arial"/>
                <a:cs typeface="Arial"/>
              </a:rPr>
              <a:t>T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en-US" sz="2800" dirty="0" smtClean="0">
                <a:latin typeface="Arial"/>
                <a:cs typeface="Arial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) 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+ [2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2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) 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+ … + 2(n-1) + 2n] –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n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+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1  </a:t>
            </a:r>
            <a:endParaRPr lang="en-US" sz="2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             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= </a:t>
            </a:r>
            <a:r>
              <a:rPr lang="en-US" sz="2800" dirty="0">
                <a:solidFill>
                  <a:srgbClr val="953735"/>
                </a:solidFill>
                <a:latin typeface="Arial"/>
                <a:cs typeface="Arial"/>
              </a:rPr>
              <a:t>T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en-US" sz="2800" dirty="0">
                <a:latin typeface="Arial"/>
                <a:cs typeface="Arial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) +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2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[2 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+ … +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n-1) +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] – n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+ 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1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             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= </a:t>
            </a:r>
            <a:r>
              <a:rPr lang="en-US" sz="2800" dirty="0">
                <a:solidFill>
                  <a:srgbClr val="953735"/>
                </a:solidFill>
                <a:latin typeface="Arial"/>
                <a:cs typeface="Arial"/>
              </a:rPr>
              <a:t>T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en-US" sz="2800" dirty="0">
                <a:latin typeface="Arial"/>
                <a:cs typeface="Arial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) +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2[(n+1)(n/2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) -1] 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– n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+ 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1 </a:t>
            </a:r>
            <a:endParaRPr lang="en-US" sz="28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             = </a:t>
            </a:r>
            <a:r>
              <a:rPr lang="en-US" sz="2800" dirty="0">
                <a:solidFill>
                  <a:srgbClr val="953735"/>
                </a:solidFill>
                <a:latin typeface="Arial"/>
                <a:cs typeface="Arial"/>
              </a:rPr>
              <a:t>T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en-US" sz="2800" dirty="0">
                <a:latin typeface="Arial"/>
                <a:cs typeface="Arial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) +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n+1)(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n)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- 2 – 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n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+ 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1 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             = </a:t>
            </a:r>
            <a:r>
              <a:rPr lang="en-US" sz="2800" dirty="0">
                <a:solidFill>
                  <a:srgbClr val="953735"/>
                </a:solidFill>
                <a:latin typeface="Arial"/>
                <a:cs typeface="Arial"/>
              </a:rPr>
              <a:t>T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en-US" sz="2800" dirty="0">
                <a:latin typeface="Arial"/>
                <a:cs typeface="Arial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)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+ (n</a:t>
            </a:r>
            <a:r>
              <a:rPr lang="en-US" sz="2800" baseline="30000" dirty="0" smtClean="0">
                <a:solidFill>
                  <a:prstClr val="black"/>
                </a:solidFill>
                <a:latin typeface="Arial"/>
                <a:cs typeface="Arial"/>
              </a:rPr>
              <a:t>2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+n) 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– n 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-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1 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             = </a:t>
            </a:r>
            <a:r>
              <a:rPr lang="en-US" sz="2800" dirty="0">
                <a:solidFill>
                  <a:srgbClr val="953735"/>
                </a:solidFill>
                <a:latin typeface="Arial"/>
                <a:cs typeface="Arial"/>
              </a:rPr>
              <a:t>T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en-US" sz="2800" dirty="0">
                <a:latin typeface="Arial"/>
                <a:cs typeface="Arial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) +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n</a:t>
            </a:r>
            <a:r>
              <a:rPr lang="en-US" sz="2800" baseline="30000" dirty="0" smtClean="0">
                <a:solidFill>
                  <a:prstClr val="black"/>
                </a:solidFill>
                <a:latin typeface="Arial"/>
                <a:cs typeface="Arial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– 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1 </a:t>
            </a:r>
            <a:endParaRPr lang="en-US" sz="28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              = </a:t>
            </a:r>
            <a:r>
              <a:rPr lang="en-US" sz="2800" dirty="0" smtClean="0">
                <a:latin typeface="Arial"/>
                <a:cs typeface="Arial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+ n</a:t>
            </a:r>
            <a:r>
              <a:rPr lang="en-US" sz="2800" baseline="30000" dirty="0">
                <a:solidFill>
                  <a:prstClr val="black"/>
                </a:solidFill>
                <a:latin typeface="Arial"/>
                <a:cs typeface="Arial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 –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1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            = 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n</a:t>
            </a:r>
            <a:r>
              <a:rPr lang="en-US" sz="2800" baseline="30000" dirty="0">
                <a:solidFill>
                  <a:prstClr val="black"/>
                </a:solidFill>
                <a:latin typeface="Arial"/>
                <a:cs typeface="Arial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2109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Recurrence Relations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2169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 smtClean="0">
                <a:solidFill>
                  <a:prstClr val="black"/>
                </a:solidFill>
                <a:latin typeface="Arial"/>
                <a:cs typeface="Arial"/>
              </a:rPr>
              <a:t>Expansion Method example  </a:t>
            </a:r>
            <a:r>
              <a:rPr lang="en-US" b="1" u="sng" dirty="0" smtClean="0">
                <a:solidFill>
                  <a:srgbClr val="FF0000"/>
                </a:solidFill>
                <a:latin typeface="Arial"/>
                <a:cs typeface="Arial"/>
              </a:rPr>
              <a:t>Check it!</a:t>
            </a:r>
            <a:r>
              <a:rPr lang="en-US" sz="2800" u="sng" dirty="0" smtClean="0">
                <a:solidFill>
                  <a:srgbClr val="FF0000"/>
                </a:solidFill>
                <a:latin typeface="Arial"/>
                <a:cs typeface="Arial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953735"/>
                </a:solidFill>
                <a:latin typeface="Arial"/>
                <a:cs typeface="Arial"/>
              </a:rPr>
              <a:t>     T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(n)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 = </a:t>
            </a:r>
            <a:r>
              <a:rPr lang="en-US" sz="2800" dirty="0">
                <a:solidFill>
                  <a:srgbClr val="953735"/>
                </a:solidFill>
                <a:latin typeface="Arial"/>
                <a:cs typeface="Arial"/>
              </a:rPr>
              <a:t>T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(n-1) + 2n – 1,    </a:t>
            </a:r>
            <a:r>
              <a:rPr lang="en-US" sz="2800" dirty="0">
                <a:solidFill>
                  <a:srgbClr val="953735"/>
                </a:solidFill>
                <a:latin typeface="Arial"/>
                <a:cs typeface="Arial"/>
              </a:rPr>
              <a:t>T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(1) =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1</a:t>
            </a:r>
            <a:r>
              <a:rPr lang="en-US" sz="2800" dirty="0" smtClean="0">
                <a:solidFill>
                  <a:srgbClr val="953735"/>
                </a:solidFill>
                <a:latin typeface="Arial"/>
                <a:cs typeface="Arial"/>
              </a:rPr>
              <a:t>   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953735"/>
                </a:solidFill>
                <a:latin typeface="Arial"/>
                <a:cs typeface="Arial"/>
              </a:rPr>
              <a:t>     T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(n)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 = 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n</a:t>
            </a:r>
            <a:r>
              <a:rPr lang="en-US" sz="2800" baseline="30000" dirty="0">
                <a:solidFill>
                  <a:prstClr val="black"/>
                </a:solidFill>
                <a:latin typeface="Arial"/>
                <a:cs typeface="Arial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endParaRPr lang="en-US" sz="28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sz="28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    </a:t>
            </a:r>
            <a:r>
              <a:rPr lang="en-US" sz="2800" dirty="0">
                <a:solidFill>
                  <a:srgbClr val="953735"/>
                </a:solidFill>
                <a:latin typeface="Arial"/>
                <a:cs typeface="Arial"/>
              </a:rPr>
              <a:t>T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(1) = </a:t>
            </a: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lang="en-US" sz="2800" dirty="0">
                <a:solidFill>
                  <a:srgbClr val="953735"/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srgbClr val="953735"/>
                </a:solidFill>
                <a:latin typeface="Arial"/>
                <a:cs typeface="Arial"/>
              </a:rPr>
              <a:t>                                     </a:t>
            </a:r>
            <a:r>
              <a:rPr lang="en-US" sz="2800" dirty="0" smtClean="0">
                <a:latin typeface="Arial"/>
                <a:cs typeface="Arial"/>
              </a:rPr>
              <a:t>same as </a:t>
            </a:r>
            <a:r>
              <a:rPr lang="en-US" sz="2800" dirty="0" smtClean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lang="en-US" sz="2800" baseline="30000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lang="en-US" sz="2800" baseline="30000" dirty="0">
              <a:solidFill>
                <a:srgbClr val="0000FF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     </a:t>
            </a:r>
            <a:r>
              <a:rPr lang="en-US" sz="2800" dirty="0">
                <a:solidFill>
                  <a:srgbClr val="953735"/>
                </a:solidFill>
                <a:latin typeface="Arial"/>
                <a:cs typeface="Arial"/>
              </a:rPr>
              <a:t>T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(2)   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= </a:t>
            </a:r>
            <a:r>
              <a:rPr lang="en-US" sz="2800" dirty="0">
                <a:solidFill>
                  <a:srgbClr val="953735"/>
                </a:solidFill>
                <a:latin typeface="Arial"/>
                <a:cs typeface="Arial"/>
              </a:rPr>
              <a:t>T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(1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) +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2(2) 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–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1 = </a:t>
            </a:r>
            <a:r>
              <a:rPr lang="en-US" sz="2800" dirty="0" smtClean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        </a:t>
            </a:r>
            <a:r>
              <a:rPr lang="en-US" sz="2800" dirty="0" smtClean="0">
                <a:latin typeface="Arial"/>
                <a:cs typeface="Arial"/>
              </a:rPr>
              <a:t>same </a:t>
            </a:r>
            <a:r>
              <a:rPr lang="en-US" sz="2800" dirty="0">
                <a:latin typeface="Arial"/>
                <a:cs typeface="Arial"/>
              </a:rPr>
              <a:t>as </a:t>
            </a: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lang="en-US" sz="2800" baseline="30000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lang="en-US" sz="2800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    </a:t>
            </a:r>
            <a:r>
              <a:rPr lang="en-US" sz="2800" dirty="0">
                <a:solidFill>
                  <a:srgbClr val="953735"/>
                </a:solidFill>
                <a:latin typeface="Arial"/>
                <a:cs typeface="Arial"/>
              </a:rPr>
              <a:t>T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(3)   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= </a:t>
            </a:r>
            <a:r>
              <a:rPr lang="en-US" sz="2800" dirty="0">
                <a:solidFill>
                  <a:srgbClr val="953735"/>
                </a:solidFill>
                <a:latin typeface="Arial"/>
                <a:cs typeface="Arial"/>
              </a:rPr>
              <a:t>T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(2) 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+ 2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(3) 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– 1 = </a:t>
            </a:r>
            <a:r>
              <a:rPr lang="en-US" sz="2800" dirty="0" smtClean="0">
                <a:solidFill>
                  <a:srgbClr val="0000FF"/>
                </a:solidFill>
                <a:latin typeface="Arial"/>
                <a:cs typeface="Arial"/>
              </a:rPr>
              <a:t>9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        </a:t>
            </a:r>
            <a:r>
              <a:rPr lang="en-US" sz="2800" dirty="0" smtClean="0">
                <a:latin typeface="Arial"/>
                <a:cs typeface="Arial"/>
              </a:rPr>
              <a:t>same </a:t>
            </a:r>
            <a:r>
              <a:rPr lang="en-US" sz="2800" dirty="0">
                <a:latin typeface="Arial"/>
                <a:cs typeface="Arial"/>
              </a:rPr>
              <a:t>as </a:t>
            </a: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lang="en-US" sz="2800" baseline="30000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lang="en-US" sz="2800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    </a:t>
            </a:r>
            <a:r>
              <a:rPr lang="en-US" sz="2800" dirty="0">
                <a:solidFill>
                  <a:srgbClr val="953735"/>
                </a:solidFill>
                <a:latin typeface="Arial"/>
                <a:cs typeface="Arial"/>
              </a:rPr>
              <a:t>T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(4)   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= </a:t>
            </a:r>
            <a:r>
              <a:rPr lang="en-US" sz="2800" dirty="0">
                <a:solidFill>
                  <a:srgbClr val="953735"/>
                </a:solidFill>
                <a:latin typeface="Arial"/>
                <a:cs typeface="Arial"/>
              </a:rPr>
              <a:t>T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(3) 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+ 2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(4) 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– 1 = </a:t>
            </a:r>
            <a:r>
              <a:rPr lang="en-US" sz="2800" dirty="0" smtClean="0">
                <a:solidFill>
                  <a:srgbClr val="0000FF"/>
                </a:solidFill>
                <a:latin typeface="Arial"/>
                <a:cs typeface="Arial"/>
              </a:rPr>
              <a:t>16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      </a:t>
            </a:r>
            <a:r>
              <a:rPr lang="en-US" sz="2800" dirty="0" smtClean="0">
                <a:latin typeface="Arial"/>
                <a:cs typeface="Arial"/>
              </a:rPr>
              <a:t>same </a:t>
            </a:r>
            <a:r>
              <a:rPr lang="en-US" sz="2800" dirty="0">
                <a:latin typeface="Arial"/>
                <a:cs typeface="Arial"/>
              </a:rPr>
              <a:t>as </a:t>
            </a: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r>
              <a:rPr lang="en-US" sz="2800" baseline="30000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lang="en-US" sz="2800" baseline="30000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6243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b="1" dirty="0" smtClean="0"/>
              <a:t>Asymptotic Analysis</a:t>
            </a:r>
            <a:r>
              <a:rPr lang="en-US" sz="4800" i="0" dirty="0" smtClean="0"/>
              <a:t/>
            </a:r>
            <a:br>
              <a:rPr lang="en-US" sz="4800" i="0" dirty="0" smtClean="0"/>
            </a:br>
            <a:endParaRPr lang="en-US" sz="4800" i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8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7876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Asymptotic Analysis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8770"/>
            <a:ext cx="8363599" cy="5185229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Describe Limiting behavior of F(n)</a:t>
            </a:r>
            <a:endParaRPr lang="en-US" sz="28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Arial"/>
                <a:cs typeface="Arial"/>
              </a:rPr>
              <a:t>   - Characterize growth rate of F(n) </a:t>
            </a:r>
            <a:endParaRPr lang="en-US" sz="12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 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- Use O(g(n)), </a:t>
            </a:r>
            <a:r>
              <a:rPr lang="en-US" sz="2800" i="1" dirty="0" err="1"/>
              <a:t>Ω</a:t>
            </a:r>
            <a:r>
              <a:rPr lang="en-US" sz="2800" dirty="0" smtClean="0">
                <a:latin typeface="Arial"/>
                <a:cs typeface="Arial"/>
              </a:rPr>
              <a:t>(g(n)), </a:t>
            </a:r>
            <a:r>
              <a:rPr lang="en-US" sz="2800" i="1" dirty="0" err="1"/>
              <a:t>Θ</a:t>
            </a:r>
            <a:r>
              <a:rPr lang="en-US" sz="2800" dirty="0" smtClean="0">
                <a:latin typeface="Arial"/>
                <a:cs typeface="Arial"/>
              </a:rPr>
              <a:t>(g(n)) </a:t>
            </a:r>
            <a:r>
              <a:rPr lang="en-US" sz="2800" dirty="0">
                <a:latin typeface="Arial"/>
                <a:cs typeface="Arial"/>
              </a:rPr>
              <a:t>for set of </a:t>
            </a:r>
            <a:r>
              <a:rPr lang="en-US" sz="2800" dirty="0" smtClean="0">
                <a:latin typeface="Arial"/>
                <a:cs typeface="Arial"/>
              </a:rPr>
              <a:t>functions </a:t>
            </a:r>
          </a:p>
          <a:p>
            <a:pPr marL="0" indent="0">
              <a:buNone/>
            </a:pPr>
            <a:r>
              <a:rPr lang="en-US" sz="2800" dirty="0" smtClean="0">
                <a:latin typeface="Arial"/>
                <a:cs typeface="Arial"/>
              </a:rPr>
              <a:t>     with </a:t>
            </a:r>
            <a:r>
              <a:rPr lang="en-US" sz="2800" dirty="0">
                <a:latin typeface="Arial"/>
                <a:cs typeface="Arial"/>
              </a:rPr>
              <a:t>asymptotic behavior , </a:t>
            </a:r>
            <a:r>
              <a:rPr lang="en-US" sz="2800" dirty="0" smtClean="0">
                <a:latin typeface="Arial"/>
                <a:cs typeface="Arial"/>
              </a:rPr>
              <a:t>,  &amp; </a:t>
            </a:r>
            <a:r>
              <a:rPr lang="en-US" sz="2800" dirty="0">
                <a:latin typeface="Arial"/>
                <a:cs typeface="Arial"/>
              </a:rPr>
              <a:t></a:t>
            </a:r>
            <a:r>
              <a:rPr lang="en-US" sz="2800" dirty="0" smtClean="0">
                <a:latin typeface="Arial"/>
                <a:cs typeface="Arial"/>
              </a:rPr>
              <a:t>  </a:t>
            </a:r>
            <a:r>
              <a:rPr lang="en-US" sz="2800" dirty="0">
                <a:latin typeface="Arial"/>
                <a:cs typeface="Arial"/>
              </a:rPr>
              <a:t>to </a:t>
            </a:r>
            <a:r>
              <a:rPr lang="en-US" sz="2800" dirty="0" smtClean="0">
                <a:latin typeface="Arial"/>
                <a:cs typeface="Arial"/>
              </a:rPr>
              <a:t>g(</a:t>
            </a:r>
            <a:r>
              <a:rPr lang="en-US" sz="2800" dirty="0">
                <a:latin typeface="Arial"/>
                <a:cs typeface="Arial"/>
              </a:rPr>
              <a:t>n) </a:t>
            </a:r>
            <a:endParaRPr lang="en-US" sz="2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sz="16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b="1" dirty="0">
                <a:latin typeface="Arial"/>
                <a:cs typeface="Arial"/>
              </a:rPr>
              <a:t>Upper Bound:   O(n)</a:t>
            </a:r>
            <a:endParaRPr lang="en-US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rial"/>
                <a:cs typeface="Arial"/>
              </a:rPr>
              <a:t>  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 f(n) </a:t>
            </a:r>
            <a:r>
              <a:rPr lang="en-US" sz="2800" i="1" dirty="0"/>
              <a:t>∈  </a:t>
            </a:r>
            <a:r>
              <a:rPr lang="en-US" sz="2800" dirty="0">
                <a:latin typeface="Arial"/>
                <a:cs typeface="Arial"/>
              </a:rPr>
              <a:t>O(g(n))  if and only if </a:t>
            </a:r>
            <a:endParaRPr lang="en-US" sz="28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  there exist positive </a:t>
            </a:r>
            <a:r>
              <a:rPr lang="en-US" sz="2800" dirty="0">
                <a:latin typeface="Arial"/>
                <a:cs typeface="Arial"/>
              </a:rPr>
              <a:t>constants </a:t>
            </a:r>
            <a:endParaRPr lang="en-US" sz="28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  c </a:t>
            </a:r>
            <a:r>
              <a:rPr lang="en-US" sz="2800" dirty="0">
                <a:latin typeface="Arial"/>
                <a:cs typeface="Arial"/>
              </a:rPr>
              <a:t>and n</a:t>
            </a:r>
            <a:r>
              <a:rPr lang="en-US" sz="2800" baseline="-25000" dirty="0">
                <a:latin typeface="Arial"/>
                <a:cs typeface="Arial"/>
              </a:rPr>
              <a:t>0</a:t>
            </a:r>
            <a:r>
              <a:rPr lang="en-US" sz="2800" dirty="0">
                <a:latin typeface="Arial"/>
                <a:cs typeface="Arial"/>
              </a:rPr>
              <a:t> such that</a:t>
            </a: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  </a:t>
            </a:r>
            <a:r>
              <a:rPr lang="en-US" sz="2800" dirty="0">
                <a:latin typeface="Arial"/>
                <a:cs typeface="Arial"/>
              </a:rPr>
              <a:t>f(n)   c*g(n) for all n</a:t>
            </a:r>
            <a:r>
              <a:rPr lang="en-US" sz="2800" baseline="-25000" dirty="0">
                <a:latin typeface="Arial"/>
                <a:cs typeface="Arial"/>
              </a:rPr>
              <a:t>0</a:t>
            </a:r>
            <a:r>
              <a:rPr lang="en-US" sz="2800" dirty="0">
                <a:latin typeface="Arial"/>
                <a:cs typeface="Arial"/>
              </a:rPr>
              <a:t>  n</a:t>
            </a:r>
          </a:p>
          <a:p>
            <a:pPr marL="0" indent="0">
              <a:buNone/>
            </a:pPr>
            <a:endParaRPr lang="en-US" sz="28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905" y="4160762"/>
            <a:ext cx="3244894" cy="2443237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011333" y="4338955"/>
            <a:ext cx="1442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 n </a:t>
            </a:r>
            <a:r>
              <a:rPr lang="en-US" i="1" dirty="0"/>
              <a:t>∈</a:t>
            </a:r>
            <a:r>
              <a:rPr lang="en-US" dirty="0" smtClean="0"/>
              <a:t>  O(n)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031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7876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Asymptotic Analysis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1818"/>
            <a:ext cx="8363599" cy="5185229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Lower </a:t>
            </a:r>
            <a:r>
              <a:rPr lang="en-US" b="1" dirty="0">
                <a:latin typeface="Arial"/>
                <a:cs typeface="Arial"/>
              </a:rPr>
              <a:t>Bound:   </a:t>
            </a:r>
            <a:r>
              <a:rPr lang="en-US" b="1" dirty="0" err="1" smtClean="0">
                <a:latin typeface="Arial"/>
                <a:cs typeface="Arial"/>
              </a:rPr>
              <a:t>Ω</a:t>
            </a:r>
            <a:r>
              <a:rPr lang="en-US" b="1" dirty="0" smtClean="0">
                <a:latin typeface="Arial"/>
                <a:cs typeface="Arial"/>
              </a:rPr>
              <a:t>(</a:t>
            </a:r>
            <a:r>
              <a:rPr lang="en-US" b="1" dirty="0">
                <a:latin typeface="Arial"/>
                <a:cs typeface="Arial"/>
              </a:rPr>
              <a:t>n)</a:t>
            </a:r>
            <a:endParaRPr lang="en-US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rial"/>
                <a:cs typeface="Arial"/>
              </a:rPr>
              <a:t> 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f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(n) </a:t>
            </a:r>
            <a:r>
              <a:rPr lang="en-US" sz="2800" i="1" dirty="0"/>
              <a:t>∈  </a:t>
            </a:r>
            <a:r>
              <a:rPr lang="en-US" sz="2800" i="1" dirty="0" err="1" smtClean="0"/>
              <a:t>Ω</a:t>
            </a:r>
            <a:r>
              <a:rPr lang="en-US" sz="2800" dirty="0" smtClean="0">
                <a:latin typeface="Arial"/>
                <a:cs typeface="Arial"/>
              </a:rPr>
              <a:t>(</a:t>
            </a:r>
            <a:r>
              <a:rPr lang="en-US" sz="2800" dirty="0">
                <a:latin typeface="Arial"/>
                <a:cs typeface="Arial"/>
              </a:rPr>
              <a:t>g(n))  if and only </a:t>
            </a:r>
            <a:endParaRPr lang="en-US" sz="28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 if </a:t>
            </a:r>
            <a:r>
              <a:rPr lang="en-US" sz="2800" dirty="0">
                <a:latin typeface="Arial"/>
                <a:cs typeface="Arial"/>
              </a:rPr>
              <a:t>there </a:t>
            </a:r>
            <a:r>
              <a:rPr lang="en-US" sz="2800" dirty="0" smtClean="0">
                <a:latin typeface="Arial"/>
                <a:cs typeface="Arial"/>
              </a:rPr>
              <a:t>exist positive </a:t>
            </a:r>
            <a:r>
              <a:rPr lang="en-US" sz="2800" dirty="0">
                <a:latin typeface="Arial"/>
                <a:cs typeface="Arial"/>
              </a:rPr>
              <a:t>constants </a:t>
            </a:r>
            <a:endParaRPr lang="en-US" sz="28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Arial"/>
                <a:cs typeface="Arial"/>
              </a:rPr>
              <a:t>  c </a:t>
            </a:r>
            <a:r>
              <a:rPr lang="en-US" sz="2800" dirty="0">
                <a:latin typeface="Arial"/>
                <a:cs typeface="Arial"/>
              </a:rPr>
              <a:t>and n</a:t>
            </a:r>
            <a:r>
              <a:rPr lang="en-US" sz="2800" baseline="-25000" dirty="0">
                <a:latin typeface="Arial"/>
                <a:cs typeface="Arial"/>
              </a:rPr>
              <a:t>0</a:t>
            </a:r>
            <a:r>
              <a:rPr lang="en-US" sz="2800" dirty="0">
                <a:latin typeface="Arial"/>
                <a:cs typeface="Arial"/>
              </a:rPr>
              <a:t> such that</a:t>
            </a: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 </a:t>
            </a:r>
            <a:r>
              <a:rPr lang="en-US" sz="2800" dirty="0">
                <a:latin typeface="Arial"/>
                <a:cs typeface="Arial"/>
              </a:rPr>
              <a:t>c*g(n</a:t>
            </a:r>
            <a:r>
              <a:rPr lang="en-US" sz="2800" dirty="0" smtClean="0">
                <a:latin typeface="Arial"/>
                <a:cs typeface="Arial"/>
              </a:rPr>
              <a:t>) </a:t>
            </a:r>
            <a:r>
              <a:rPr lang="en-US" sz="2800" dirty="0">
                <a:latin typeface="Arial"/>
                <a:cs typeface="Arial"/>
              </a:rPr>
              <a:t> f(n</a:t>
            </a:r>
            <a:r>
              <a:rPr lang="en-US" sz="2800" dirty="0" smtClean="0">
                <a:latin typeface="Arial"/>
                <a:cs typeface="Arial"/>
              </a:rPr>
              <a:t>) for </a:t>
            </a:r>
            <a:r>
              <a:rPr lang="en-US" sz="2800" dirty="0">
                <a:latin typeface="Arial"/>
                <a:cs typeface="Arial"/>
              </a:rPr>
              <a:t>all n</a:t>
            </a:r>
            <a:r>
              <a:rPr lang="en-US" sz="2800" baseline="-25000" dirty="0">
                <a:latin typeface="Arial"/>
                <a:cs typeface="Arial"/>
              </a:rPr>
              <a:t>0</a:t>
            </a:r>
            <a:r>
              <a:rPr lang="en-US" sz="2800" dirty="0">
                <a:latin typeface="Arial"/>
                <a:cs typeface="Arial"/>
              </a:rPr>
              <a:t>  </a:t>
            </a:r>
            <a:r>
              <a:rPr lang="en-US" sz="2800" dirty="0" smtClean="0">
                <a:latin typeface="Arial"/>
                <a:cs typeface="Arial"/>
              </a:rPr>
              <a:t>n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latin typeface="Arial"/>
              <a:cs typeface="Arial"/>
            </a:endParaRPr>
          </a:p>
          <a:p>
            <a:r>
              <a:rPr lang="en-US" b="1" dirty="0">
                <a:latin typeface="Arial"/>
                <a:cs typeface="Arial"/>
              </a:rPr>
              <a:t>Tight Bound:   </a:t>
            </a:r>
            <a:r>
              <a:rPr lang="en-US" b="1" dirty="0" err="1">
                <a:latin typeface="Arial"/>
                <a:cs typeface="Arial"/>
              </a:rPr>
              <a:t>Θ</a:t>
            </a:r>
            <a:r>
              <a:rPr lang="en-US" b="1" dirty="0">
                <a:latin typeface="Arial"/>
                <a:cs typeface="Arial"/>
              </a:rPr>
              <a:t>(n)</a:t>
            </a:r>
            <a:endParaRPr lang="en-US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rial"/>
                <a:cs typeface="Arial"/>
              </a:rPr>
              <a:t>  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 f(n) </a:t>
            </a:r>
            <a:r>
              <a:rPr lang="en-US" sz="2800" i="1" dirty="0"/>
              <a:t>∈  </a:t>
            </a:r>
            <a:r>
              <a:rPr lang="en-US" sz="2800" i="1" dirty="0" err="1"/>
              <a:t>Θ</a:t>
            </a:r>
            <a:r>
              <a:rPr lang="en-US" sz="2800" dirty="0">
                <a:latin typeface="Arial"/>
                <a:cs typeface="Arial"/>
              </a:rPr>
              <a:t>(g(n))  if and only </a:t>
            </a:r>
            <a:r>
              <a:rPr lang="en-US" sz="2800" dirty="0" smtClean="0">
                <a:latin typeface="Arial"/>
                <a:cs typeface="Arial"/>
              </a:rPr>
              <a:t>if</a:t>
            </a:r>
            <a:endParaRPr lang="en-US" sz="2800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  f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(n) </a:t>
            </a:r>
            <a:r>
              <a:rPr lang="en-US" sz="2800" i="1" dirty="0"/>
              <a:t>∈  </a:t>
            </a:r>
            <a:r>
              <a:rPr lang="en-US" sz="2800" i="1" dirty="0" err="1"/>
              <a:t>Ω</a:t>
            </a:r>
            <a:r>
              <a:rPr lang="en-US" sz="2800" dirty="0">
                <a:latin typeface="Arial"/>
                <a:cs typeface="Arial"/>
              </a:rPr>
              <a:t>(g(n)) </a:t>
            </a:r>
            <a:r>
              <a:rPr lang="en-US" sz="2800" dirty="0" smtClean="0">
                <a:latin typeface="Arial"/>
                <a:cs typeface="Arial"/>
              </a:rPr>
              <a:t> and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 f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(n) </a:t>
            </a:r>
            <a:r>
              <a:rPr lang="en-US" sz="2800" i="1" dirty="0"/>
              <a:t>∈  </a:t>
            </a:r>
            <a:r>
              <a:rPr lang="en-US" sz="2800" dirty="0">
                <a:latin typeface="Arial"/>
                <a:cs typeface="Arial"/>
              </a:rPr>
              <a:t>O(g(n))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953" y="1681238"/>
            <a:ext cx="3244894" cy="2443237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083905" y="1856194"/>
            <a:ext cx="154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n </a:t>
            </a:r>
            <a:r>
              <a:rPr lang="en-US" i="1" dirty="0"/>
              <a:t>∈</a:t>
            </a:r>
            <a:r>
              <a:rPr lang="en-US" dirty="0" smtClean="0"/>
              <a:t>  </a:t>
            </a:r>
            <a:r>
              <a:rPr lang="en-US" i="1" dirty="0" err="1" smtClean="0"/>
              <a:t>Ω</a:t>
            </a:r>
            <a:r>
              <a:rPr lang="en-US" dirty="0" smtClean="0"/>
              <a:t>(log 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953" y="4390571"/>
            <a:ext cx="3244894" cy="2225524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011335" y="4428429"/>
            <a:ext cx="2217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5*log</a:t>
            </a:r>
            <a:r>
              <a:rPr lang="en-US" baseline="-25000" dirty="0" smtClean="0"/>
              <a:t>10</a:t>
            </a:r>
            <a:r>
              <a:rPr lang="en-US" dirty="0" smtClean="0"/>
              <a:t> n </a:t>
            </a:r>
            <a:r>
              <a:rPr lang="en-US" i="1" dirty="0"/>
              <a:t>∈</a:t>
            </a:r>
            <a:r>
              <a:rPr lang="en-US" dirty="0" smtClean="0"/>
              <a:t>  </a:t>
            </a:r>
            <a:r>
              <a:rPr lang="en-US" i="1" dirty="0" err="1" smtClean="0"/>
              <a:t>Θ</a:t>
            </a:r>
            <a:r>
              <a:rPr lang="en-US" dirty="0" smtClean="0"/>
              <a:t>(log 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857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7876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Asymptotic Analysis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1818"/>
            <a:ext cx="8363599" cy="5185229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Ordering Growth rates (k = constant)</a:t>
            </a:r>
            <a:endParaRPr lang="en-US" sz="1200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   - Ignore 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Low-Order terms &amp;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Coefficients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dirty="0" smtClean="0">
                <a:latin typeface="Arial"/>
                <a:cs typeface="Arial"/>
              </a:rPr>
              <a:t>(k)          constant </a:t>
            </a:r>
            <a:endParaRPr lang="en-US" sz="2800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rial"/>
                <a:cs typeface="Arial"/>
              </a:rPr>
              <a:t>O(log n) </a:t>
            </a:r>
            <a:r>
              <a:rPr lang="en-US" sz="2800" dirty="0" smtClean="0">
                <a:latin typeface="Arial"/>
                <a:cs typeface="Arial"/>
              </a:rPr>
              <a:t>   logarithmic</a:t>
            </a:r>
            <a:endParaRPr lang="en-US" sz="2800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Arial"/>
                <a:cs typeface="Arial"/>
              </a:rPr>
              <a:t>                                                              Increasing</a:t>
            </a:r>
            <a:endParaRPr lang="en-US" sz="2800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rial"/>
                <a:cs typeface="Arial"/>
              </a:rPr>
              <a:t>O(n) </a:t>
            </a:r>
            <a:r>
              <a:rPr lang="en-US" sz="2800" dirty="0" smtClean="0">
                <a:latin typeface="Arial"/>
                <a:cs typeface="Arial"/>
              </a:rPr>
              <a:t>         linear                                   Growth rate</a:t>
            </a:r>
            <a:endParaRPr lang="en-US" sz="2800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rial"/>
                <a:cs typeface="Arial"/>
              </a:rPr>
              <a:t>O(</a:t>
            </a:r>
            <a:r>
              <a:rPr lang="en-US" sz="2800" dirty="0" err="1" smtClean="0">
                <a:latin typeface="Arial"/>
                <a:cs typeface="Arial"/>
              </a:rPr>
              <a:t>n</a:t>
            </a:r>
            <a:r>
              <a:rPr lang="en-US" sz="2800" baseline="30000" dirty="0" err="1" smtClean="0">
                <a:latin typeface="Arial"/>
                <a:cs typeface="Arial"/>
              </a:rPr>
              <a:t>k</a:t>
            </a:r>
            <a:r>
              <a:rPr lang="en-US" sz="2800" dirty="0" smtClean="0">
                <a:latin typeface="Arial"/>
                <a:cs typeface="Arial"/>
              </a:rPr>
              <a:t>)        polynomial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rial"/>
                <a:cs typeface="Arial"/>
              </a:rPr>
              <a:t>O(</a:t>
            </a:r>
            <a:r>
              <a:rPr lang="en-US" sz="2800" dirty="0" err="1" smtClean="0">
                <a:latin typeface="Arial"/>
                <a:cs typeface="Arial"/>
              </a:rPr>
              <a:t>k</a:t>
            </a:r>
            <a:r>
              <a:rPr lang="en-US" sz="2800" baseline="30000" dirty="0" err="1" smtClean="0">
                <a:latin typeface="Arial"/>
                <a:cs typeface="Arial"/>
              </a:rPr>
              <a:t>n</a:t>
            </a:r>
            <a:r>
              <a:rPr lang="en-US" sz="2800" dirty="0" smtClean="0">
                <a:latin typeface="Arial"/>
                <a:cs typeface="Arial"/>
              </a:rPr>
              <a:t>)        exponential (k </a:t>
            </a:r>
            <a:r>
              <a:rPr lang="en-US" sz="2800" dirty="0">
                <a:latin typeface="Arial"/>
                <a:cs typeface="Arial"/>
              </a:rPr>
              <a:t>&gt; 1)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62952" y="2854471"/>
            <a:ext cx="108858" cy="330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Isosceles Triangle 13"/>
          <p:cNvSpPr/>
          <p:nvPr/>
        </p:nvSpPr>
        <p:spPr>
          <a:xfrm rot="10800000">
            <a:off x="5757332" y="6011331"/>
            <a:ext cx="544287" cy="314476"/>
          </a:xfrm>
          <a:prstGeom prst="triangl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40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7876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Asymptotic Analysis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1818"/>
            <a:ext cx="8363599" cy="5185229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Ordering Growth rates </a:t>
            </a:r>
            <a:endParaRPr lang="en-US" sz="1200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05" y="2238223"/>
            <a:ext cx="8708571" cy="4389967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469887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b="1" dirty="0" smtClean="0"/>
              <a:t>Bugs &amp; Testing</a:t>
            </a:r>
            <a:r>
              <a:rPr lang="en-US" sz="4800" i="0" dirty="0" smtClean="0"/>
              <a:t/>
            </a:r>
            <a:br>
              <a:rPr lang="en-US" sz="4800" i="0" dirty="0" smtClean="0"/>
            </a:br>
            <a:endParaRPr lang="en-US" sz="4800" i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2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7876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Asymptotic Analysis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5056"/>
            <a:ext cx="8363599" cy="5185229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Ordering Growth rates </a:t>
            </a:r>
            <a:endParaRPr lang="en-US" sz="1200" dirty="0">
              <a:latin typeface="Arial"/>
              <a:cs typeface="Arial"/>
            </a:endParaRPr>
          </a:p>
          <a:p>
            <a:pPr marL="457200" lvl="1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log</a:t>
            </a:r>
            <a:r>
              <a:rPr lang="en-US" baseline="30000" dirty="0" err="1" smtClean="0"/>
              <a:t>k</a:t>
            </a:r>
            <a:r>
              <a:rPr lang="en-US" dirty="0" err="1" smtClean="0"/>
              <a:t>n</a:t>
            </a:r>
            <a:r>
              <a:rPr lang="en-US" dirty="0" smtClean="0"/>
              <a:t>  </a:t>
            </a:r>
            <a:r>
              <a:rPr lang="en-US" i="1" dirty="0"/>
              <a:t>∈</a:t>
            </a:r>
            <a:r>
              <a:rPr lang="en-US" dirty="0" smtClean="0"/>
              <a:t> O(</a:t>
            </a:r>
            <a:r>
              <a:rPr lang="en-US" dirty="0" err="1" smtClean="0"/>
              <a:t>n</a:t>
            </a:r>
            <a:r>
              <a:rPr lang="en-US" baseline="30000" dirty="0" err="1"/>
              <a:t>b</a:t>
            </a:r>
            <a:r>
              <a:rPr lang="en-US" dirty="0" smtClean="0"/>
              <a:t>)   if  1 &lt; k &amp; 0 &lt; b</a:t>
            </a:r>
          </a:p>
          <a:p>
            <a:pPr marL="457200" lvl="1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n</a:t>
            </a:r>
            <a:r>
              <a:rPr lang="en-US" baseline="30000" dirty="0" err="1" smtClean="0"/>
              <a:t>k</a:t>
            </a:r>
            <a:r>
              <a:rPr lang="en-US" dirty="0" smtClean="0"/>
              <a:t>        </a:t>
            </a:r>
            <a:r>
              <a:rPr lang="en-US" i="1" dirty="0"/>
              <a:t>∈</a:t>
            </a:r>
            <a:r>
              <a:rPr lang="en-US" dirty="0" smtClean="0"/>
              <a:t> </a:t>
            </a:r>
            <a:r>
              <a:rPr lang="en-US" dirty="0"/>
              <a:t>O</a:t>
            </a:r>
            <a:r>
              <a:rPr lang="en-US" dirty="0" smtClean="0"/>
              <a:t>(</a:t>
            </a:r>
            <a:r>
              <a:rPr lang="en-US" dirty="0" err="1"/>
              <a:t>b</a:t>
            </a:r>
            <a:r>
              <a:rPr lang="en-US" baseline="30000" dirty="0" err="1" smtClean="0"/>
              <a:t>n</a:t>
            </a:r>
            <a:r>
              <a:rPr lang="en-US" dirty="0" smtClean="0"/>
              <a:t>)   if  0 &lt; k &amp; 1 &lt; b 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b="1" dirty="0" smtClean="0">
                <a:latin typeface="Arial"/>
                <a:cs typeface="Arial"/>
              </a:rPr>
              <a:t>Ordering Example</a:t>
            </a:r>
          </a:p>
          <a:p>
            <a:pPr marL="0" indent="0">
              <a:buNone/>
            </a:pPr>
            <a:r>
              <a:rPr lang="en-US" dirty="0" smtClean="0"/>
              <a:t>     2n</a:t>
            </a:r>
            <a:r>
              <a:rPr lang="en-US" baseline="30000" dirty="0" smtClean="0"/>
              <a:t>100</a:t>
            </a:r>
            <a:r>
              <a:rPr lang="en-US" dirty="0" smtClean="0"/>
              <a:t> + 10n                 </a:t>
            </a:r>
            <a:r>
              <a:rPr lang="en-US" baseline="30000" dirty="0" smtClean="0"/>
              <a:t>                                        </a:t>
            </a: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     </a:t>
            </a:r>
            <a:r>
              <a:rPr lang="en-US" dirty="0"/>
              <a:t>2</a:t>
            </a:r>
            <a:r>
              <a:rPr lang="en-US" baseline="30000" dirty="0"/>
              <a:t>n/100 </a:t>
            </a:r>
            <a:r>
              <a:rPr lang="en-US" baseline="30000" dirty="0" smtClean="0"/>
              <a:t> </a:t>
            </a:r>
            <a:r>
              <a:rPr lang="en-US" dirty="0" smtClean="0"/>
              <a:t>+ </a:t>
            </a:r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en-US" baseline="30000" dirty="0" smtClean="0"/>
              <a:t>/270                                                                                 </a:t>
            </a:r>
            <a:endParaRPr lang="en-US" baseline="30000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     1000n + log</a:t>
            </a:r>
            <a:r>
              <a:rPr lang="en-US" baseline="30000" dirty="0"/>
              <a:t>8</a:t>
            </a:r>
            <a:r>
              <a:rPr lang="en-US" dirty="0"/>
              <a:t> n            </a:t>
            </a:r>
            <a:r>
              <a:rPr lang="en-US" dirty="0" smtClean="0"/>
              <a:t>                          </a:t>
            </a:r>
            <a:endParaRPr lang="en-US" baseline="30000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     </a:t>
            </a:r>
            <a:r>
              <a:rPr lang="en-US" dirty="0" smtClean="0"/>
              <a:t>23785n</a:t>
            </a:r>
            <a:r>
              <a:rPr lang="en-US" baseline="30000" dirty="0" smtClean="0"/>
              <a:t>1</a:t>
            </a:r>
            <a:r>
              <a:rPr lang="en-US" baseline="30000" dirty="0"/>
              <a:t>/2 </a:t>
            </a:r>
            <a:r>
              <a:rPr lang="en-US" baseline="30000" dirty="0" smtClean="0"/>
              <a:t>                                                                                              </a:t>
            </a:r>
            <a:endParaRPr lang="en-US" baseline="30000" dirty="0"/>
          </a:p>
          <a:p>
            <a:pPr marL="0" indent="0">
              <a:buNone/>
            </a:pPr>
            <a:r>
              <a:rPr lang="en-US" dirty="0"/>
              <a:t>     1000 log</a:t>
            </a:r>
            <a:r>
              <a:rPr lang="en-US" baseline="30000" dirty="0"/>
              <a:t>10</a:t>
            </a:r>
            <a:r>
              <a:rPr lang="en-US" dirty="0"/>
              <a:t>n </a:t>
            </a:r>
            <a:r>
              <a:rPr lang="en-US" dirty="0" smtClean="0"/>
              <a:t>+ 1</a:t>
            </a:r>
            <a:r>
              <a:rPr lang="en-US" baseline="30000" dirty="0" smtClean="0"/>
              <a:t>n/300 </a:t>
            </a:r>
            <a:r>
              <a:rPr lang="en-US" dirty="0" smtClean="0"/>
              <a:t>                                         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457200" lvl="1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54285" y="4051905"/>
            <a:ext cx="774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</a:t>
            </a:r>
            <a:r>
              <a:rPr lang="en-US" sz="2800" baseline="30000" dirty="0" smtClean="0"/>
              <a:t>100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354285" y="4575125"/>
            <a:ext cx="10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  <a:r>
              <a:rPr lang="en-US" sz="2800" baseline="30000" dirty="0"/>
              <a:t>n/100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354285" y="5065288"/>
            <a:ext cx="10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78490" y="5564318"/>
            <a:ext cx="10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</a:t>
            </a:r>
            <a:r>
              <a:rPr lang="en-US" sz="2800" baseline="30000" dirty="0"/>
              <a:t>1/2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373629" y="6120501"/>
            <a:ext cx="10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log</a:t>
            </a:r>
            <a:r>
              <a:rPr lang="en-US" sz="2800" baseline="30000" dirty="0"/>
              <a:t>10</a:t>
            </a:r>
            <a:r>
              <a:rPr lang="en-US" sz="2800" dirty="0"/>
              <a:t>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90234" y="6151951"/>
            <a:ext cx="10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97494" y="5602841"/>
            <a:ext cx="10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2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04754" y="5102111"/>
            <a:ext cx="10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24109" y="4565096"/>
            <a:ext cx="10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5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1369" y="4003891"/>
            <a:ext cx="10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28147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7876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Asymptotic Analysis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2884"/>
            <a:ext cx="8363599" cy="5185229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Proof Example:   f</a:t>
            </a:r>
            <a:r>
              <a:rPr lang="en-US" b="1" dirty="0" smtClean="0">
                <a:latin typeface="Arial"/>
                <a:cs typeface="Arial"/>
              </a:rPr>
              <a:t>(n</a:t>
            </a:r>
            <a:r>
              <a:rPr lang="en-US" b="1" dirty="0" smtClean="0">
                <a:latin typeface="Arial"/>
                <a:cs typeface="Arial"/>
              </a:rPr>
              <a:t>)</a:t>
            </a:r>
            <a:r>
              <a:rPr lang="en-US" b="1" i="1" dirty="0"/>
              <a:t> </a:t>
            </a:r>
            <a:r>
              <a:rPr lang="en-US" b="1" i="1" dirty="0" smtClean="0"/>
              <a:t>∈  </a:t>
            </a:r>
            <a:r>
              <a:rPr lang="en-US" b="1" dirty="0" smtClean="0">
                <a:latin typeface="Arial"/>
                <a:cs typeface="Arial"/>
              </a:rPr>
              <a:t>O(g(n))</a:t>
            </a:r>
            <a:endParaRPr lang="en-US" b="1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   -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Prove or disprove </a:t>
            </a:r>
            <a:r>
              <a:rPr lang="en-US" sz="2800" dirty="0" err="1" smtClean="0">
                <a:solidFill>
                  <a:prstClr val="black"/>
                </a:solidFill>
                <a:latin typeface="Arial"/>
                <a:cs typeface="Arial"/>
              </a:rPr>
              <a:t>nlog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n </a:t>
            </a:r>
            <a:r>
              <a:rPr lang="en-US" sz="2800" i="1" dirty="0"/>
              <a:t>∈  </a:t>
            </a:r>
            <a:r>
              <a:rPr lang="en-US" sz="2800" dirty="0" smtClean="0"/>
              <a:t>O</a:t>
            </a:r>
            <a:r>
              <a:rPr lang="en-US" sz="2800" dirty="0" smtClean="0">
                <a:latin typeface="Arial"/>
                <a:cs typeface="Arial"/>
              </a:rPr>
              <a:t>(3n) 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Arial"/>
                <a:cs typeface="Arial"/>
              </a:rPr>
              <a:t>      </a:t>
            </a:r>
            <a:r>
              <a:rPr lang="en-US" sz="2800" dirty="0" err="1" smtClean="0">
                <a:solidFill>
                  <a:prstClr val="black"/>
                </a:solidFill>
                <a:latin typeface="Arial"/>
                <a:cs typeface="Arial"/>
              </a:rPr>
              <a:t>nlog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n      </a:t>
            </a:r>
            <a:r>
              <a:rPr lang="en-US" sz="2800" i="1" dirty="0" smtClean="0"/>
              <a:t>∈  </a:t>
            </a:r>
            <a:r>
              <a:rPr lang="en-US" sz="2800" dirty="0"/>
              <a:t>O</a:t>
            </a:r>
            <a:r>
              <a:rPr lang="en-US" sz="2800" dirty="0" smtClean="0">
                <a:latin typeface="Arial"/>
                <a:cs typeface="Arial"/>
              </a:rPr>
              <a:t>(3n</a:t>
            </a:r>
            <a:r>
              <a:rPr lang="en-US" sz="2800" dirty="0">
                <a:latin typeface="Arial"/>
                <a:cs typeface="Arial"/>
              </a:rPr>
              <a:t>) </a:t>
            </a:r>
            <a:endParaRPr lang="en-US" sz="28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Arial"/>
                <a:cs typeface="Arial"/>
              </a:rPr>
              <a:t>      </a:t>
            </a:r>
            <a:r>
              <a:rPr lang="en-US" sz="2800" dirty="0" err="1" smtClean="0">
                <a:solidFill>
                  <a:prstClr val="black"/>
                </a:solidFill>
                <a:latin typeface="Arial"/>
                <a:cs typeface="Arial"/>
              </a:rPr>
              <a:t>nlog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n</a:t>
            </a:r>
            <a:r>
              <a:rPr lang="en-US" sz="2800" dirty="0" smtClean="0">
                <a:latin typeface="Arial"/>
                <a:cs typeface="Arial"/>
              </a:rPr>
              <a:t>         </a:t>
            </a:r>
            <a:r>
              <a:rPr lang="en-US" sz="2800" dirty="0">
                <a:latin typeface="Arial"/>
                <a:cs typeface="Arial"/>
              </a:rPr>
              <a:t>c</a:t>
            </a:r>
            <a:r>
              <a:rPr lang="en-US" sz="2800" dirty="0" smtClean="0">
                <a:latin typeface="Arial"/>
                <a:cs typeface="Arial"/>
              </a:rPr>
              <a:t>*(3n),    for  0 &lt; c &amp;&amp;  0 &lt; n</a:t>
            </a:r>
            <a:r>
              <a:rPr lang="en-US" sz="2800" baseline="-25000" dirty="0" smtClean="0">
                <a:latin typeface="Arial"/>
                <a:cs typeface="Arial"/>
              </a:rPr>
              <a:t>0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 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Arial"/>
                <a:cs typeface="Arial"/>
              </a:rPr>
              <a:t>      (1/3)log n  </a:t>
            </a:r>
            <a:r>
              <a:rPr lang="en-US" sz="2800" dirty="0" smtClean="0">
                <a:latin typeface="Arial"/>
                <a:cs typeface="Arial"/>
              </a:rPr>
              <a:t>  c</a:t>
            </a:r>
            <a:endParaRPr lang="en-US" sz="2800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    but as n </a:t>
            </a:r>
            <a:r>
              <a:rPr lang="en-US" sz="2800" i="1" dirty="0" smtClean="0"/>
              <a:t>→</a:t>
            </a:r>
            <a:r>
              <a:rPr lang="en-US" sz="2800" dirty="0" smtClean="0"/>
              <a:t> ∞, </a:t>
            </a:r>
            <a:r>
              <a:rPr lang="en-US" sz="2800" dirty="0" smtClean="0">
                <a:latin typeface="Arial"/>
                <a:cs typeface="Arial"/>
              </a:rPr>
              <a:t>log n </a:t>
            </a:r>
            <a:r>
              <a:rPr lang="en-US" sz="2800" i="1" dirty="0"/>
              <a:t>→</a:t>
            </a:r>
            <a:r>
              <a:rPr lang="en-US" sz="2800" dirty="0"/>
              <a:t> ∞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Arial"/>
                <a:cs typeface="Arial"/>
              </a:rPr>
              <a:t>      Finite constant c always </a:t>
            </a:r>
            <a:r>
              <a:rPr lang="en-US" sz="2800" dirty="0" smtClean="0">
                <a:latin typeface="Arial"/>
                <a:cs typeface="Arial"/>
              </a:rPr>
              <a:t> greater than </a:t>
            </a:r>
            <a:r>
              <a:rPr lang="en-US" sz="2800" dirty="0" smtClean="0">
                <a:latin typeface="Arial"/>
                <a:cs typeface="Arial"/>
              </a:rPr>
              <a:t>log n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     </a:t>
            </a:r>
            <a:r>
              <a:rPr lang="en-US" sz="2800" dirty="0" smtClean="0">
                <a:latin typeface="Arial"/>
                <a:cs typeface="Arial"/>
              </a:rPr>
              <a:t>cannot </a:t>
            </a:r>
            <a:r>
              <a:rPr lang="en-US" sz="2800" dirty="0" smtClean="0">
                <a:latin typeface="Arial"/>
                <a:cs typeface="Arial"/>
              </a:rPr>
              <a:t>exist, </a:t>
            </a:r>
            <a:r>
              <a:rPr lang="en-US" sz="2800" dirty="0" smtClean="0">
                <a:latin typeface="Arial"/>
                <a:cs typeface="Arial"/>
              </a:rPr>
              <a:t>no </a:t>
            </a:r>
            <a:r>
              <a:rPr lang="en-US" sz="2800" dirty="0" smtClean="0">
                <a:latin typeface="Arial"/>
                <a:cs typeface="Arial"/>
              </a:rPr>
              <a:t>matter </a:t>
            </a:r>
            <a:r>
              <a:rPr lang="en-US" sz="2800" dirty="0">
                <a:latin typeface="Arial"/>
                <a:cs typeface="Arial"/>
              </a:rPr>
              <a:t>what </a:t>
            </a:r>
            <a:r>
              <a:rPr lang="en-US" sz="2800" dirty="0" smtClean="0">
                <a:latin typeface="Arial"/>
                <a:cs typeface="Arial"/>
              </a:rPr>
              <a:t>n</a:t>
            </a:r>
            <a:r>
              <a:rPr lang="en-US" sz="2800" baseline="-25000" dirty="0" smtClean="0">
                <a:latin typeface="Arial"/>
                <a:cs typeface="Arial"/>
              </a:rPr>
              <a:t>0 </a:t>
            </a:r>
            <a:r>
              <a:rPr lang="en-US" sz="2800" dirty="0" smtClean="0">
                <a:latin typeface="Arial"/>
                <a:cs typeface="Arial"/>
              </a:rPr>
              <a:t>we choose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     </a:t>
            </a:r>
            <a:r>
              <a:rPr lang="en-US" sz="2800" dirty="0" err="1">
                <a:solidFill>
                  <a:prstClr val="black"/>
                </a:solidFill>
                <a:latin typeface="Arial"/>
                <a:cs typeface="Arial"/>
              </a:rPr>
              <a:t>nlog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 n </a:t>
            </a:r>
            <a:r>
              <a:rPr lang="en-US" sz="2800" b="1" i="1" dirty="0" smtClean="0"/>
              <a:t>∉</a:t>
            </a:r>
            <a:r>
              <a:rPr lang="en-US" sz="2800" b="1" dirty="0"/>
              <a:t> </a:t>
            </a:r>
            <a:r>
              <a:rPr lang="en-US" sz="2800" i="1" dirty="0" smtClean="0"/>
              <a:t>  </a:t>
            </a:r>
            <a:r>
              <a:rPr lang="en-US" sz="2800" dirty="0"/>
              <a:t>O</a:t>
            </a:r>
            <a:r>
              <a:rPr lang="en-US" sz="2800" dirty="0">
                <a:latin typeface="Arial"/>
                <a:cs typeface="Arial"/>
              </a:rPr>
              <a:t>(3n) </a:t>
            </a:r>
          </a:p>
        </p:txBody>
      </p:sp>
    </p:spTree>
    <p:extLst>
      <p:ext uri="{BB962C8B-B14F-4D97-AF65-F5344CB8AC3E}">
        <p14:creationId xmlns:p14="http://schemas.microsoft.com/office/powerpoint/2010/main" val="283385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b="1" dirty="0" smtClean="0"/>
              <a:t>Homework Tips</a:t>
            </a:r>
            <a:r>
              <a:rPr lang="en-US" sz="4800" i="0" dirty="0" smtClean="0"/>
              <a:t/>
            </a:r>
            <a:br>
              <a:rPr lang="en-US" sz="4800" i="0" dirty="0" smtClean="0"/>
            </a:br>
            <a:endParaRPr lang="en-US" sz="4800" i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8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Homework Tips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599" cy="4921694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Problem #1</a:t>
            </a:r>
            <a:endParaRPr lang="en-US" sz="28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Arial"/>
                <a:cs typeface="Arial"/>
              </a:rPr>
              <a:t>   - Use formula in the book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    (You don’t have to derive it by yourself)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 smtClean="0">
              <a:latin typeface="Arial"/>
              <a:cs typeface="Arial"/>
            </a:endParaRPr>
          </a:p>
          <a:p>
            <a:pPr>
              <a:spcBef>
                <a:spcPts val="0"/>
              </a:spcBef>
            </a:pPr>
            <a:r>
              <a:rPr lang="en-US" b="1" dirty="0" smtClean="0">
                <a:solidFill>
                  <a:prstClr val="black"/>
                </a:solidFill>
                <a:latin typeface="Arial"/>
                <a:cs typeface="Arial"/>
              </a:rPr>
              <a:t>Problem #2</a:t>
            </a:r>
            <a:endParaRPr lang="en-US" sz="28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 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- Use following rules: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   1.                           which means</a:t>
            </a:r>
          </a:p>
          <a:p>
            <a:pPr marL="0" indent="0">
              <a:buNone/>
            </a:pPr>
            <a:endParaRPr lang="en-US" sz="28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   2.   </a:t>
            </a:r>
            <a:r>
              <a:rPr lang="en-US" sz="2800" i="1" dirty="0" smtClean="0"/>
              <a:t> </a:t>
            </a:r>
            <a:endParaRPr lang="en-US" sz="28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  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 descr="Screen Shot 2013-01-16 at 8.02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962" y="5760659"/>
            <a:ext cx="6197600" cy="622300"/>
          </a:xfrm>
          <a:prstGeom prst="rect">
            <a:avLst/>
          </a:prstGeom>
        </p:spPr>
      </p:pic>
      <p:pic>
        <p:nvPicPr>
          <p:cNvPr id="7" name="Picture 6" descr="Screen Shot 2013-01-16 at 8.03.1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962" y="4784574"/>
            <a:ext cx="2235200" cy="900188"/>
          </a:xfrm>
          <a:prstGeom prst="rect">
            <a:avLst/>
          </a:prstGeom>
        </p:spPr>
      </p:pic>
      <p:pic>
        <p:nvPicPr>
          <p:cNvPr id="8" name="Picture 7" descr="Screen Shot 2013-01-16 at 8.03.2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112" y="4666947"/>
            <a:ext cx="2019300" cy="101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07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Homework Tips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599" cy="4921694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Problem #3</a:t>
            </a:r>
            <a:endParaRPr lang="en-US" sz="28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Arial"/>
                <a:cs typeface="Arial"/>
              </a:rPr>
              <a:t>   - f(n) x 10</a:t>
            </a:r>
            <a:r>
              <a:rPr lang="en-US" sz="2800" baseline="30000" dirty="0" smtClean="0">
                <a:latin typeface="Arial"/>
                <a:cs typeface="Arial"/>
              </a:rPr>
              <a:t>-6 </a:t>
            </a:r>
            <a:r>
              <a:rPr lang="en-US" sz="2800" dirty="0">
                <a:latin typeface="Arial"/>
                <a:cs typeface="Arial"/>
              </a:rPr>
              <a:t>sec </a:t>
            </a:r>
            <a:r>
              <a:rPr lang="en-US" sz="2800" dirty="0" smtClean="0">
                <a:latin typeface="Arial"/>
                <a:cs typeface="Arial"/>
              </a:rPr>
              <a:t>    t sec,  solve for n</a:t>
            </a:r>
            <a:endParaRPr lang="en-US" sz="2800" baseline="300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00" dirty="0" smtClean="0">
              <a:latin typeface="Arial"/>
              <a:cs typeface="Arial"/>
            </a:endParaRPr>
          </a:p>
          <a:p>
            <a:pPr>
              <a:spcBef>
                <a:spcPts val="0"/>
              </a:spcBef>
            </a:pPr>
            <a:r>
              <a:rPr lang="en-US" b="1" dirty="0" smtClean="0">
                <a:solidFill>
                  <a:prstClr val="black"/>
                </a:solidFill>
                <a:latin typeface="Arial"/>
                <a:cs typeface="Arial"/>
              </a:rPr>
              <a:t>Problem #4</a:t>
            </a:r>
            <a:endParaRPr lang="en-US" sz="28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 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- Remember that when you are proving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   P(k+1), you are assuming P(k)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   no matter how silly it is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!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 - Find flaw in inductive reasoning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6692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Homework Tips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599" cy="4921694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Problem #5</a:t>
            </a:r>
            <a:endParaRPr lang="en-US" sz="28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Arial"/>
                <a:cs typeface="Arial"/>
              </a:rPr>
              <a:t>   - Use definitions and show you can/cannot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    find the constant c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 smtClean="0">
              <a:latin typeface="Arial"/>
              <a:cs typeface="Arial"/>
            </a:endParaRPr>
          </a:p>
          <a:p>
            <a:pPr>
              <a:spcBef>
                <a:spcPts val="0"/>
              </a:spcBef>
            </a:pPr>
            <a:r>
              <a:rPr lang="en-US" b="1" dirty="0" smtClean="0">
                <a:solidFill>
                  <a:prstClr val="black"/>
                </a:solidFill>
                <a:latin typeface="Arial"/>
                <a:cs typeface="Arial"/>
              </a:rPr>
              <a:t>Problem #6</a:t>
            </a:r>
            <a:endParaRPr lang="en-US" sz="28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 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- Analyze runtime of each loop &amp; merge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   when appropriate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 - Practice finding exact runtime when you can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  - Think about maximum iteration of each loop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2196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Bugs &amp; Testing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Software Bugs</a:t>
            </a:r>
            <a:r>
              <a:rPr lang="en-US" dirty="0" smtClean="0">
                <a:latin typeface="Arial"/>
                <a:cs typeface="Arial"/>
              </a:rPr>
              <a:t>  </a:t>
            </a:r>
            <a:endParaRPr lang="en-US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Arial"/>
                <a:cs typeface="Arial"/>
              </a:rPr>
              <a:t>- Error in a computer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program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/>
                <a:cs typeface="Arial"/>
              </a:rPr>
              <a:t>- Causes program to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 behave in unexpected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 ways</a:t>
            </a:r>
            <a:endParaRPr lang="en-US" sz="28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Arial"/>
                <a:cs typeface="Arial"/>
              </a:rPr>
              <a:t> 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 descr="bug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784" y="1829038"/>
            <a:ext cx="3505200" cy="2324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bug3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0" r="12769"/>
          <a:stretch/>
        </p:blipFill>
        <p:spPr>
          <a:xfrm>
            <a:off x="4928784" y="4271963"/>
            <a:ext cx="3505200" cy="18542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63108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Bugs &amp; Testing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Why Testing?</a:t>
            </a:r>
            <a:r>
              <a:rPr lang="en-US" dirty="0" smtClean="0">
                <a:latin typeface="Arial"/>
                <a:cs typeface="Arial"/>
              </a:rPr>
              <a:t>  </a:t>
            </a:r>
            <a:endParaRPr lang="en-US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   </a:t>
            </a:r>
            <a:r>
              <a:rPr lang="en-US" dirty="0" smtClean="0">
                <a:latin typeface="Arial"/>
                <a:cs typeface="Arial"/>
              </a:rPr>
              <a:t>Bugs can be costly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Arial"/>
                <a:cs typeface="Arial"/>
              </a:rPr>
              <a:t>   -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Cost points in homework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  - </a:t>
            </a:r>
            <a:r>
              <a:rPr lang="en-US" sz="2800" dirty="0" smtClean="0">
                <a:solidFill>
                  <a:srgbClr val="A6A6A6"/>
                </a:solidFill>
                <a:latin typeface="Arial"/>
                <a:cs typeface="Arial"/>
              </a:rPr>
              <a:t>Can cost $$$ and even life (Therac-25)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Arial"/>
                <a:cs typeface="Arial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  </a:t>
            </a:r>
            <a:r>
              <a:rPr lang="en-US" dirty="0" smtClean="0">
                <a:latin typeface="Arial"/>
                <a:cs typeface="Arial"/>
              </a:rPr>
              <a:t>Interesting Bug References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Arial"/>
                <a:cs typeface="Arial"/>
              </a:rPr>
              <a:t>   - </a:t>
            </a:r>
            <a:r>
              <a:rPr lang="en-US" sz="2800" dirty="0" smtClean="0">
                <a:solidFill>
                  <a:srgbClr val="A6A6A6"/>
                </a:solidFill>
                <a:latin typeface="Arial"/>
                <a:cs typeface="Arial"/>
              </a:rPr>
              <a:t>List </a:t>
            </a:r>
            <a:r>
              <a:rPr lang="en-US" sz="2800" dirty="0">
                <a:solidFill>
                  <a:srgbClr val="A6A6A6"/>
                </a:solidFill>
                <a:latin typeface="Arial"/>
                <a:cs typeface="Arial"/>
              </a:rPr>
              <a:t>of bugs</a:t>
            </a:r>
            <a:r>
              <a:rPr lang="en-US" sz="2800" dirty="0">
                <a:latin typeface="Arial"/>
                <a:cs typeface="Arial"/>
              </a:rPr>
              <a:t>  </a:t>
            </a:r>
            <a:r>
              <a:rPr lang="en-US" sz="2800" dirty="0" smtClean="0">
                <a:latin typeface="Arial"/>
                <a:cs typeface="Arial"/>
              </a:rPr>
              <a:t>           </a:t>
            </a:r>
            <a:r>
              <a:rPr lang="en-US" sz="1400" dirty="0" smtClean="0">
                <a:latin typeface="Arial"/>
                <a:cs typeface="Arial"/>
                <a:hlinkClick r:id="rId2"/>
              </a:rPr>
              <a:t>http</a:t>
            </a:r>
            <a:r>
              <a:rPr lang="en-US" sz="1400" dirty="0">
                <a:latin typeface="Arial"/>
                <a:cs typeface="Arial"/>
                <a:hlinkClick r:id="rId2"/>
              </a:rPr>
              <a:t>://en.wikipedia.org/wiki/</a:t>
            </a:r>
            <a:r>
              <a:rPr lang="en-US" sz="1400" dirty="0" smtClean="0">
                <a:latin typeface="Arial"/>
                <a:cs typeface="Arial"/>
                <a:hlinkClick r:id="rId2"/>
              </a:rPr>
              <a:t>List_of_software_bugs</a:t>
            </a:r>
            <a:r>
              <a:rPr lang="en-US" sz="1400" dirty="0" smtClean="0">
                <a:latin typeface="Arial"/>
                <a:cs typeface="Arial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  - </a:t>
            </a:r>
            <a:r>
              <a:rPr lang="en-US" sz="2800" dirty="0" smtClean="0">
                <a:solidFill>
                  <a:srgbClr val="A6A6A6"/>
                </a:solidFill>
                <a:latin typeface="Arial"/>
                <a:cs typeface="Arial"/>
              </a:rPr>
              <a:t>History’s </a:t>
            </a:r>
            <a:r>
              <a:rPr lang="en-US" sz="1200" dirty="0" smtClean="0">
                <a:solidFill>
                  <a:srgbClr val="A6A6A6"/>
                </a:solidFill>
                <a:latin typeface="Arial"/>
                <a:cs typeface="Arial"/>
              </a:rPr>
              <a:t>/</a:t>
            </a:r>
            <a:r>
              <a:rPr lang="en-US" sz="2800" dirty="0">
                <a:solidFill>
                  <a:srgbClr val="A6A6A6"/>
                </a:solidFill>
                <a:latin typeface="Arial"/>
                <a:cs typeface="Arial"/>
              </a:rPr>
              <a:t>worst</a:t>
            </a:r>
            <a:r>
              <a:rPr lang="en-US" sz="2800" dirty="0">
                <a:latin typeface="Arial"/>
                <a:cs typeface="Arial"/>
              </a:rPr>
              <a:t>  </a:t>
            </a:r>
            <a:r>
              <a:rPr lang="en-US" sz="2800" dirty="0" smtClean="0">
                <a:latin typeface="Arial"/>
                <a:cs typeface="Arial"/>
              </a:rPr>
              <a:t>      </a:t>
            </a:r>
            <a:r>
              <a:rPr lang="en-US" sz="1000" dirty="0" smtClean="0">
                <a:latin typeface="Arial"/>
                <a:cs typeface="Arial"/>
                <a:hlinkClick r:id="rId3"/>
              </a:rPr>
              <a:t>http</a:t>
            </a:r>
            <a:r>
              <a:rPr lang="en-US" sz="1000" dirty="0">
                <a:latin typeface="Arial"/>
                <a:cs typeface="Arial"/>
                <a:hlinkClick r:id="rId3"/>
              </a:rPr>
              <a:t>://www.wired.com</a:t>
            </a:r>
            <a:r>
              <a:rPr lang="en-US" sz="1000" dirty="0" smtClean="0">
                <a:latin typeface="Arial"/>
                <a:cs typeface="Arial"/>
                <a:hlinkClick r:id="rId3"/>
              </a:rPr>
              <a:t>software</a:t>
            </a:r>
            <a:r>
              <a:rPr lang="en-US" sz="1000" dirty="0">
                <a:latin typeface="Arial"/>
                <a:cs typeface="Arial"/>
                <a:hlinkClick r:id="rId3"/>
              </a:rPr>
              <a:t>/coolapps/news/2005/11/</a:t>
            </a:r>
            <a:r>
              <a:rPr lang="en-US" sz="1000" dirty="0" smtClean="0">
                <a:latin typeface="Arial"/>
                <a:cs typeface="Arial"/>
                <a:hlinkClick r:id="rId3"/>
              </a:rPr>
              <a:t>69355?currentPage</a:t>
            </a:r>
            <a:r>
              <a:rPr lang="en-US" sz="1000" dirty="0">
                <a:latin typeface="Arial"/>
                <a:cs typeface="Arial"/>
                <a:hlinkClick r:id="rId3"/>
              </a:rPr>
              <a:t>=</a:t>
            </a:r>
            <a:r>
              <a:rPr lang="en-US" sz="1000" dirty="0" smtClean="0">
                <a:latin typeface="Arial"/>
                <a:cs typeface="Arial"/>
                <a:hlinkClick r:id="rId3"/>
              </a:rPr>
              <a:t>all</a:t>
            </a:r>
            <a:r>
              <a:rPr lang="en-US" sz="1000" dirty="0" smtClean="0">
                <a:latin typeface="Arial"/>
                <a:cs typeface="Arial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Arial"/>
                <a:cs typeface="Arial"/>
              </a:rPr>
              <a:t>   - </a:t>
            </a:r>
            <a:r>
              <a:rPr lang="en-US" sz="2800" dirty="0" smtClean="0">
                <a:solidFill>
                  <a:srgbClr val="A6A6A6"/>
                </a:solidFill>
                <a:latin typeface="Arial"/>
                <a:cs typeface="Arial"/>
              </a:rPr>
              <a:t>Bugs of </a:t>
            </a:r>
            <a:r>
              <a:rPr lang="en-US" sz="2800" dirty="0">
                <a:solidFill>
                  <a:srgbClr val="A6A6A6"/>
                </a:solidFill>
                <a:latin typeface="Arial"/>
                <a:cs typeface="Arial"/>
              </a:rPr>
              <a:t>the month</a:t>
            </a:r>
            <a:r>
              <a:rPr lang="en-US" sz="2800" dirty="0">
                <a:latin typeface="Arial"/>
                <a:cs typeface="Arial"/>
              </a:rPr>
              <a:t>  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  <a:hlinkClick r:id="rId4"/>
              </a:rPr>
              <a:t>http</a:t>
            </a:r>
            <a:r>
              <a:rPr lang="en-US" sz="1200" dirty="0">
                <a:latin typeface="Arial"/>
                <a:cs typeface="Arial"/>
                <a:hlinkClick r:id="rId4"/>
              </a:rPr>
              <a:t>://www.gimpel.com/html/</a:t>
            </a:r>
            <a:r>
              <a:rPr lang="en-US" sz="1200" dirty="0" smtClean="0">
                <a:latin typeface="Arial"/>
                <a:cs typeface="Arial"/>
                <a:hlinkClick r:id="rId4"/>
              </a:rPr>
              <a:t>bugs.htm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8153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Bugs &amp; Testing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599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Reverse.java </a:t>
            </a:r>
          </a:p>
          <a:p>
            <a:pPr marL="0" indent="0">
              <a:buNone/>
            </a:pPr>
            <a:r>
              <a:rPr lang="en-US" b="1" dirty="0" smtClean="0">
                <a:latin typeface="Arial"/>
                <a:cs typeface="Arial"/>
              </a:rPr>
              <a:t>   does not test your stack!!</a:t>
            </a:r>
            <a:endParaRPr lang="en-US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8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Arial"/>
                <a:cs typeface="Arial"/>
              </a:rPr>
              <a:t>   -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Stack can still have lots of bugs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   when working perfectly with Reverse.java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 smtClean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Arial"/>
                <a:cs typeface="Arial"/>
              </a:rPr>
              <a:t>   - </a:t>
            </a:r>
            <a:r>
              <a:rPr lang="en-US" sz="2800" dirty="0" smtClean="0">
                <a:solidFill>
                  <a:srgbClr val="A6A6A6"/>
                </a:solidFill>
                <a:latin typeface="Arial"/>
                <a:cs typeface="Arial"/>
              </a:rPr>
              <a:t>Some extreme case in past quarter: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srgbClr val="A6A6A6"/>
                </a:solidFill>
                <a:latin typeface="Arial"/>
                <a:cs typeface="Arial"/>
              </a:rPr>
              <a:t>    it only worked with Reverse.java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srgbClr val="A6A6A6"/>
                </a:solidFill>
                <a:latin typeface="Arial"/>
                <a:cs typeface="Arial"/>
              </a:rPr>
              <a:t>    (Not a good stack!)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Arial"/>
                <a:cs typeface="Arial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  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6360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Bugs &amp; Testing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599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Tips for Testing </a:t>
            </a:r>
            <a:endParaRPr lang="en-US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8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Arial"/>
                <a:cs typeface="Arial"/>
              </a:rPr>
              <a:t>   - Make sure program meets the spec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 smtClean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Arial"/>
                <a:cs typeface="Arial"/>
              </a:rPr>
              <a:t>   - Test if each method work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Arial"/>
                <a:cs typeface="Arial"/>
              </a:rPr>
              <a:t>   - Test if methods work together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Arial"/>
                <a:cs typeface="Arial"/>
              </a:rPr>
              <a:t>   - Test for edge cases</a:t>
            </a:r>
            <a:endParaRPr lang="en-US" sz="16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  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2633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Bugs &amp; Testing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599" cy="4921694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Make sure </a:t>
            </a:r>
            <a:r>
              <a:rPr lang="en-US" b="1" dirty="0">
                <a:latin typeface="Arial"/>
                <a:cs typeface="Arial"/>
              </a:rPr>
              <a:t>p</a:t>
            </a:r>
            <a:r>
              <a:rPr lang="en-US" b="1" dirty="0" smtClean="0">
                <a:latin typeface="Arial"/>
                <a:cs typeface="Arial"/>
              </a:rPr>
              <a:t>rogram meets the spec</a:t>
            </a:r>
            <a:endParaRPr lang="en-US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8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Arial"/>
                <a:cs typeface="Arial"/>
              </a:rPr>
              <a:t>   - What is wrong with this implementation?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600" b="1" dirty="0" smtClean="0"/>
              <a:t>		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</a:rPr>
              <a:t>public</a:t>
            </a:r>
            <a:r>
              <a:rPr lang="en-US" sz="1800" dirty="0" smtClean="0"/>
              <a:t> </a:t>
            </a:r>
            <a:r>
              <a:rPr lang="en-US" sz="1800" b="1" dirty="0">
                <a:solidFill>
                  <a:srgbClr val="953735"/>
                </a:solidFill>
              </a:rPr>
              <a:t>class</a:t>
            </a:r>
            <a:r>
              <a:rPr lang="en-US" sz="1800" dirty="0"/>
              <a:t> </a:t>
            </a:r>
            <a:r>
              <a:rPr lang="en-US" sz="1800" dirty="0" err="1"/>
              <a:t>ListStack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953735"/>
                </a:solidFill>
              </a:rPr>
              <a:t>implements</a:t>
            </a:r>
            <a:r>
              <a:rPr lang="en-US" sz="1800" dirty="0"/>
              <a:t> </a:t>
            </a:r>
            <a:r>
              <a:rPr lang="en-US" sz="1800" dirty="0" err="1"/>
              <a:t>DStack</a:t>
            </a:r>
            <a:r>
              <a:rPr lang="en-US" sz="1800" dirty="0"/>
              <a:t> 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</a:t>
            </a:r>
            <a:r>
              <a:rPr lang="en-US" sz="1800" b="1" dirty="0" smtClean="0">
                <a:solidFill>
                  <a:srgbClr val="953735"/>
                </a:solidFill>
              </a:rPr>
              <a:t>private</a:t>
            </a:r>
            <a:r>
              <a:rPr lang="en-US" sz="1800" dirty="0" smtClean="0"/>
              <a:t> </a:t>
            </a:r>
            <a:r>
              <a:rPr lang="en-US" sz="1800" dirty="0" err="1" smtClean="0"/>
              <a:t>LinkedList</a:t>
            </a:r>
            <a:r>
              <a:rPr lang="en-US" sz="1800" dirty="0" smtClean="0"/>
              <a:t>&lt;Double&gt; </a:t>
            </a:r>
            <a:r>
              <a:rPr lang="en-US" sz="1800" dirty="0" err="1" smtClean="0">
                <a:solidFill>
                  <a:srgbClr val="0000FF"/>
                </a:solidFill>
              </a:rPr>
              <a:t>myStack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endParaRPr lang="en-US" sz="1800" dirty="0">
              <a:cs typeface="Arial"/>
            </a:endParaRPr>
          </a:p>
          <a:p>
            <a:pPr marL="0" indent="0">
              <a:buNone/>
            </a:pPr>
            <a:r>
              <a:rPr lang="en-US" sz="1800" dirty="0" smtClean="0"/>
              <a:t>			</a:t>
            </a:r>
            <a:r>
              <a:rPr lang="en-US" sz="1800" b="1" dirty="0" smtClean="0">
                <a:solidFill>
                  <a:srgbClr val="953735"/>
                </a:solidFill>
              </a:rPr>
              <a:t>public</a:t>
            </a:r>
            <a:r>
              <a:rPr lang="en-US" sz="1800" dirty="0" smtClean="0"/>
              <a:t> </a:t>
            </a:r>
            <a:r>
              <a:rPr lang="en-US" sz="1800" dirty="0" err="1"/>
              <a:t>ListStack</a:t>
            </a:r>
            <a:r>
              <a:rPr lang="en-US" sz="1800" dirty="0"/>
              <a:t>() {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 smtClean="0"/>
              <a:t>		</a:t>
            </a:r>
            <a:r>
              <a:rPr lang="en-US" sz="1800" dirty="0" err="1" smtClean="0">
                <a:solidFill>
                  <a:srgbClr val="0000FF"/>
                </a:solidFill>
              </a:rPr>
              <a:t>myStack</a:t>
            </a:r>
            <a:r>
              <a:rPr lang="en-US" sz="1800" dirty="0" smtClean="0"/>
              <a:t> = </a:t>
            </a:r>
            <a:r>
              <a:rPr lang="en-US" sz="1800" b="1" dirty="0" smtClean="0">
                <a:solidFill>
                  <a:srgbClr val="953735"/>
                </a:solidFill>
              </a:rPr>
              <a:t>new</a:t>
            </a:r>
            <a:r>
              <a:rPr lang="en-US" sz="1800" dirty="0" smtClean="0"/>
              <a:t> </a:t>
            </a:r>
            <a:r>
              <a:rPr lang="en-US" sz="1800" dirty="0" err="1" smtClean="0"/>
              <a:t>LinkedList</a:t>
            </a:r>
            <a:r>
              <a:rPr lang="en-US" sz="1800" dirty="0" smtClean="0"/>
              <a:t>&lt;Double&gt;</a:t>
            </a:r>
            <a:r>
              <a:rPr lang="en-US" sz="1800" smtClean="0"/>
              <a:t>();</a:t>
            </a:r>
            <a:r>
              <a:rPr lang="tr-TR" sz="1800" dirty="0"/>
              <a:t>	</a:t>
            </a:r>
            <a:endParaRPr lang="tr-TR" sz="1800" dirty="0" smtClean="0"/>
          </a:p>
          <a:p>
            <a:pPr marL="0" indent="0">
              <a:buNone/>
            </a:pPr>
            <a:r>
              <a:rPr lang="tr-TR" sz="1800" dirty="0" smtClean="0"/>
              <a:t>			}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			</a:t>
            </a:r>
            <a:r>
              <a:rPr lang="en-US" sz="1800" b="1" dirty="0" smtClean="0">
                <a:solidFill>
                  <a:srgbClr val="953735"/>
                </a:solidFill>
              </a:rPr>
              <a:t>public </a:t>
            </a:r>
            <a:r>
              <a:rPr lang="en-US" sz="1800" b="1" dirty="0">
                <a:solidFill>
                  <a:srgbClr val="953735"/>
                </a:solidFill>
              </a:rPr>
              <a:t>void </a:t>
            </a:r>
            <a:r>
              <a:rPr lang="en-US" sz="1800" dirty="0"/>
              <a:t>push(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double</a:t>
            </a:r>
            <a:r>
              <a:rPr lang="en-US" sz="1800" dirty="0"/>
              <a:t> d) </a:t>
            </a: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 smtClean="0">
                <a:cs typeface="Arial"/>
              </a:rPr>
              <a:t>				</a:t>
            </a:r>
            <a:r>
              <a:rPr lang="en-US" sz="1800" dirty="0" err="1" smtClean="0">
                <a:solidFill>
                  <a:srgbClr val="0000FF"/>
                </a:solidFill>
                <a:cs typeface="Arial"/>
              </a:rPr>
              <a:t>myStack</a:t>
            </a:r>
            <a:r>
              <a:rPr lang="en-US" sz="1800" dirty="0" err="1" smtClean="0">
                <a:cs typeface="Arial"/>
              </a:rPr>
              <a:t>.add</a:t>
            </a:r>
            <a:r>
              <a:rPr lang="en-US" sz="1800" dirty="0" smtClean="0">
                <a:cs typeface="Arial"/>
              </a:rPr>
              <a:t>(d);</a:t>
            </a:r>
          </a:p>
          <a:p>
            <a:pPr marL="0" indent="0">
              <a:buNone/>
            </a:pPr>
            <a:r>
              <a:rPr lang="en-US" sz="1800" dirty="0" smtClean="0">
                <a:cs typeface="Arial"/>
              </a:rPr>
              <a:t>			}</a:t>
            </a:r>
          </a:p>
          <a:p>
            <a:pPr marL="0" indent="0">
              <a:buNone/>
            </a:pPr>
            <a:r>
              <a:rPr lang="en-US" sz="1800" dirty="0">
                <a:cs typeface="Arial"/>
              </a:rPr>
              <a:t>	</a:t>
            </a:r>
            <a:r>
              <a:rPr lang="en-US" sz="1800" dirty="0" smtClean="0">
                <a:cs typeface="Arial"/>
              </a:rPr>
              <a:t>		…</a:t>
            </a:r>
          </a:p>
          <a:p>
            <a:pPr marL="0" indent="0">
              <a:buNone/>
            </a:pPr>
            <a:r>
              <a:rPr lang="en-US" sz="1800" dirty="0" smtClean="0">
                <a:cs typeface="Arial"/>
              </a:rPr>
              <a:t>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Arial"/>
                <a:cs typeface="Arial"/>
              </a:rPr>
              <a:t>   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2633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Bugs &amp; Testing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599" cy="4921694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Test if each method works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8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Arial"/>
                <a:cs typeface="Arial"/>
              </a:rPr>
              <a:t>   - Four public methods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Arial"/>
                <a:cs typeface="Arial"/>
              </a:rPr>
              <a:t>	</a:t>
            </a:r>
            <a:r>
              <a:rPr lang="en-US" sz="2800" u="sng" dirty="0" err="1" smtClean="0">
                <a:latin typeface="Arial"/>
                <a:cs typeface="Arial"/>
              </a:rPr>
              <a:t>boolean</a:t>
            </a:r>
            <a:r>
              <a:rPr lang="en-US" sz="2800" u="sng" dirty="0" smtClean="0">
                <a:latin typeface="Arial"/>
                <a:cs typeface="Arial"/>
              </a:rPr>
              <a:t> </a:t>
            </a:r>
            <a:r>
              <a:rPr lang="en-US" sz="2800" u="sng" dirty="0" err="1" smtClean="0">
                <a:latin typeface="Arial"/>
                <a:cs typeface="Arial"/>
              </a:rPr>
              <a:t>isEmpty</a:t>
            </a:r>
            <a:r>
              <a:rPr lang="en-US" sz="2800" u="sng" dirty="0" smtClean="0">
                <a:latin typeface="Arial"/>
                <a:cs typeface="Arial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rial"/>
                <a:cs typeface="Arial"/>
              </a:rPr>
              <a:t>	</a:t>
            </a:r>
            <a:r>
              <a:rPr lang="en-US" sz="1800" dirty="0" smtClean="0">
                <a:latin typeface="Arial"/>
                <a:cs typeface="Arial"/>
              </a:rPr>
              <a:t>True if no elements, false otherwise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Arial"/>
                <a:cs typeface="Arial"/>
              </a:rPr>
              <a:t>	</a:t>
            </a:r>
            <a:r>
              <a:rPr lang="en-US" sz="2800" u="sng" dirty="0" smtClean="0">
                <a:latin typeface="Arial"/>
                <a:cs typeface="Arial"/>
              </a:rPr>
              <a:t>void push(E </a:t>
            </a:r>
            <a:r>
              <a:rPr lang="en-US" sz="2800" u="sng" dirty="0" err="1" smtClean="0">
                <a:latin typeface="Arial"/>
                <a:cs typeface="Arial"/>
              </a:rPr>
              <a:t>elem</a:t>
            </a:r>
            <a:r>
              <a:rPr lang="en-US" sz="2800" u="sng" dirty="0" smtClean="0">
                <a:latin typeface="Arial"/>
                <a:cs typeface="Arial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Arial"/>
                <a:cs typeface="Arial"/>
              </a:rPr>
              <a:t>	</a:t>
            </a:r>
            <a:r>
              <a:rPr lang="en-US" sz="1800" dirty="0" smtClean="0">
                <a:latin typeface="Arial"/>
                <a:cs typeface="Arial"/>
              </a:rPr>
              <a:t>Add element on top of stack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Arial"/>
                <a:cs typeface="Arial"/>
              </a:rPr>
              <a:t>	</a:t>
            </a:r>
            <a:r>
              <a:rPr lang="en-US" sz="2800" u="sng" dirty="0" smtClean="0">
                <a:latin typeface="Arial"/>
                <a:cs typeface="Arial"/>
              </a:rPr>
              <a:t>E pop()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Arial"/>
                <a:cs typeface="Arial"/>
              </a:rPr>
              <a:t>    </a:t>
            </a:r>
            <a:r>
              <a:rPr lang="en-US" sz="1800" dirty="0" smtClean="0">
                <a:latin typeface="Arial"/>
                <a:cs typeface="Arial"/>
              </a:rPr>
              <a:t> Remove &amp; return top element, exception when empty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Arial"/>
                <a:cs typeface="Arial"/>
              </a:rPr>
              <a:t>	</a:t>
            </a:r>
            <a:r>
              <a:rPr lang="en-US" sz="2800" u="sng" dirty="0" smtClean="0">
                <a:latin typeface="Arial"/>
                <a:cs typeface="Arial"/>
              </a:rPr>
              <a:t>E peek()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Arial"/>
                <a:cs typeface="Arial"/>
              </a:rPr>
              <a:t>       Return (but don’t remove) top </a:t>
            </a:r>
            <a:r>
              <a:rPr lang="en-US" sz="1800" dirty="0">
                <a:latin typeface="Arial"/>
                <a:cs typeface="Arial"/>
              </a:rPr>
              <a:t>element, exception when empty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8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600" b="1" dirty="0" smtClean="0"/>
              <a:t>		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6245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3084</TotalTime>
  <Words>1139</Words>
  <Application>Microsoft Macintosh PowerPoint</Application>
  <PresentationFormat>On-screen Show (4:3)</PresentationFormat>
  <Paragraphs>381</Paragraphs>
  <Slides>35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CSE332: Data Abstractions Section 2</vt:lpstr>
      <vt:lpstr>Section Agenda</vt:lpstr>
      <vt:lpstr> Bugs &amp; Testing </vt:lpstr>
      <vt:lpstr>Bugs &amp; Testing</vt:lpstr>
      <vt:lpstr>Bugs &amp; Testing</vt:lpstr>
      <vt:lpstr>Bugs &amp; Testing</vt:lpstr>
      <vt:lpstr>Bugs &amp; Testing</vt:lpstr>
      <vt:lpstr>Bugs &amp; Testing</vt:lpstr>
      <vt:lpstr>Bugs &amp; Testing</vt:lpstr>
      <vt:lpstr>Bugs &amp; Testing</vt:lpstr>
      <vt:lpstr>Bugs &amp; Testing</vt:lpstr>
      <vt:lpstr>Bugs &amp; Testing</vt:lpstr>
      <vt:lpstr>Bugs &amp; Testing</vt:lpstr>
      <vt:lpstr> Induction Review </vt:lpstr>
      <vt:lpstr>Induction Review</vt:lpstr>
      <vt:lpstr>Induction Review</vt:lpstr>
      <vt:lpstr> Recurrence Relations </vt:lpstr>
      <vt:lpstr>Recurrence Relations</vt:lpstr>
      <vt:lpstr>Recurrence Relations</vt:lpstr>
      <vt:lpstr>Recurrence Relations</vt:lpstr>
      <vt:lpstr>Recurrence Relations</vt:lpstr>
      <vt:lpstr>Recurrence Relations</vt:lpstr>
      <vt:lpstr>Recurrence Relations</vt:lpstr>
      <vt:lpstr>Recurrence Relations</vt:lpstr>
      <vt:lpstr> Asymptotic Analysis </vt:lpstr>
      <vt:lpstr>Asymptotic Analysis</vt:lpstr>
      <vt:lpstr>Asymptotic Analysis</vt:lpstr>
      <vt:lpstr>Asymptotic Analysis</vt:lpstr>
      <vt:lpstr>Asymptotic Analysis</vt:lpstr>
      <vt:lpstr>Asymptotic Analysis</vt:lpstr>
      <vt:lpstr>Asymptotic Analysis</vt:lpstr>
      <vt:lpstr> Homework Tips </vt:lpstr>
      <vt:lpstr>Homework Tips</vt:lpstr>
      <vt:lpstr>Homework Tips</vt:lpstr>
      <vt:lpstr>Homework Tips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CSE332: Data Abstractions Section 1</dc:title>
  <dc:creator>Hyein Kim</dc:creator>
  <cp:lastModifiedBy>Hyein Kim</cp:lastModifiedBy>
  <cp:revision>158</cp:revision>
  <dcterms:created xsi:type="dcterms:W3CDTF">2013-01-10T05:31:39Z</dcterms:created>
  <dcterms:modified xsi:type="dcterms:W3CDTF">2013-01-17T22:48:35Z</dcterms:modified>
</cp:coreProperties>
</file>