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49"/>
  </p:notesMasterIdLst>
  <p:sldIdLst>
    <p:sldId id="257" r:id="rId4"/>
    <p:sldId id="389" r:id="rId5"/>
    <p:sldId id="387" r:id="rId6"/>
    <p:sldId id="390" r:id="rId7"/>
    <p:sldId id="374" r:id="rId8"/>
    <p:sldId id="376" r:id="rId9"/>
    <p:sldId id="378" r:id="rId10"/>
    <p:sldId id="379" r:id="rId11"/>
    <p:sldId id="391" r:id="rId12"/>
    <p:sldId id="380" r:id="rId13"/>
    <p:sldId id="373" r:id="rId14"/>
    <p:sldId id="381" r:id="rId15"/>
    <p:sldId id="328" r:id="rId16"/>
    <p:sldId id="315" r:id="rId17"/>
    <p:sldId id="316" r:id="rId18"/>
    <p:sldId id="322" r:id="rId19"/>
    <p:sldId id="323" r:id="rId20"/>
    <p:sldId id="324" r:id="rId21"/>
    <p:sldId id="325" r:id="rId22"/>
    <p:sldId id="326" r:id="rId23"/>
    <p:sldId id="327" r:id="rId24"/>
    <p:sldId id="364" r:id="rId25"/>
    <p:sldId id="334" r:id="rId26"/>
    <p:sldId id="335" r:id="rId27"/>
    <p:sldId id="336" r:id="rId28"/>
    <p:sldId id="365" r:id="rId29"/>
    <p:sldId id="366" r:id="rId30"/>
    <p:sldId id="367" r:id="rId31"/>
    <p:sldId id="341" r:id="rId32"/>
    <p:sldId id="342" r:id="rId33"/>
    <p:sldId id="346" r:id="rId34"/>
    <p:sldId id="348" r:id="rId35"/>
    <p:sldId id="349" r:id="rId36"/>
    <p:sldId id="355" r:id="rId37"/>
    <p:sldId id="360" r:id="rId38"/>
    <p:sldId id="368" r:id="rId39"/>
    <p:sldId id="369" r:id="rId40"/>
    <p:sldId id="370" r:id="rId41"/>
    <p:sldId id="371" r:id="rId42"/>
    <p:sldId id="382" r:id="rId43"/>
    <p:sldId id="383" r:id="rId44"/>
    <p:sldId id="384" r:id="rId45"/>
    <p:sldId id="385" r:id="rId46"/>
    <p:sldId id="386" r:id="rId47"/>
    <p:sldId id="38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1F49-9CBD-3F4E-89C1-03CFE2CB96E9}" type="datetimeFigureOut">
              <a:rPr lang="en-US" smtClean="0"/>
              <a:t>1/30/13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F26D-D7E2-8D4F-803D-DA8DFEB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266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9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5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5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5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45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>
                <a:latin typeface="Calibri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D791AD9E-20E4-2B45-BC68-4755B1D4EC6D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54278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096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5B24-DFBA-E643-9A6B-63460A5C4765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978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A78D-7F4A-C841-B9E0-814B377F5FE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517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0017-2BD5-C74B-8CE2-7DD41D2DDF3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905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F81F-D38D-E549-B1CE-70C5B94F7C88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144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561B-5377-944D-A1B5-0C57EEB2CD1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0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461C-9233-7347-BA29-0BF97533CDF6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585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A4D7-F581-4A4D-AB7D-226F12D23672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99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D442-69A0-5747-BC6A-7E4BC1F3559B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4140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AF20-12D3-A946-AB8D-256E4ABAF5CE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8133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20A4-890C-6542-B874-FA1FB8926150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20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62CE-A5F6-6E4E-B08D-C4AD86DB51DA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71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870-785F-7F42-B3E4-5BA8315515B2}" type="datetimeFigureOut">
              <a:rPr lang="en-US" smtClean="0"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</a:pPr>
            <a:fld id="{14E1766B-2B79-D94E-A407-89715085E83E}" type="slidenum">
              <a:rPr lang="en-US" sz="1200" b="1" smtClean="0">
                <a:solidFill>
                  <a:srgbClr val="424242"/>
                </a:solidFill>
                <a:latin typeface="Calibri" charset="0"/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DB92A30F-C9B5-104B-8FE2-995933B0F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  <a:ea typeface="ＭＳ Ｐゴシック" charset="0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charset="0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  <a:ea typeface="ＭＳ Ｐゴシック" charset="0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education/courses/cse332/13wi/projects/commenting.pdf" TargetMode="External"/><Relationship Id="rId4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cs.washington.edu/education/courses/cse332/13wi/projects/style.tx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cs.washington.edu/education/courses/cse332/13wi/projects/style.tx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oracle.com/javase/tutorial/java/generic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 smtClean="0"/>
              <a:t>CSE332: Data Abstractions</a:t>
            </a:r>
            <a:r>
              <a:rPr lang="en-US" sz="3600" i="0" dirty="0" smtClean="0"/>
              <a:t/>
            </a:r>
            <a:br>
              <a:rPr lang="en-US" sz="3600" i="0" dirty="0" smtClean="0"/>
            </a:br>
            <a:r>
              <a:rPr lang="en-US" sz="2800" dirty="0" smtClean="0"/>
              <a:t>Section</a:t>
            </a:r>
            <a:r>
              <a:rPr lang="en-US" sz="2800" i="0" dirty="0" smtClean="0"/>
              <a:t> </a:t>
            </a:r>
            <a:r>
              <a:rPr lang="en-US" sz="2800" i="0" dirty="0" smtClean="0"/>
              <a:t>4</a:t>
            </a:r>
            <a:endParaRPr lang="en-US" sz="28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6629400" cy="1219200"/>
          </a:xfrm>
        </p:spPr>
        <p:txBody>
          <a:bodyPr/>
          <a:lstStyle/>
          <a:p>
            <a:r>
              <a:rPr lang="en-US" sz="2400" dirty="0" err="1" smtClean="0"/>
              <a:t>HyeIn</a:t>
            </a:r>
            <a:r>
              <a:rPr lang="en-US" sz="2400" dirty="0" smtClean="0"/>
              <a:t> </a:t>
            </a:r>
            <a:r>
              <a:rPr lang="en-US" sz="2400" dirty="0" smtClean="0"/>
              <a:t>Kim</a:t>
            </a:r>
          </a:p>
          <a:p>
            <a:r>
              <a:rPr lang="en-US" sz="2400" dirty="0" smtClean="0"/>
              <a:t>CSE 331 Slides</a:t>
            </a:r>
            <a:endParaRPr lang="en-US" sz="2400" dirty="0" smtClean="0"/>
          </a:p>
          <a:p>
            <a:r>
              <a:rPr lang="en-US" sz="2400" dirty="0" smtClean="0"/>
              <a:t>Winter 2013</a:t>
            </a:r>
            <a:endParaRPr lang="en-US" sz="2400" dirty="0"/>
          </a:p>
        </p:txBody>
      </p:sp>
      <p:pic>
        <p:nvPicPr>
          <p:cNvPr id="2052" name="Picture 4" descr="cse_logo_80x1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1905000" cy="1146175"/>
          </a:xfrm>
          <a:prstGeom prst="rect">
            <a:avLst/>
          </a:prstGeom>
          <a:noFill/>
        </p:spPr>
      </p:pic>
      <p:pic>
        <p:nvPicPr>
          <p:cNvPr id="2062" name="Picture 14" descr="WashingtonColorSeal-21-cl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7620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7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Wildcard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Used to denote super/subtype of type parameter</a:t>
            </a:r>
          </a:p>
          <a:p>
            <a:pPr marL="228600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</a:t>
            </a: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Upper bounded wildcard: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&lt;? extends E&gt;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E and every subtype (subclass) of E</a:t>
            </a:r>
          </a:p>
          <a:p>
            <a:pPr marL="574675" lvl="1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Lower bounded wildcard:  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&lt;?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super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&gt;</a:t>
            </a: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E and every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</a:rPr>
              <a:t>supertype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(superclass) of E</a:t>
            </a:r>
          </a:p>
          <a:p>
            <a:pPr marL="574675" lvl="1" indent="0">
              <a:buNone/>
            </a:pPr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pPr>
              <a:lnSpc>
                <a:spcPct val="50000"/>
              </a:lnSpc>
            </a:pP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Consider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&lt;? extends E&gt;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for parameters, </a:t>
            </a:r>
          </a:p>
          <a:p>
            <a:pPr marL="574675" lvl="1" indent="0">
              <a:lnSpc>
                <a:spcPct val="50000"/>
              </a:lnSpc>
              <a:buNone/>
            </a:pPr>
            <a:r>
              <a:rPr lang="en-US" sz="1800" dirty="0" smtClean="0">
                <a:solidFill>
                  <a:srgbClr val="404040"/>
                </a:solidFill>
                <a:latin typeface="Courier New" charset="0"/>
              </a:rPr>
              <a:t>&lt;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? super E</a:t>
            </a:r>
            <a:r>
              <a:rPr lang="en-US" sz="1800" dirty="0" smtClean="0">
                <a:solidFill>
                  <a:srgbClr val="404040"/>
                </a:solidFill>
                <a:latin typeface="Courier New" charset="0"/>
              </a:rPr>
              <a:t>&gt;</a:t>
            </a:r>
            <a:r>
              <a:rPr lang="en-US" sz="800" dirty="0" smtClean="0">
                <a:solidFill>
                  <a:srgbClr val="404040"/>
                </a:solidFill>
                <a:latin typeface="Calibri" charset="0"/>
              </a:rPr>
              <a:t>  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for return type 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  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The only use in this project is with comparator</a:t>
            </a:r>
          </a:p>
          <a:p>
            <a:pPr marL="574675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BinarySearchTree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(Comparator&lt;? 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E&gt; 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Superclass</a:t>
            </a:r>
            <a:r>
              <a:rPr lang="en-US" dirty="0" smtClean="0"/>
              <a:t> &amp;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</a:rPr>
              <a:t>Interface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88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Interface &amp; Inheritance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/>
              <a:t>Interface provides list of methods a class</a:t>
            </a:r>
          </a:p>
          <a:p>
            <a:pPr marL="228600" indent="0">
              <a:lnSpc>
                <a:spcPct val="70000"/>
              </a:lnSpc>
              <a:buNone/>
            </a:pPr>
            <a:r>
              <a:rPr lang="en-US" sz="3200" b="1" dirty="0" smtClean="0"/>
              <a:t>   promise to implement</a:t>
            </a:r>
          </a:p>
          <a:p>
            <a:pPr marL="228600" indent="0">
              <a:buNone/>
            </a:pP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</a:t>
            </a:r>
            <a:r>
              <a:rPr lang="en-US" u="sng" dirty="0" smtClean="0"/>
              <a:t>Inheritance</a:t>
            </a:r>
            <a:r>
              <a:rPr lang="en-US" dirty="0" smtClean="0"/>
              <a:t>: </a:t>
            </a:r>
            <a:r>
              <a:rPr lang="en-US" dirty="0"/>
              <a:t>is-a relationship </a:t>
            </a:r>
            <a:r>
              <a:rPr lang="en-US" i="1" dirty="0"/>
              <a:t>and  </a:t>
            </a:r>
            <a:r>
              <a:rPr lang="en-US" dirty="0"/>
              <a:t>code sharing.</a:t>
            </a:r>
          </a:p>
          <a:p>
            <a:pPr lvl="2"/>
            <a:r>
              <a:rPr lang="en-US" dirty="0" err="1" smtClean="0">
                <a:latin typeface="Courier New" charset="0"/>
              </a:rPr>
              <a:t>AVLTree</a:t>
            </a:r>
            <a:r>
              <a:rPr lang="en-US" dirty="0" smtClean="0"/>
              <a:t> can be treated as </a:t>
            </a:r>
            <a:r>
              <a:rPr lang="en-US" dirty="0" err="1" smtClean="0">
                <a:latin typeface="Courier New" charset="0"/>
              </a:rPr>
              <a:t>BinarySearchTree</a:t>
            </a:r>
            <a:r>
              <a:rPr lang="en-US" dirty="0" smtClean="0"/>
              <a:t> and inherits code.</a:t>
            </a:r>
          </a:p>
          <a:p>
            <a:pPr lvl="1"/>
            <a:endParaRPr lang="en-US" dirty="0"/>
          </a:p>
          <a:p>
            <a:pPr marL="574675" lvl="1" indent="0">
              <a:buNone/>
            </a:pPr>
            <a:r>
              <a:rPr lang="en-US" dirty="0" smtClean="0"/>
              <a:t>- </a:t>
            </a:r>
            <a:r>
              <a:rPr lang="en-US" u="sng" dirty="0" smtClean="0"/>
              <a:t>Interfaces</a:t>
            </a:r>
            <a:r>
              <a:rPr lang="en-US" dirty="0" smtClean="0"/>
              <a:t>: is</a:t>
            </a:r>
            <a:r>
              <a:rPr lang="en-US" dirty="0"/>
              <a:t>-a relationship </a:t>
            </a:r>
            <a:r>
              <a:rPr lang="en-US" i="1" dirty="0"/>
              <a:t>without</a:t>
            </a:r>
            <a:r>
              <a:rPr lang="en-US" dirty="0"/>
              <a:t>  code sharing.</a:t>
            </a:r>
          </a:p>
          <a:p>
            <a:pPr lvl="2"/>
            <a:r>
              <a:rPr lang="en-US" dirty="0" err="1" smtClean="0">
                <a:latin typeface="Courier New" charset="0"/>
              </a:rPr>
              <a:t>FourHeap</a:t>
            </a:r>
            <a:r>
              <a:rPr lang="en-US" dirty="0" smtClean="0"/>
              <a:t> can be treated as </a:t>
            </a:r>
            <a:r>
              <a:rPr lang="en-US" dirty="0" err="1" smtClean="0">
                <a:latin typeface="Courier New" charset="0"/>
              </a:rPr>
              <a:t>PriorityQueue</a:t>
            </a:r>
            <a:r>
              <a:rPr lang="en-US" dirty="0" smtClean="0"/>
              <a:t> but inherits no code.</a:t>
            </a:r>
          </a:p>
          <a:p>
            <a:pPr lvl="1"/>
            <a:endParaRPr lang="en-US" dirty="0"/>
          </a:p>
          <a:p>
            <a:pPr>
              <a:lnSpc>
                <a:spcPct val="70000"/>
              </a:lnSpc>
            </a:pPr>
            <a:r>
              <a:rPr lang="en-US" sz="3200" b="1" dirty="0" smtClean="0"/>
              <a:t> Inheritance provides code reuse    </a:t>
            </a:r>
            <a:r>
              <a:rPr lang="en-US" sz="3200" b="1" dirty="0" smtClean="0">
                <a:solidFill>
                  <a:srgbClr val="0000FF"/>
                </a:solidFill>
              </a:rPr>
              <a:t>Style Points!!</a:t>
            </a:r>
            <a:endParaRPr lang="en-US" sz="1000" dirty="0">
              <a:solidFill>
                <a:srgbClr val="0000FF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Take advantage of inherited methods 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dirty="0" smtClean="0"/>
              <a:t>Do not re-implement already provided functionality </a:t>
            </a:r>
          </a:p>
          <a:p>
            <a:pPr marL="574675" lvl="1" indent="0">
              <a:buNone/>
            </a:pPr>
            <a:r>
              <a:rPr lang="en-US" dirty="0" smtClean="0"/>
              <a:t>- Override only when it is </a:t>
            </a:r>
            <a:r>
              <a:rPr lang="en-US" dirty="0" err="1" smtClean="0"/>
              <a:t>neccessary</a:t>
            </a:r>
            <a:endParaRPr lang="en-US" dirty="0" smtClean="0"/>
          </a:p>
          <a:p>
            <a:pPr marL="574675" lvl="1" indent="0">
              <a:buNone/>
            </a:pP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Objects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Comparable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</a:rPr>
              <a:t>Comparator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959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Comparing 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  Operators </a:t>
            </a:r>
            <a:r>
              <a:rPr lang="en-US" sz="3200" dirty="0" smtClean="0">
                <a:solidFill>
                  <a:srgbClr val="262626"/>
                </a:solidFill>
                <a:latin typeface="Courier New" charset="0"/>
              </a:rPr>
              <a:t>&lt;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3200" dirty="0">
                <a:solidFill>
                  <a:srgbClr val="262626"/>
                </a:solidFill>
                <a:latin typeface="Courier New" charset="0"/>
              </a:rPr>
              <a:t>&gt;</a:t>
            </a:r>
            <a:r>
              <a:rPr lang="en-US" sz="3200" dirty="0">
                <a:solidFill>
                  <a:srgbClr val="262626"/>
                </a:solidFill>
                <a:latin typeface="Calibri" charset="0"/>
              </a:rPr>
              <a:t> do not work with objects in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Java</a:t>
            </a:r>
            <a:endParaRPr lang="en-US" sz="3200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 smtClean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3200" b="1" dirty="0" smtClean="0">
                <a:solidFill>
                  <a:srgbClr val="404040"/>
                </a:solidFill>
                <a:latin typeface="Calibri" charset="0"/>
              </a:rPr>
              <a:t>Two ways of comparing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:</a:t>
            </a:r>
            <a:endParaRPr lang="en-US" sz="32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 1. Implement </a:t>
            </a:r>
            <a:r>
              <a:rPr lang="en-US" sz="3200" u="sng" dirty="0" smtClean="0">
                <a:solidFill>
                  <a:srgbClr val="404040"/>
                </a:solidFill>
                <a:latin typeface="Calibri" charset="0"/>
              </a:rPr>
              <a:t>Comparable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Interface</a:t>
            </a:r>
          </a:p>
          <a:p>
            <a:pPr marL="574675" lvl="1" indent="0">
              <a:buNone/>
            </a:pPr>
            <a:r>
              <a:rPr lang="en-US" sz="32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     - Natural Ordering: 1, 2, 3, 4 …</a:t>
            </a:r>
          </a:p>
          <a:p>
            <a:pPr marL="574675" lvl="1" indent="0">
              <a:buNone/>
            </a:pPr>
            <a:r>
              <a:rPr lang="en-US" sz="32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     - One way of ordering</a:t>
            </a:r>
          </a:p>
          <a:p>
            <a:pPr marL="574675" lvl="1" indent="0">
              <a:buNone/>
            </a:pP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 2. Use </a:t>
            </a:r>
            <a:r>
              <a:rPr lang="en-US" sz="3200" u="sng" dirty="0" smtClean="0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</a:t>
            </a:r>
            <a:r>
              <a:rPr lang="en-US" sz="3200" b="1" dirty="0" smtClean="0">
                <a:solidFill>
                  <a:srgbClr val="3366FF"/>
                </a:solidFill>
                <a:latin typeface="Calibri" charset="0"/>
              </a:rPr>
              <a:t>&lt;- Project 2</a:t>
            </a:r>
          </a:p>
          <a:p>
            <a:pPr marL="574675" lvl="1" indent="0">
              <a:buNone/>
            </a:pPr>
            <a:r>
              <a:rPr lang="en-US" sz="32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404040"/>
                </a:solidFill>
                <a:latin typeface="Calibri" charset="0"/>
              </a:rPr>
              <a:t>        - Many ways of ordering</a:t>
            </a: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Comparable interface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228600" indent="0"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 interface Comparable&lt;T&gt; {</a:t>
            </a: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public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compareTo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(T other);</a:t>
            </a: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A call of  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A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.compareTo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B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 should return:</a:t>
            </a: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a value  &lt;	0	if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comes "before"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B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in the ordering,</a:t>
            </a: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a value  &gt;	0	if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comes "after"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B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in the ordering,</a:t>
            </a:r>
          </a:p>
          <a:p>
            <a:pPr lvl="1">
              <a:buFont typeface="Wingdings" charset="0"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or		exactly	0	if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A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B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 are considered "equal" in the ordering.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2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What's the "natural" order?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sz="1800" b="1" dirty="0">
                <a:solidFill>
                  <a:srgbClr val="262626"/>
                </a:solidFill>
                <a:latin typeface="Courier New" charset="0"/>
              </a:rPr>
              <a:t>Rectangle</a:t>
            </a: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implements Comparable&lt;Rectangle&gt;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   private </a:t>
            </a:r>
            <a:r>
              <a:rPr lang="en-US" sz="1800" dirty="0" err="1">
                <a:solidFill>
                  <a:srgbClr val="262626"/>
                </a:solidFill>
                <a:latin typeface="Courier New" charset="0"/>
              </a:rPr>
              <a:t>int</a:t>
            </a: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x, y, width, height;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   public </a:t>
            </a:r>
            <a:r>
              <a:rPr lang="en-US" sz="1800" dirty="0" err="1">
                <a:solidFill>
                  <a:srgbClr val="262626"/>
                </a:solidFill>
                <a:latin typeface="Courier New" charset="0"/>
              </a:rPr>
              <a:t>int</a:t>
            </a: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 New" charset="0"/>
              </a:rPr>
              <a:t>compareTo</a:t>
            </a: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(Rectangle other)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6600"/>
                </a:solidFill>
                <a:latin typeface="Courier New" charset="0"/>
              </a:rPr>
              <a:t>        // ...?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What is the "natural ordering" of rectangles?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By x, breaking ties by y?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By width, breaking ties by height?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By area?  By perimeter?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Do rectangles have any "natural" ordering?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Might we ever want to sort rectangles into some order anyway?</a:t>
            </a:r>
          </a:p>
        </p:txBody>
      </p:sp>
    </p:spTree>
    <p:extLst>
      <p:ext uri="{BB962C8B-B14F-4D97-AF65-F5344CB8AC3E}">
        <p14:creationId xmlns:p14="http://schemas.microsoft.com/office/powerpoint/2010/main" val="117687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6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6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Comparator interface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interface </a:t>
            </a:r>
            <a:r>
              <a:rPr lang="en-US" sz="2000" b="1" dirty="0">
                <a:solidFill>
                  <a:srgbClr val="404040"/>
                </a:solidFill>
                <a:latin typeface="Courier New" charset="0"/>
              </a:rPr>
              <a:t>Comparator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&lt;T&gt;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ourier New" charset="0"/>
              </a:rPr>
              <a:t>compare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(T first, T second);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Interface </a:t>
            </a:r>
            <a:r>
              <a:rPr lang="en-US" sz="2800" dirty="0" smtClean="0">
                <a:solidFill>
                  <a:srgbClr val="262626"/>
                </a:solidFill>
                <a:latin typeface="Courier New" charset="0"/>
              </a:rPr>
              <a:t>Comparator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: </a:t>
            </a:r>
          </a:p>
          <a:p>
            <a:pPr marL="228600" indent="0">
              <a:buNone/>
            </a:pP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   - External object 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specifies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comparison 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function </a:t>
            </a:r>
            <a:endParaRPr lang="en-US" sz="2800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   - </a:t>
            </a:r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Can define 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multiple orderings </a:t>
            </a:r>
            <a:endParaRPr lang="en-US" sz="2800" dirty="0" smtClean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6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Comparator examples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public class RectangleAreaComparator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</a:t>
            </a:r>
            <a:r>
              <a:rPr lang="en-US" sz="2000">
                <a:solidFill>
                  <a:schemeClr val="accent2"/>
                </a:solidFill>
                <a:latin typeface="Courier New" charset="0"/>
              </a:rPr>
              <a:t>implements Comparator&lt;Rectangle&gt;</a:t>
            </a:r>
            <a:r>
              <a:rPr lang="en-US" sz="200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006600"/>
                </a:solidFill>
                <a:latin typeface="Courier New" charset="0"/>
              </a:rPr>
              <a:t>    // compare in ascending order by area (WxH)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public int compare(Rectangle r1, Rectangle r2)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return r1.getArea() - r2.getArea();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public class RectangleXYComparator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</a:t>
            </a:r>
            <a:r>
              <a:rPr lang="en-US" sz="2000">
                <a:solidFill>
                  <a:schemeClr val="accent2"/>
                </a:solidFill>
                <a:latin typeface="Courier New" charset="0"/>
              </a:rPr>
              <a:t>implements Comparator&lt;Rectangle&gt;</a:t>
            </a:r>
            <a:r>
              <a:rPr lang="en-US" sz="200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006600"/>
                </a:solidFill>
                <a:latin typeface="Courier New" charset="0"/>
              </a:rPr>
              <a:t>    // compare by ascending x, break ties by 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public int compare(Rectangle r1, Rectangle r2)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if (r1.getX() != r2.getX())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    return r1.getX() - r2.getX();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    return r1.getY() - r2.getY();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262626"/>
                </a:solidFill>
                <a:latin typeface="Courier New" charset="0"/>
              </a:rPr>
              <a:t>}</a:t>
            </a: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Using Comparators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>
                <a:solidFill>
                  <a:srgbClr val="262626"/>
                </a:solidFill>
                <a:latin typeface="Courier New" charset="0"/>
              </a:rPr>
              <a:t>TreeSet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and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TreeMap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can accept a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Comparator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parameter.</a:t>
            </a:r>
          </a:p>
          <a:p>
            <a:pPr lvl="1">
              <a:buFont typeface="Wingdings" charset="0"/>
              <a:buNone/>
            </a:pPr>
            <a:endParaRPr lang="en-US" sz="8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Comparator&lt;Rectangle&gt; comp = </a:t>
            </a:r>
            <a:r>
              <a:rPr lang="en-US" sz="1800" b="1">
                <a:solidFill>
                  <a:srgbClr val="404040"/>
                </a:solidFill>
                <a:latin typeface="Courier New" charset="0"/>
              </a:rPr>
              <a:t>new RectangleAreaComparator();</a:t>
            </a:r>
            <a:endParaRPr lang="en-US" sz="18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Set&lt;Rectangle&gt; set = new TreeSet&lt;Rectangle&gt;(</a:t>
            </a:r>
            <a:r>
              <a:rPr lang="en-US" sz="1800" b="1">
                <a:solidFill>
                  <a:srgbClr val="404040"/>
                </a:solidFill>
                <a:latin typeface="Courier New" charset="0"/>
              </a:rPr>
              <a:t>comp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800">
              <a:solidFill>
                <a:srgbClr val="404040"/>
              </a:solidFill>
              <a:latin typeface="Courier New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Searching and sorting methods can accept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Comparator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s.</a:t>
            </a:r>
          </a:p>
          <a:p>
            <a:pPr lvl="1">
              <a:buFont typeface="Wingdings" charset="0"/>
              <a:buNone/>
            </a:pPr>
            <a:endParaRPr lang="en-US" sz="8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Arrays.binarySearch(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array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value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Arrays.sort(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array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Collections.binarySearch(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list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Collections.max(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collection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Collections.min(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collection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Collections.sort(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list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800">
              <a:solidFill>
                <a:srgbClr val="404040"/>
              </a:solidFill>
              <a:latin typeface="Courier New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Methods are provided to reverse a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Comparator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's ordering:</a:t>
            </a:r>
          </a:p>
          <a:p>
            <a:pPr lvl="1">
              <a:buFont typeface="Wingdings" charset="0"/>
              <a:buNone/>
            </a:pPr>
            <a:endParaRPr lang="en-US" sz="8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Collections.reverseOrder()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404040"/>
                </a:solidFill>
                <a:latin typeface="Courier New" charset="0"/>
              </a:rPr>
              <a:t>Collections.reverseOrder(</a:t>
            </a:r>
            <a:r>
              <a:rPr lang="en-US" sz="1800" b="1">
                <a:solidFill>
                  <a:srgbClr val="404040"/>
                </a:solidFill>
                <a:latin typeface="Calibri" charset="0"/>
              </a:rPr>
              <a:t>comparator</a:t>
            </a:r>
            <a:r>
              <a:rPr lang="en-US" sz="1800">
                <a:solidFill>
                  <a:srgbClr val="404040"/>
                </a:solidFill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1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Agenda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latin typeface="Arial"/>
                <a:cs typeface="Arial"/>
              </a:rPr>
              <a:t>Project 2</a:t>
            </a:r>
            <a:r>
              <a:rPr lang="en-US" sz="3200" dirty="0">
                <a:latin typeface="Arial"/>
                <a:cs typeface="Arial"/>
              </a:rPr>
              <a:t>: Shake-n-Bacon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   </a:t>
            </a:r>
            <a:r>
              <a:rPr lang="en-US" sz="3200" dirty="0" smtClean="0"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More Generics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Comparator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Inheritance review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Iterator / Anonymous class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JUnit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Testing &amp; Other Debugging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tools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3200" dirty="0">
                <a:latin typeface="Arial"/>
                <a:cs typeface="Arial"/>
              </a:rPr>
              <a:t>Project1 Feedback</a:t>
            </a:r>
          </a:p>
          <a:p>
            <a:r>
              <a:rPr lang="en-US" sz="3200" dirty="0">
                <a:latin typeface="Arial"/>
                <a:cs typeface="Arial"/>
              </a:rPr>
              <a:t>B-Tree, HW2, HW3 question</a:t>
            </a: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objects that traverse collections</a:t>
            </a:r>
          </a:p>
        </p:txBody>
      </p:sp>
    </p:spTree>
    <p:extLst>
      <p:ext uri="{BB962C8B-B14F-4D97-AF65-F5344CB8AC3E}">
        <p14:creationId xmlns:p14="http://schemas.microsoft.com/office/powerpoint/2010/main" val="164308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Iterator 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968375" lvl="2" indent="0">
              <a:buNone/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bject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that 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allows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traverse 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  <a:cs typeface="+mn-cs"/>
              </a:rPr>
              <a:t>elements of collection</a:t>
            </a:r>
          </a:p>
          <a:p>
            <a:pPr lvl="1"/>
            <a:endParaRPr lang="en-US" sz="800" b="1" dirty="0" smtClean="0">
              <a:solidFill>
                <a:srgbClr val="7F0055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        - </a:t>
            </a:r>
            <a:r>
              <a:rPr lang="en-US" sz="2000" u="sng" dirty="0" smtClean="0">
                <a:solidFill>
                  <a:schemeClr val="tx1"/>
                </a:solidFill>
                <a:latin typeface="Tahoma"/>
                <a:cs typeface="Tahoma"/>
              </a:rPr>
              <a:t>Anonymous class</a:t>
            </a:r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: Combined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class </a:t>
            </a:r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declaration and instantiation.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228600" indent="0">
              <a:buNone/>
            </a:pPr>
            <a:endParaRPr lang="en-US" sz="1200" b="1" dirty="0" smtClean="0">
              <a:solidFill>
                <a:srgbClr val="7F0055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Monaco"/>
              </a:rPr>
              <a:t>      public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SimpleIterator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DataCount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&lt;E&gt;&gt;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getIterator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	</a:t>
            </a:r>
            <a:endParaRPr lang="en-US" sz="1200" dirty="0" smtClean="0">
              <a:solidFill>
                <a:srgbClr val="000000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SimpleIterator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DataCount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&lt;E&gt;&gt;() {</a:t>
            </a:r>
          </a:p>
          <a:p>
            <a:pPr marL="228600" lvl="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	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Returns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true if there are more elements to </a:t>
            </a: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examine</a:t>
            </a:r>
            <a:endParaRPr lang="en-US" sz="1200" dirty="0">
              <a:solidFill>
                <a:srgbClr val="3F7F5F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	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hasNext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2286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                      ...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    	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22860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Returns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the next element from the collection </a:t>
            </a:r>
            <a:endParaRPr lang="en-US" sz="1200" dirty="0">
              <a:solidFill>
                <a:srgbClr val="000000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		    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DataCount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&lt;E&gt; next() {</a:t>
            </a: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    	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		     </a:t>
            </a:r>
            <a:r>
              <a:rPr lang="en-US" sz="12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(!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hasNext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) {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    			</a:t>
            </a:r>
            <a:r>
              <a:rPr lang="en-US" sz="12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Monaco"/>
              </a:rPr>
              <a:t>NoSuchElementException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228600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</a:rPr>
              <a:t>        		</a:t>
            </a:r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          }</a:t>
            </a:r>
          </a:p>
          <a:p>
            <a:pPr marL="228600" indent="0">
              <a:buNone/>
            </a:pPr>
            <a:r>
              <a:rPr lang="nl-NL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                      ... </a:t>
            </a:r>
          </a:p>
          <a:p>
            <a:pPr marL="228600" indent="0">
              <a:buNone/>
            </a:pPr>
            <a:r>
              <a:rPr lang="nl-NL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                 }</a:t>
            </a:r>
            <a:endParaRPr lang="nl-NL" sz="1200" dirty="0">
              <a:solidFill>
                <a:srgbClr val="000000"/>
              </a:solidFill>
              <a:latin typeface="Monaco"/>
            </a:endParaRPr>
          </a:p>
          <a:p>
            <a:pPr marL="228600" indent="0">
              <a:buNone/>
            </a:pPr>
            <a:r>
              <a:rPr lang="nl-NL" sz="1200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      }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228600" indent="0">
              <a:buNone/>
            </a:pPr>
            <a:r>
              <a:rPr lang="nl-NL" sz="12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228600" indent="0">
              <a:buNone/>
            </a:pPr>
            <a:r>
              <a:rPr lang="nl-NL" sz="800" dirty="0">
                <a:solidFill>
                  <a:srgbClr val="000000"/>
                </a:solidFill>
                <a:latin typeface="Monaco"/>
              </a:rPr>
              <a:t> </a:t>
            </a:r>
            <a:endParaRPr lang="en-US" sz="800" dirty="0"/>
          </a:p>
          <a:p>
            <a:pPr marL="574675" lvl="1" indent="0">
              <a:buNone/>
            </a:pPr>
            <a:endParaRPr lang="en-US" sz="2800" dirty="0" smtClean="0">
              <a:solidFill>
                <a:srgbClr val="000000"/>
              </a:solidFill>
              <a:latin typeface="Tahoma"/>
              <a:ea typeface="ＭＳ Ｐゴシック"/>
              <a:cs typeface="+mn-cs"/>
            </a:endParaRPr>
          </a:p>
          <a:p>
            <a:pPr marL="574675" lvl="1" indent="0">
              <a:buNone/>
            </a:pPr>
            <a:endParaRPr lang="en-US" sz="28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5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U</a:t>
            </a:r>
            <a:r>
              <a:rPr lang="en-US" i="1" dirty="0" smtClean="0"/>
              <a:t>nit testing: Looking for errors in a subsystem in isolation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873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JUnit and Eclipse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>
                <a:solidFill>
                  <a:srgbClr val="262626"/>
                </a:solidFill>
                <a:latin typeface="Calibri" charset="0"/>
              </a:rPr>
              <a:t>To add JUnit to an Eclipse project, click:</a:t>
            </a:r>
          </a:p>
          <a:p>
            <a:pPr lvl="1"/>
            <a:r>
              <a:rPr lang="en-US" b="1">
                <a:solidFill>
                  <a:srgbClr val="404040"/>
                </a:solidFill>
                <a:latin typeface="Calibri" charset="0"/>
              </a:rPr>
              <a:t>Project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Properties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Build Path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Libraries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b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</a:br>
            <a:r>
              <a:rPr lang="en-US" b="1">
                <a:solidFill>
                  <a:srgbClr val="404040"/>
                </a:solidFill>
                <a:latin typeface="Calibri" charset="0"/>
              </a:rPr>
              <a:t>Add Library...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 </a:t>
            </a:r>
            <a:r>
              <a:rPr lang="en-US" b="1">
                <a:solidFill>
                  <a:srgbClr val="404040"/>
                </a:solidFill>
                <a:latin typeface="Calibri" charset="0"/>
                <a:sym typeface="Symbol" charset="0"/>
              </a:rPr>
              <a:t>JUnit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 </a:t>
            </a:r>
            <a:r>
              <a:rPr lang="en-US" b="1">
                <a:solidFill>
                  <a:srgbClr val="404040"/>
                </a:solidFill>
                <a:latin typeface="Calibri" charset="0"/>
                <a:sym typeface="Symbol" charset="0"/>
              </a:rPr>
              <a:t>JUnit 4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 </a:t>
            </a:r>
            <a:r>
              <a:rPr lang="en-US" b="1">
                <a:solidFill>
                  <a:srgbClr val="404040"/>
                </a:solidFill>
                <a:latin typeface="Calibri" charset="0"/>
                <a:sym typeface="Symbol" charset="0"/>
              </a:rPr>
              <a:t>Finish</a:t>
            </a:r>
            <a:endParaRPr lang="en-US" b="1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1800" i="1">
              <a:solidFill>
                <a:schemeClr val="bg2"/>
              </a:solidFill>
              <a:latin typeface="Calibri" charset="0"/>
            </a:endParaRPr>
          </a:p>
          <a:p>
            <a:pPr lvl="1"/>
            <a:endParaRPr lang="en-US" sz="1800" i="1">
              <a:solidFill>
                <a:schemeClr val="bg2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To create a test case: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right-click a file and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choose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New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 Test Case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or click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File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New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/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	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JUnit Test Case</a:t>
            </a:r>
          </a:p>
          <a:p>
            <a:pPr lvl="1"/>
            <a:endParaRPr lang="en-US" sz="1200" b="1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Eclipse can create stubs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of method tests for you.</a:t>
            </a:r>
          </a:p>
          <a:p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0" b="43355"/>
          <a:stretch>
            <a:fillRect/>
          </a:stretch>
        </p:blipFill>
        <p:spPr bwMode="auto">
          <a:xfrm>
            <a:off x="4038600" y="2667000"/>
            <a:ext cx="4800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import org.junit.*;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import static org.junit.Assert.*;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public class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    public void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>
                <a:latin typeface="Calibri" charset="0"/>
              </a:rPr>
              <a:t>All </a:t>
            </a:r>
            <a:r>
              <a:rPr lang="en-US" sz="2400">
                <a:latin typeface="Courier New" charset="0"/>
              </a:rPr>
              <a:t>@Test</a:t>
            </a:r>
            <a:r>
              <a:rPr lang="en-US" sz="2400">
                <a:latin typeface="Calibri" charset="0"/>
              </a:rPr>
              <a:t> methods run when JUnit runs your test class.</a:t>
            </a:r>
          </a:p>
        </p:txBody>
      </p:sp>
    </p:spTree>
    <p:extLst>
      <p:ext uri="{BB962C8B-B14F-4D97-AF65-F5344CB8AC3E}">
        <p14:creationId xmlns:p14="http://schemas.microsoft.com/office/powerpoint/2010/main" val="3382505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JUnit assertion methods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Each method can also be passed a string to display if it fails: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e.g.  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assertEquals("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message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",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expected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,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actual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/>
            <a:endParaRPr lang="en-US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Why is there no </a:t>
            </a:r>
            <a:r>
              <a:rPr lang="en-US">
                <a:solidFill>
                  <a:srgbClr val="404040"/>
                </a:solidFill>
                <a:latin typeface="Courier New" charset="0"/>
              </a:rPr>
              <a:t>pass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method?</a:t>
            </a:r>
          </a:p>
        </p:txBody>
      </p:sp>
      <p:graphicFrame>
        <p:nvGraphicFramePr>
          <p:cNvPr id="522244" name="Group 4"/>
          <p:cNvGraphicFramePr>
            <a:graphicFrameLocks noGrp="1"/>
          </p:cNvGraphicFramePr>
          <p:nvPr/>
        </p:nvGraphicFramePr>
        <p:xfrm>
          <a:off x="185738" y="1357313"/>
          <a:ext cx="8763000" cy="2926080"/>
        </p:xfrm>
        <a:graphic>
          <a:graphicData uri="http://schemas.openxmlformats.org/drawingml/2006/table">
            <a:tbl>
              <a:tblPr/>
              <a:tblGrid>
                <a:gridCol w="4495800"/>
                <a:gridCol w="42672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assertTrue(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boolean test is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false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assertFalse(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boolean test is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expected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actual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values are not equal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assertSame(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expected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actual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values are not the same (by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==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assertNotSame(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expected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actual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values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are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the same (by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==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assertNull(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given value is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assertNotNull(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fails if the given value is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fail()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causes current test to immediately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9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Trustworthy tests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Test </a:t>
            </a:r>
            <a:r>
              <a:rPr lang="en-US" b="1" u="sng" dirty="0">
                <a:solidFill>
                  <a:srgbClr val="262626"/>
                </a:solidFill>
                <a:latin typeface="Calibri" charset="0"/>
              </a:rPr>
              <a:t>one thing at a time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per test method.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10 small tests are much better than 1 test 10x as large.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Each test method should have few (likely 1) assert statements.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If you assert many things, the first that fails stops the test.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You won't know whether a later assertion would have failed.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Tests should avoid logic.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minimize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if/else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loops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switch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etc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.</a:t>
            </a:r>
          </a:p>
          <a:p>
            <a:pPr marL="574675" lvl="1" indent="0">
              <a:buNone/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Torture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tests are okay, but only </a:t>
            </a:r>
            <a:r>
              <a:rPr lang="en-US" i="1" dirty="0">
                <a:solidFill>
                  <a:srgbClr val="262626"/>
                </a:solidFill>
                <a:latin typeface="Calibri" charset="0"/>
              </a:rPr>
              <a:t>in addition to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 simple tests.</a:t>
            </a:r>
          </a:p>
        </p:txBody>
      </p:sp>
    </p:spTree>
    <p:extLst>
      <p:ext uri="{BB962C8B-B14F-4D97-AF65-F5344CB8AC3E}">
        <p14:creationId xmlns:p14="http://schemas.microsoft.com/office/powerpoint/2010/main" val="51384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Naming test cases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test_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addDays_withinSameMonth_1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assertEquals("date after +4 days", expected,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    // give test case methods </a:t>
            </a:r>
            <a:r>
              <a:rPr lang="en-US" sz="1800" b="1" i="1">
                <a:solidFill>
                  <a:srgbClr val="008000"/>
                </a:solidFill>
                <a:latin typeface="Courier New" charset="0"/>
              </a:rPr>
              <a:t>really long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descriptive names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test_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addDays_wrapToNextMonth_2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assertEquals("date after +14 days", expected,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actual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give descriptive names to expected/actual values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72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Good assertion messages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actual.addDays(1);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"adding one day to 2050/2/15"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    expected, actual);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JUnit will already show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the expected and actual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values in its output;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don't need to repeat them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in the assertion message</a:t>
            </a:r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425767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3962400" y="4572000"/>
            <a:ext cx="2590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Well-structured assertions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2050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d.getYear());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expected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2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d.getMonth());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value should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19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d.getDay());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be at LEFT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"year after +14 days"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2050, d.getYear());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"month after +14 days"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3, d.getMonth());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"day after +14 days"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1, d.getDay());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test cases should usually have messages explaining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}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what is being checked, for better failure output</a:t>
            </a:r>
          </a:p>
        </p:txBody>
      </p:sp>
    </p:spTree>
    <p:extLst>
      <p:ext uri="{BB962C8B-B14F-4D97-AF65-F5344CB8AC3E}">
        <p14:creationId xmlns:p14="http://schemas.microsoft.com/office/powerpoint/2010/main" val="42488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Shake-n-Bacon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932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Expected answer objects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expected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d);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use an expected answer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                        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object to minimize tests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                    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                     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(Date must have toString</a:t>
            </a:r>
            <a:endParaRPr lang="en-US" sz="1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                    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 and equals methods)</a:t>
            </a:r>
            <a:endParaRPr lang="en-US" sz="1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"date after +14 days"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, expected, d);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54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Tests with a timeout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400" b="1">
                <a:solidFill>
                  <a:srgbClr val="003399"/>
                </a:solidFill>
                <a:latin typeface="Courier New" charset="0"/>
              </a:rPr>
              <a:t>(timeout = 5000)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above method will be considered a failure if it doesn't finish running within 5000 ms</a:t>
            </a:r>
          </a:p>
          <a:p>
            <a:pPr lvl="1"/>
            <a:endParaRPr lang="en-US" sz="2600">
              <a:solidFill>
                <a:srgbClr val="404040"/>
              </a:solidFill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private static final int </a:t>
            </a: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TIMEOUT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 = 2000;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...</a:t>
            </a:r>
            <a:br>
              <a:rPr lang="en-US" sz="2400">
                <a:solidFill>
                  <a:srgbClr val="404040"/>
                </a:solidFill>
                <a:latin typeface="Courier New" charset="0"/>
              </a:rPr>
            </a:br>
            <a:endParaRPr lang="en-US" sz="24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@Test(timeout =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TIMEOUT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buFont typeface="Wingdings" charset="0"/>
              <a:buNone/>
            </a:pPr>
            <a:endParaRPr lang="en-US" sz="240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Times out / fails after 2000 ms</a:t>
            </a:r>
          </a:p>
        </p:txBody>
      </p:sp>
    </p:spTree>
    <p:extLst>
      <p:ext uri="{BB962C8B-B14F-4D97-AF65-F5344CB8AC3E}">
        <p14:creationId xmlns:p14="http://schemas.microsoft.com/office/powerpoint/2010/main" val="3546906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Testing for exceptions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00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000" b="1">
                <a:solidFill>
                  <a:srgbClr val="003399"/>
                </a:solidFill>
                <a:latin typeface="Courier New" charset="0"/>
              </a:rPr>
              <a:t>(expected = </a:t>
            </a:r>
            <a:r>
              <a:rPr lang="en-US" sz="2000" b="1">
                <a:solidFill>
                  <a:srgbClr val="003399"/>
                </a:solidFill>
                <a:latin typeface="Calibri" charset="0"/>
              </a:rPr>
              <a:t>ExceptionType</a:t>
            </a:r>
            <a:r>
              <a:rPr lang="en-US" sz="2000" b="1">
                <a:solidFill>
                  <a:srgbClr val="003399"/>
                </a:solidFill>
                <a:latin typeface="Courier New" charset="0"/>
              </a:rPr>
              <a:t>.class)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public void </a:t>
            </a:r>
            <a:r>
              <a:rPr lang="en-US" sz="20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000">
                <a:solidFill>
                  <a:srgbClr val="404040"/>
                </a:solidFill>
                <a:latin typeface="Courier New" charset="0"/>
              </a:rPr>
              <a:t>()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    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}</a:t>
            </a:r>
          </a:p>
          <a:p>
            <a:pPr lvl="1">
              <a:buFont typeface="Wingdings" charset="0"/>
              <a:buNone/>
            </a:pPr>
            <a:endParaRPr lang="en-US" sz="200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Will pass if it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does 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throw the given exception.</a:t>
            </a:r>
            <a:endParaRPr lang="en-US" sz="800">
              <a:solidFill>
                <a:srgbClr val="404040"/>
              </a:solidFill>
              <a:latin typeface="Calibri" charset="0"/>
            </a:endParaRPr>
          </a:p>
          <a:p>
            <a:pPr lvl="2"/>
            <a:r>
              <a:rPr lang="en-US">
                <a:latin typeface="Calibri" charset="0"/>
              </a:rPr>
              <a:t>If the exception is </a:t>
            </a:r>
            <a:r>
              <a:rPr lang="en-US" i="1">
                <a:latin typeface="Calibri" charset="0"/>
              </a:rPr>
              <a:t>not </a:t>
            </a:r>
            <a:r>
              <a:rPr lang="en-US">
                <a:latin typeface="Calibri" charset="0"/>
              </a:rPr>
              <a:t>thrown, the test fails.</a:t>
            </a:r>
          </a:p>
          <a:p>
            <a:pPr lvl="2"/>
            <a:r>
              <a:rPr lang="en-US">
                <a:latin typeface="Calibri" charset="0"/>
              </a:rPr>
              <a:t>Use this to test for expected errors.</a:t>
            </a:r>
          </a:p>
          <a:p>
            <a:pPr lvl="2"/>
            <a:endParaRPr lang="en-US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00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000" b="1">
                <a:solidFill>
                  <a:srgbClr val="404040"/>
                </a:solidFill>
                <a:latin typeface="Courier New" charset="0"/>
              </a:rPr>
              <a:t>(expected = </a:t>
            </a:r>
            <a:r>
              <a:rPr lang="en-US" sz="1800" b="1">
                <a:solidFill>
                  <a:srgbClr val="404040"/>
                </a:solidFill>
                <a:latin typeface="Courier New" charset="0"/>
              </a:rPr>
              <a:t>ArrayIndexOutOfBoundsException.class</a:t>
            </a:r>
            <a:r>
              <a:rPr lang="en-US" sz="2000" b="1">
                <a:solidFill>
                  <a:srgbClr val="404040"/>
                </a:solidFill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public void testBadIndex()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    ArrayIntList list = new ArrayIntList();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    list.get(4);   </a:t>
            </a:r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// should fail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404040"/>
                </a:solidFill>
                <a:latin typeface="Courier New" charset="0"/>
              </a:rPr>
              <a:t>  }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47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Setup and teardown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@Before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@After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methods to run before/after each test case method is called</a:t>
            </a:r>
          </a:p>
          <a:p>
            <a:pPr lvl="1">
              <a:lnSpc>
                <a:spcPct val="80000"/>
              </a:lnSpc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@BeforeClass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static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b="1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@AfterClass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404040"/>
                </a:solidFill>
                <a:latin typeface="Courier New" charset="0"/>
              </a:rPr>
              <a:t>    public 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static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 void </a:t>
            </a:r>
            <a:r>
              <a:rPr lang="en-US" sz="2400" b="1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sz="2400">
                <a:solidFill>
                  <a:srgbClr val="404040"/>
                </a:solidFill>
                <a:latin typeface="Courier New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methods to run once before/after the entire test class runs</a:t>
            </a:r>
            <a:endParaRPr lang="en-US" sz="270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76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Flexible helpers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@Test(timeout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public void addDays_multipleCalls_wrapToNextMonth2x()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Date d = 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addHelper(2050, 2, 15, +14, 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        addhelper(d, +32, 2050, 4, 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        addhelper(d, +98, 2050, 7, 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    // Helpers can box you in; hard to test many calls/combine.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    // Create variations that allow better flexibility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private Date </a:t>
            </a: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addHelper</a:t>
            </a:r>
            <a:r>
              <a:rPr lang="en-US" sz="1800">
                <a:solidFill>
                  <a:srgbClr val="262626"/>
                </a:solidFill>
                <a:latin typeface="Courier New" charset="0"/>
              </a:rPr>
              <a:t>(int y1, int m1, int d1, int add,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                   int y2, int m2, int d2)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date = new Date(y, m, 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addHelper(date, add, y2, m2, d2);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262626"/>
                </a:solidFill>
                <a:latin typeface="Courier New" charset="0"/>
              </a:rPr>
              <a:t>        return d;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80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private void addHelper(Date date, int add,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                   int y2, int m2, int d2)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date.addDays(add);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Date expect = new Date(y2, m2, d2);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    assertEquals("date after +" + add + " days", expect, 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262626"/>
                </a:solidFill>
                <a:latin typeface="Courier New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416842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Test case "smells"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>
                <a:solidFill>
                  <a:srgbClr val="262626"/>
                </a:solidFill>
                <a:latin typeface="Calibri" charset="0"/>
              </a:rPr>
              <a:t>Tests should be self-contained</a:t>
            </a:r>
            <a:br>
              <a:rPr lang="en-US">
                <a:solidFill>
                  <a:srgbClr val="262626"/>
                </a:solidFill>
                <a:latin typeface="Calibri" charset="0"/>
              </a:rPr>
            </a:br>
            <a:r>
              <a:rPr lang="en-US">
                <a:solidFill>
                  <a:srgbClr val="262626"/>
                </a:solidFill>
                <a:latin typeface="Calibri" charset="0"/>
              </a:rPr>
              <a:t>and not care about each other.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"</a:t>
            </a:r>
            <a:r>
              <a:rPr lang="en-US" b="1">
                <a:solidFill>
                  <a:srgbClr val="262626"/>
                </a:solidFill>
                <a:latin typeface="Calibri" charset="0"/>
              </a:rPr>
              <a:t>Smells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" (bad things to avoid) in tests:</a:t>
            </a:r>
            <a:endParaRPr lang="en-US" sz="800">
              <a:solidFill>
                <a:srgbClr val="262626"/>
              </a:solidFill>
              <a:latin typeface="Calibri" charset="0"/>
            </a:endParaRPr>
          </a:p>
          <a:p>
            <a:pPr lvl="1">
              <a:spcBef>
                <a:spcPct val="80000"/>
              </a:spcBef>
            </a:pPr>
            <a:r>
              <a:rPr lang="en-US" i="1">
                <a:solidFill>
                  <a:srgbClr val="404040"/>
                </a:solidFill>
                <a:latin typeface="Calibri" charset="0"/>
              </a:rPr>
              <a:t>Constrained test order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	: Test A must run before Test B.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	  </a:t>
            </a:r>
            <a:r>
              <a:rPr lang="en-US" sz="1800">
                <a:solidFill>
                  <a:srgbClr val="404040"/>
                </a:solidFill>
                <a:latin typeface="Calibri" charset="0"/>
              </a:rPr>
              <a:t>(usually a misguided attempt to test order/flow)</a:t>
            </a:r>
          </a:p>
          <a:p>
            <a:pPr lvl="1">
              <a:spcBef>
                <a:spcPct val="80000"/>
              </a:spcBef>
            </a:pPr>
            <a:r>
              <a:rPr lang="en-US" i="1">
                <a:solidFill>
                  <a:srgbClr val="404040"/>
                </a:solidFill>
                <a:latin typeface="Calibri" charset="0"/>
              </a:rPr>
              <a:t>Tests call each other	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: Test A calls Test B's method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	  </a:t>
            </a:r>
            <a:r>
              <a:rPr lang="en-US" sz="1800">
                <a:solidFill>
                  <a:srgbClr val="404040"/>
                </a:solidFill>
                <a:latin typeface="Calibri" charset="0"/>
              </a:rPr>
              <a:t>(calling a shared helper is OK, though)</a:t>
            </a:r>
          </a:p>
          <a:p>
            <a:pPr lvl="1">
              <a:spcBef>
                <a:spcPct val="80000"/>
              </a:spcBef>
            </a:pPr>
            <a:r>
              <a:rPr lang="en-US" i="1">
                <a:solidFill>
                  <a:srgbClr val="404040"/>
                </a:solidFill>
                <a:latin typeface="Calibri" charset="0"/>
              </a:rPr>
              <a:t>Mutable shared state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	: Tests A/B both use a shared object.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  </a:t>
            </a:r>
            <a:r>
              <a:rPr lang="en-US" sz="1800">
                <a:solidFill>
                  <a:srgbClr val="404040"/>
                </a:solidFill>
                <a:latin typeface="Calibri" charset="0"/>
              </a:rPr>
              <a:t>(If A breaks it, what happens to B?)</a:t>
            </a:r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1"/>
          <a:stretch>
            <a:fillRect/>
          </a:stretch>
        </p:blipFill>
        <p:spPr bwMode="auto">
          <a:xfrm>
            <a:off x="6553200" y="1371600"/>
            <a:ext cx="22669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1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test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>
                <a:solidFill>
                  <a:srgbClr val="262626"/>
                </a:solidFill>
                <a:latin typeface="Calibri" charset="0"/>
              </a:rPr>
              <a:t>Right click it in the Eclipse Package Explorer at left;  choose: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	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Run As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404040"/>
                </a:solidFill>
                <a:latin typeface="Calibri" charset="0"/>
                <a:sym typeface="Symbol" charset="0"/>
              </a:rPr>
              <a:t>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b="1">
                <a:solidFill>
                  <a:srgbClr val="404040"/>
                </a:solidFill>
                <a:latin typeface="Calibri" charset="0"/>
              </a:rPr>
              <a:t>JUnit Test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The JUnit bar will show </a:t>
            </a:r>
            <a:r>
              <a:rPr lang="en-US" b="1">
                <a:solidFill>
                  <a:srgbClr val="008000"/>
                </a:solidFill>
                <a:latin typeface="Calibri" charset="0"/>
              </a:rPr>
              <a:t>green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if all tests pass, </a:t>
            </a:r>
            <a:r>
              <a:rPr lang="en-US" b="1">
                <a:solidFill>
                  <a:srgbClr val="800000"/>
                </a:solidFill>
                <a:latin typeface="Calibri" charset="0"/>
              </a:rPr>
              <a:t>red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if any fail.</a:t>
            </a:r>
          </a:p>
          <a:p>
            <a:endParaRPr lang="en-US">
              <a:solidFill>
                <a:srgbClr val="262626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The Failure Trace shows which tests</a:t>
            </a:r>
            <a:br>
              <a:rPr lang="en-US">
                <a:solidFill>
                  <a:srgbClr val="262626"/>
                </a:solidFill>
                <a:latin typeface="Calibri" charset="0"/>
              </a:rPr>
            </a:br>
            <a:r>
              <a:rPr lang="en-US">
                <a:solidFill>
                  <a:srgbClr val="262626"/>
                </a:solidFill>
                <a:latin typeface="Calibri" charset="0"/>
              </a:rPr>
              <a:t>failed, if any, and why.</a:t>
            </a:r>
          </a:p>
        </p:txBody>
      </p:sp>
      <p:pic>
        <p:nvPicPr>
          <p:cNvPr id="483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4"/>
          <a:stretch>
            <a:fillRect/>
          </a:stretch>
        </p:blipFill>
        <p:spPr bwMode="auto">
          <a:xfrm>
            <a:off x="5638800" y="3505200"/>
            <a:ext cx="30591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83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8" t="87869"/>
          <a:stretch>
            <a:fillRect/>
          </a:stretch>
        </p:blipFill>
        <p:spPr bwMode="auto">
          <a:xfrm>
            <a:off x="520700" y="4857750"/>
            <a:ext cx="48895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82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JGrasp</a:t>
            </a:r>
            <a:r>
              <a:rPr lang="en-US" dirty="0" smtClean="0"/>
              <a:t> Debugger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Visual Tool for tree/list debugging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532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Sans" charset="0"/>
              </a:rPr>
              <a:t>JGrasp</a:t>
            </a:r>
            <a:r>
              <a:rPr lang="en-US" dirty="0" smtClean="0">
                <a:latin typeface="Lucida Sans" charset="0"/>
              </a:rPr>
              <a:t> Debugger</a:t>
            </a:r>
            <a:endParaRPr lang="en-US" dirty="0">
              <a:latin typeface="Lucida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2" y="1682750"/>
            <a:ext cx="7440085" cy="4624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56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Feedback</a:t>
            </a:r>
            <a:br>
              <a:rPr lang="en-US" dirty="0" smtClean="0"/>
            </a:br>
            <a:r>
              <a:rPr lang="en-US" dirty="0" smtClean="0"/>
              <a:t>&amp; Project 2 Tips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Style Guide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146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Word Frequency Analysis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Phase A</a:t>
            </a:r>
            <a:r>
              <a:rPr lang="en-US" sz="3200" b="1" dirty="0" smtClean="0">
                <a:solidFill>
                  <a:srgbClr val="262626"/>
                </a:solidFill>
              </a:rPr>
              <a:t>: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Implement 3 ADTs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Due next Wednesday, Feb 6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Word frequency analysis using different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DataCounters</a:t>
            </a:r>
            <a:endParaRPr lang="en-US" sz="2400" dirty="0" smtClean="0">
              <a:solidFill>
                <a:srgbClr val="404040"/>
              </a:solidFill>
              <a:latin typeface="Calibri" charset="0"/>
              <a:cs typeface="+mn-cs"/>
            </a:endParaRPr>
          </a:p>
          <a:p>
            <a:pPr marL="574675" lvl="1" indent="0"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rgbClr val="262626"/>
                </a:solidFill>
                <a:latin typeface="Calibri" charset="0"/>
              </a:rPr>
              <a:t>AVLTree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rgbClr val="262626"/>
                </a:solidFill>
                <a:latin typeface="Calibri" charset="0"/>
              </a:rPr>
              <a:t>MoveToFrontList</a:t>
            </a:r>
            <a:endParaRPr lang="en-US" sz="3200" b="1" dirty="0" smtClean="0">
              <a:solidFill>
                <a:srgbClr val="262626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32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</a:t>
            </a:r>
            <a:r>
              <a:rPr lang="en-US" sz="3200" b="1" dirty="0" err="1" smtClean="0">
                <a:solidFill>
                  <a:srgbClr val="262626"/>
                </a:solidFill>
                <a:latin typeface="Calibri" charset="0"/>
              </a:rPr>
              <a:t>FourHeap</a:t>
            </a: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6763" y="3164417"/>
            <a:ext cx="1611026" cy="120032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DataCount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ata:    Hamlet</a:t>
            </a:r>
          </a:p>
          <a:p>
            <a:r>
              <a:rPr lang="en-US" dirty="0" smtClean="0"/>
              <a:t>count:  67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5663" y="4919134"/>
            <a:ext cx="1423136" cy="120032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DataCount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ata:    water</a:t>
            </a:r>
          </a:p>
          <a:p>
            <a:r>
              <a:rPr lang="en-US" dirty="0" smtClean="0"/>
              <a:t>count:  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5737" y="4919134"/>
            <a:ext cx="1418853" cy="120032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DataCount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ata:    Apple</a:t>
            </a:r>
          </a:p>
          <a:p>
            <a:r>
              <a:rPr lang="en-US" dirty="0" smtClean="0"/>
              <a:t>count:  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302250" y="4364746"/>
            <a:ext cx="424513" cy="5543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337789" y="4364746"/>
            <a:ext cx="462128" cy="5543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85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Style Guide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Style Points are </a:t>
            </a:r>
            <a:r>
              <a:rPr lang="en-US" sz="3200" b="1" dirty="0" smtClean="0">
                <a:solidFill>
                  <a:srgbClr val="0000FF"/>
                </a:solidFill>
                <a:latin typeface="Calibri" charset="0"/>
              </a:rPr>
              <a:t>1/3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of your grade!!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Grade breakdown:  1/3 correctness, 1/3 write up, 1/3 style 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-    In industry, you’ll be always working with other people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-    Readability and Conciseness of code is very very important!!! 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Make sure you read style guide   </a:t>
            </a: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Style guide: </a:t>
            </a:r>
            <a:r>
              <a:rPr lang="en-US" sz="1400" dirty="0">
                <a:solidFill>
                  <a:srgbClr val="404040"/>
                </a:solidFill>
                <a:latin typeface="Calibri" charset="0"/>
                <a:hlinkClick r:id="rId2"/>
              </a:rPr>
              <a:t>http://www.cs.washington.edu/education/courses/cse332/13wi/projects/</a:t>
            </a:r>
            <a:r>
              <a:rPr lang="en-US" sz="1400" dirty="0" smtClean="0">
                <a:solidFill>
                  <a:srgbClr val="404040"/>
                </a:solidFill>
                <a:latin typeface="Calibri" charset="0"/>
                <a:hlinkClick r:id="rId2"/>
              </a:rPr>
              <a:t>style.txt</a:t>
            </a:r>
            <a:endParaRPr lang="en-US" sz="14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-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Comment 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guide: </a:t>
            </a:r>
            <a:r>
              <a:rPr lang="en-US" sz="1200" dirty="0">
                <a:solidFill>
                  <a:srgbClr val="404040"/>
                </a:solidFill>
                <a:latin typeface="Calibri" charset="0"/>
                <a:cs typeface="+mn-cs"/>
                <a:hlinkClick r:id="rId3"/>
              </a:rPr>
              <a:t>http://www.cs.washington.edu/education/courses/cse332/13wi/projects/</a:t>
            </a:r>
            <a:r>
              <a:rPr lang="en-US" sz="1200" dirty="0" smtClean="0">
                <a:solidFill>
                  <a:srgbClr val="404040"/>
                </a:solidFill>
                <a:latin typeface="Calibri" charset="0"/>
                <a:cs typeface="+mn-cs"/>
                <a:hlinkClick r:id="rId3"/>
              </a:rPr>
              <a:t>commenting.pdf</a:t>
            </a:r>
            <a:endParaRPr lang="en-US" sz="1200" dirty="0" smtClean="0">
              <a:solidFill>
                <a:srgbClr val="404040"/>
              </a:solidFill>
              <a:latin typeface="Calibri" charset="0"/>
              <a:cs typeface="+mn-cs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-  Java Convention: </a:t>
            </a:r>
            <a:r>
              <a:rPr lang="en-US" sz="1200" dirty="0">
                <a:solidFill>
                  <a:srgbClr val="404040"/>
                </a:solidFill>
                <a:latin typeface="Calibri" charset="0"/>
                <a:cs typeface="+mn-cs"/>
                <a:hlinkClick r:id="rId4"/>
              </a:rPr>
              <a:t>http://www.oracle.com/technetwork/java/codeconvtoc-136057.</a:t>
            </a:r>
            <a:r>
              <a:rPr lang="en-US" sz="1200" dirty="0" smtClean="0">
                <a:solidFill>
                  <a:srgbClr val="404040"/>
                </a:solidFill>
                <a:latin typeface="Calibri" charset="0"/>
                <a:cs typeface="+mn-cs"/>
                <a:hlinkClick r:id="rId4"/>
              </a:rPr>
              <a:t>html</a:t>
            </a:r>
            <a:endParaRPr lang="en-US" sz="1200" dirty="0" smtClean="0">
              <a:solidFill>
                <a:srgbClr val="404040"/>
              </a:solidFill>
              <a:latin typeface="Calibri" charset="0"/>
              <a:cs typeface="+mn-cs"/>
            </a:endParaRPr>
          </a:p>
          <a:p>
            <a:pPr marL="574675" lvl="1" indent="0">
              <a:buNone/>
            </a:pP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pPr>
              <a:lnSpc>
                <a:spcPct val="50000"/>
              </a:lnSpc>
            </a:pP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2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1 Feedback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Make sure your code compile!!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No correctness point if your code doesn’t compile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-    Be sure to </a:t>
            </a:r>
            <a:r>
              <a:rPr lang="en-US" sz="2400" b="1" u="sng" dirty="0" smtClean="0">
                <a:solidFill>
                  <a:srgbClr val="404040"/>
                </a:solidFill>
                <a:latin typeface="Calibri" charset="0"/>
                <a:cs typeface="+mn-cs"/>
              </a:rPr>
              <a:t>take out package statement </a:t>
            </a:r>
            <a:endParaRPr lang="en-US" sz="2000" b="1" u="sng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Comment your code  </a:t>
            </a: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Follow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guide: </a:t>
            </a:r>
            <a:r>
              <a:rPr lang="en-US" sz="1400" dirty="0">
                <a:solidFill>
                  <a:srgbClr val="404040"/>
                </a:solidFill>
                <a:latin typeface="Calibri" charset="0"/>
                <a:hlinkClick r:id="rId2"/>
              </a:rPr>
              <a:t>http://www.cs.washington.edu/education/courses/cse332/13wi/projects/</a:t>
            </a:r>
            <a:r>
              <a:rPr lang="en-US" sz="1400" dirty="0" smtClean="0">
                <a:solidFill>
                  <a:srgbClr val="404040"/>
                </a:solidFill>
                <a:latin typeface="Calibri" charset="0"/>
                <a:hlinkClick r:id="rId2"/>
              </a:rPr>
              <a:t>style.txt</a:t>
            </a:r>
            <a:endParaRPr lang="en-US" sz="14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Use descriptive variable / method names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  If variable points to stack top, name it like ‘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</a:rPr>
              <a:t>stackTop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’, not ‘l’ or ‘g’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Use specify private / public appropriately </a:t>
            </a:r>
          </a:p>
          <a:p>
            <a:pPr marL="228600" lvl="1" indent="0">
              <a:lnSpc>
                <a:spcPct val="80000"/>
              </a:lnSpc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- 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Do not just omit this!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 </a:t>
            </a: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3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1 Feedback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Initialize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a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ll non-static fields in constructor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private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size = 0;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sym typeface="Wingdings"/>
              </a:rPr>
              <a:t>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 private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size; Public Stack() { size =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0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; }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sym typeface="Wingdings"/>
              </a:rPr>
              <a:t></a:t>
            </a:r>
            <a:endParaRPr lang="en-US" sz="2000" b="1" u="sng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2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Make your code as concise as possible</a:t>
            </a: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</a:t>
            </a: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end 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= end + </a:t>
            </a:r>
            <a:r>
              <a:rPr lang="da-DK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;  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sym typeface="Wingdings"/>
              </a:rPr>
              <a:t>  </a:t>
            </a:r>
            <a:endParaRPr lang="da-DK" sz="1400" dirty="0" smtClean="0">
              <a:solidFill>
                <a:prstClr val="black"/>
              </a:solidFill>
              <a:latin typeface="Menlo-Regular"/>
            </a:endParaRPr>
          </a:p>
          <a:p>
            <a:pPr marL="228600" indent="0">
              <a:buNone/>
            </a:pP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                   </a:t>
            </a:r>
            <a:endParaRPr lang="da-DK" sz="1400" dirty="0">
              <a:solidFill>
                <a:prstClr val="black"/>
              </a:solidFill>
              <a:latin typeface="Menlo-Regular"/>
            </a:endParaRPr>
          </a:p>
          <a:p>
            <a:pPr marL="2286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AA0D91"/>
                </a:solidFill>
                <a:latin typeface="Menlo-Regular"/>
              </a:rPr>
              <a:t>this</a:t>
            </a:r>
            <a:r>
              <a:rPr lang="en-US" sz="1400" dirty="0" err="1" smtClean="0">
                <a:solidFill>
                  <a:prstClr val="black"/>
                </a:solidFill>
                <a:latin typeface="Menlo-Regular"/>
              </a:rPr>
              <a:t>.isEmpty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prstClr val="black"/>
                </a:solidFill>
                <a:latin typeface="Menlo-Regular"/>
              </a:rPr>
              <a:t>);</a:t>
            </a:r>
          </a:p>
          <a:p>
            <a:pPr marL="228600" indent="0">
              <a:buNone/>
            </a:pPr>
            <a:endParaRPr lang="en-US" sz="1400" dirty="0">
              <a:solidFill>
                <a:prstClr val="black"/>
              </a:solidFill>
              <a:latin typeface="Menlo-Regular"/>
            </a:endParaRPr>
          </a:p>
          <a:p>
            <a:pPr marL="2286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enlo-Regular"/>
              </a:rPr>
              <a:t>   front 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=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Menlo-Regular"/>
              </a:rPr>
              <a:t>.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 Node(d, front)</a:t>
            </a:r>
            <a:r>
              <a:rPr lang="en-US" sz="1400" dirty="0" smtClean="0">
                <a:solidFill>
                  <a:prstClr val="black"/>
                </a:solidFill>
                <a:latin typeface="Menlo-Regular"/>
              </a:rPr>
              <a:t>;</a:t>
            </a:r>
          </a:p>
          <a:p>
            <a:pPr marL="228600" indent="0">
              <a:buNone/>
            </a:pPr>
            <a:endParaRPr lang="en-US" sz="1400" dirty="0"/>
          </a:p>
          <a:p>
            <a:pPr marL="228600" indent="0">
              <a:buNone/>
            </a:pPr>
            <a:r>
              <a:rPr lang="en-US" sz="1400" dirty="0" smtClean="0">
                <a:solidFill>
                  <a:srgbClr val="AA0D91"/>
                </a:solidFill>
                <a:latin typeface="Menlo-Regular"/>
              </a:rPr>
              <a:t>   if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(front ==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){</a:t>
            </a:r>
          </a:p>
          <a:p>
            <a:pPr marL="228600" indent="0">
              <a:buNone/>
            </a:pPr>
            <a:r>
              <a:rPr lang="en-US" sz="1400" dirty="0">
                <a:solidFill>
                  <a:prstClr val="black"/>
                </a:solidFill>
                <a:latin typeface="Menlo-Regular"/>
              </a:rPr>
              <a:t>   	front 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enlo-Regular"/>
              </a:rPr>
              <a:t>ListNode</a:t>
            </a:r>
            <a:r>
              <a:rPr lang="en-US" sz="1400" dirty="0">
                <a:solidFill>
                  <a:prstClr val="black"/>
                </a:solidFill>
                <a:latin typeface="Menlo-Regular"/>
              </a:rPr>
              <a:t>(d);</a:t>
            </a:r>
          </a:p>
          <a:p>
            <a:pPr marL="228600" indent="0">
              <a:buNone/>
            </a:pPr>
            <a:r>
              <a:rPr lang="en-US" sz="1400" dirty="0">
                <a:solidFill>
                  <a:prstClr val="black"/>
                </a:solidFill>
                <a:latin typeface="Menlo-Regular"/>
              </a:rPr>
              <a:t>   </a:t>
            </a:r>
            <a:r>
              <a:rPr lang="en-US" sz="1400" dirty="0" smtClean="0">
                <a:solidFill>
                  <a:prstClr val="black"/>
                </a:solidFill>
                <a:latin typeface="Menlo-Regular"/>
              </a:rPr>
              <a:t>}</a:t>
            </a:r>
            <a:r>
              <a:rPr lang="da-DK" sz="1400" dirty="0" err="1" smtClean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{</a:t>
            </a:r>
          </a:p>
          <a:p>
            <a:pPr marL="228600" indent="0">
              <a:buNone/>
            </a:pPr>
            <a:r>
              <a:rPr lang="da-DK" sz="1400" dirty="0">
                <a:solidFill>
                  <a:prstClr val="black"/>
                </a:solidFill>
                <a:latin typeface="Menlo-Regular"/>
              </a:rPr>
              <a:t>    	</a:t>
            </a:r>
            <a:r>
              <a:rPr lang="da-DK" sz="1400" dirty="0" err="1" smtClean="0">
                <a:solidFill>
                  <a:prstClr val="black"/>
                </a:solidFill>
                <a:latin typeface="Menlo-Regular"/>
              </a:rPr>
              <a:t>ListNode</a:t>
            </a: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prstClr val="black"/>
                </a:solidFill>
                <a:latin typeface="Menlo-Regular"/>
              </a:rPr>
              <a:t>newNode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 = </a:t>
            </a:r>
            <a:r>
              <a:rPr lang="da-DK" sz="1400" dirty="0">
                <a:solidFill>
                  <a:srgbClr val="AA0D91"/>
                </a:solidFill>
                <a:latin typeface="Menlo-Regular"/>
              </a:rPr>
              <a:t>new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prstClr val="black"/>
                </a:solidFill>
                <a:latin typeface="Menlo-Regular"/>
              </a:rPr>
              <a:t>ListNode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(d, front);</a:t>
            </a:r>
          </a:p>
          <a:p>
            <a:pPr marL="228600" indent="0">
              <a:buNone/>
            </a:pPr>
            <a:r>
              <a:rPr lang="da-DK" sz="1400" dirty="0">
                <a:solidFill>
                  <a:prstClr val="black"/>
                </a:solidFill>
                <a:latin typeface="Menlo-Regular"/>
              </a:rPr>
              <a:t>    	</a:t>
            </a: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front 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= </a:t>
            </a:r>
            <a:r>
              <a:rPr lang="da-DK" sz="1400" dirty="0" err="1">
                <a:solidFill>
                  <a:prstClr val="black"/>
                </a:solidFill>
                <a:latin typeface="Menlo-Regular"/>
              </a:rPr>
              <a:t>newNode</a:t>
            </a:r>
            <a:r>
              <a:rPr lang="da-DK" sz="1400" dirty="0">
                <a:solidFill>
                  <a:prstClr val="black"/>
                </a:solidFill>
                <a:latin typeface="Menlo-Regular"/>
              </a:rPr>
              <a:t>;</a:t>
            </a:r>
          </a:p>
          <a:p>
            <a:pPr marL="228600" indent="0">
              <a:buNone/>
            </a:pPr>
            <a:r>
              <a:rPr lang="da-DK" sz="1400" dirty="0">
                <a:solidFill>
                  <a:prstClr val="black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prstClr val="black"/>
                </a:solidFill>
                <a:latin typeface="Menlo-Regular"/>
              </a:rPr>
              <a:t>}</a:t>
            </a:r>
            <a:endParaRPr lang="da-DK" sz="1400" dirty="0">
              <a:solidFill>
                <a:prstClr val="black"/>
              </a:solidFill>
              <a:latin typeface="Menlo-Regular"/>
            </a:endParaRPr>
          </a:p>
          <a:p>
            <a:pPr marL="574675" lvl="1" indent="0">
              <a:buNone/>
            </a:pP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pPr marL="228600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</a:t>
            </a: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334" y="3477170"/>
            <a:ext cx="3884084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end </a:t>
            </a:r>
            <a:r>
              <a:rPr lang="da-DK" sz="1400" kern="0" dirty="0" smtClean="0">
                <a:solidFill>
                  <a:prstClr val="black"/>
                </a:solidFill>
                <a:latin typeface="Menlo-Regular"/>
                <a:ea typeface="ＭＳ Ｐゴシック" charset="0"/>
              </a:rPr>
              <a:t>++; </a:t>
            </a:r>
            <a:r>
              <a:rPr lang="en-US" sz="2000" b="1" kern="0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/</a:t>
            </a:r>
            <a:r>
              <a:rPr lang="en-US" sz="2000" b="1" kern="0" dirty="0" smtClean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/ </a:t>
            </a:r>
            <a:r>
              <a:rPr lang="en-US" sz="2000" b="1" kern="0" dirty="0" smtClean="0">
                <a:solidFill>
                  <a:srgbClr val="008000"/>
                </a:solidFill>
                <a:latin typeface="Courier New" charset="0"/>
                <a:ea typeface="ＭＳ Ｐゴシック" charset="0"/>
                <a:sym typeface="Wingdings"/>
              </a:rPr>
              <a:t>  </a:t>
            </a:r>
            <a:endParaRPr lang="da-DK" sz="1400" kern="0" dirty="0">
              <a:solidFill>
                <a:prstClr val="black"/>
              </a:solidFill>
              <a:latin typeface="Menlo-Regular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                   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1400" kern="0" dirty="0" err="1" smtClean="0">
                <a:solidFill>
                  <a:prstClr val="black"/>
                </a:solidFill>
                <a:latin typeface="Menlo-Regular"/>
                <a:ea typeface="ＭＳ Ｐゴシック" charset="0"/>
              </a:rPr>
              <a:t>isEmpty</a:t>
            </a:r>
            <a:r>
              <a:rPr lang="en-US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();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1400" kern="0" dirty="0">
              <a:solidFill>
                <a:prstClr val="black"/>
              </a:solidFill>
              <a:latin typeface="Menlo-Regular"/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en-US" sz="1400" kern="0" dirty="0" smtClean="0">
                <a:solidFill>
                  <a:prstClr val="black"/>
                </a:solidFill>
                <a:latin typeface="Menlo-Regular"/>
                <a:ea typeface="ＭＳ Ｐゴシック" charset="0"/>
              </a:rPr>
              <a:t>front </a:t>
            </a:r>
            <a:r>
              <a:rPr lang="en-US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= </a:t>
            </a:r>
            <a:r>
              <a:rPr lang="en-US" sz="1400" kern="0" dirty="0" smtClean="0">
                <a:solidFill>
                  <a:srgbClr val="AA0D91"/>
                </a:solidFill>
                <a:latin typeface="Menlo-Regular"/>
                <a:ea typeface="ＭＳ Ｐゴシック" charset="0"/>
              </a:rPr>
              <a:t>new</a:t>
            </a:r>
            <a:r>
              <a:rPr lang="en-US" sz="1400" kern="0" dirty="0" smtClean="0">
                <a:solidFill>
                  <a:prstClr val="black"/>
                </a:solidFill>
                <a:latin typeface="Menlo-Regular"/>
                <a:ea typeface="ＭＳ Ｐゴシック" charset="0"/>
              </a:rPr>
              <a:t> </a:t>
            </a:r>
            <a:r>
              <a:rPr lang="en-US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Node(d, front);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endParaRPr lang="en-US" sz="1400" kern="0" dirty="0">
              <a:solidFill>
                <a:srgbClr val="000000">
                  <a:lumMod val="85000"/>
                  <a:lumOff val="15000"/>
                </a:srgbClr>
              </a:solidFill>
              <a:ea typeface="ＭＳ Ｐゴシック" charset="0"/>
            </a:endParaRP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da-DK" sz="1400" kern="0" dirty="0" smtClean="0">
                <a:solidFill>
                  <a:prstClr val="black"/>
                </a:solidFill>
                <a:latin typeface="Menlo-Regular"/>
                <a:ea typeface="ＭＳ Ｐゴシック" charset="0"/>
              </a:rPr>
              <a:t>front </a:t>
            </a: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= </a:t>
            </a:r>
            <a:r>
              <a:rPr lang="da-DK" sz="1400" kern="0" dirty="0">
                <a:solidFill>
                  <a:srgbClr val="AA0D91"/>
                </a:solidFill>
                <a:latin typeface="Menlo-Regular"/>
                <a:ea typeface="ＭＳ Ｐゴシック" charset="0"/>
              </a:rPr>
              <a:t>new</a:t>
            </a: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 </a:t>
            </a:r>
            <a:r>
              <a:rPr lang="da-DK" sz="1400" kern="0" dirty="0" err="1">
                <a:solidFill>
                  <a:prstClr val="black"/>
                </a:solidFill>
                <a:latin typeface="Menlo-Regular"/>
                <a:ea typeface="ＭＳ Ｐゴシック" charset="0"/>
              </a:rPr>
              <a:t>ListNode</a:t>
            </a: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(d, front);</a:t>
            </a:r>
          </a:p>
          <a:p>
            <a:pPr marL="228600"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tabLst>
                <a:tab pos="860425" algn="l"/>
                <a:tab pos="1143000" algn="l"/>
                <a:tab pos="1431925" algn="l"/>
                <a:tab pos="1774825" algn="l"/>
              </a:tabLst>
            </a:pPr>
            <a:r>
              <a:rPr lang="da-DK" sz="1400" kern="0" dirty="0">
                <a:solidFill>
                  <a:prstClr val="black"/>
                </a:solidFill>
                <a:latin typeface="Menlo-Regular"/>
                <a:ea typeface="ＭＳ Ｐゴシック" charset="0"/>
              </a:rPr>
              <a:t>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3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1 Feedback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Use constants for fixed constants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private static final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INITIAL_CAPACITY = 10;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b="1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smtClean="0">
                <a:solidFill>
                  <a:srgbClr val="404040"/>
                </a:solidFill>
                <a:latin typeface="Courier New" charset="0"/>
                <a:cs typeface="+mn-cs"/>
              </a:rPr>
              <a:t> 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private static final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RESIZE_FACTOR = 2;</a:t>
            </a:r>
            <a:endParaRPr lang="en-US" sz="2000" b="1" u="sng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2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Use Boolean </a:t>
            </a:r>
            <a:r>
              <a:rPr lang="en-US" sz="3200" b="1" dirty="0" err="1" smtClean="0">
                <a:solidFill>
                  <a:srgbClr val="262626"/>
                </a:solidFill>
                <a:latin typeface="Calibri" charset="0"/>
              </a:rPr>
              <a:t>zen</a:t>
            </a:r>
            <a:endParaRPr lang="en-US" sz="1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if(size==0){ return true; }else{ return false; }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cs typeface="+mn-cs"/>
                <a:sym typeface="Wingdings"/>
              </a:rPr>
              <a:t>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return size == 0;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  <a:sym typeface="Wingdings"/>
              </a:rPr>
              <a:t></a:t>
            </a:r>
          </a:p>
          <a:p>
            <a:pPr marL="574675" lvl="1" indent="0">
              <a:buNone/>
            </a:pP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Maximize code reuse, minimize redundancy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  For example, calling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peek(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)</a:t>
            </a:r>
            <a:r>
              <a:rPr lang="en-US" sz="2400" dirty="0" smtClean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inside of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pop()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400" b="1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2400" b="1" dirty="0" smtClean="0">
                <a:solidFill>
                  <a:srgbClr val="404040"/>
                </a:solidFill>
                <a:latin typeface="Calibri" charset="0"/>
              </a:rPr>
              <a:t>    - 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Using 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isEmpty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()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instead of  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size == 0</a:t>
            </a: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0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1 Feedback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Use @Override when overriding</a:t>
            </a:r>
            <a:endParaRPr lang="en-US" sz="2000" b="1" u="sng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2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Do not leave warning generating code</a:t>
            </a:r>
            <a:endParaRPr lang="en-US" sz="10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- 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Unless you know why it is there and why it is unavoidable</a:t>
            </a: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   (Generic array, casting for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AVLNode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)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  Suppress warnings on method/variable, but not on whole class </a:t>
            </a:r>
            <a:endParaRPr lang="en-US" sz="800" dirty="0" smtClean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Avoid inefficient design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 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</a:rPr>
              <a:t>ArrayStack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:  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I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nsert into </a:t>
            </a:r>
            <a:r>
              <a:rPr lang="en-US" sz="2400" dirty="0" err="1" smtClean="0">
                <a:solidFill>
                  <a:srgbClr val="404040"/>
                </a:solidFill>
                <a:latin typeface="Courier New"/>
                <a:cs typeface="Courier New"/>
              </a:rPr>
              <a:t>stackArray</a:t>
            </a:r>
            <a:r>
              <a:rPr lang="en-US" sz="2400" dirty="0" smtClean="0">
                <a:solidFill>
                  <a:srgbClr val="404040"/>
                </a:solidFill>
                <a:latin typeface="Courier New"/>
                <a:cs typeface="Courier New"/>
              </a:rPr>
              <a:t>[0]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, shifting all elements</a:t>
            </a: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endParaRPr lang="en-US" sz="800" b="1" dirty="0" smtClean="0">
              <a:solidFill>
                <a:srgbClr val="262626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Avoid unnecessary field 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private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size =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stackArray.length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;</a:t>
            </a: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4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Project 2 Tips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7650"/>
            <a:ext cx="9323917" cy="4472517"/>
          </a:xfrm>
        </p:spPr>
        <p:txBody>
          <a:bodyPr/>
          <a:lstStyle/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Take advantage of superclass’s implementation</a:t>
            </a:r>
          </a:p>
          <a:p>
            <a:pPr marL="228600" indent="0">
              <a:buNone/>
            </a:pP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  when writing subclass</a:t>
            </a:r>
            <a:endParaRPr lang="en-US" sz="2000" b="1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endParaRPr lang="en-US" sz="12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    Minimize casting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262626"/>
                </a:solidFill>
                <a:latin typeface="Calibri" charset="0"/>
                <a:cs typeface="+mn-cs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  <a:cs typeface="+mn-cs"/>
              </a:rPr>
              <a:t>  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  Remember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AVLNode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is-a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BSTNode</a:t>
            </a:r>
            <a:endParaRPr lang="en-US" sz="2400" dirty="0" smtClean="0">
              <a:solidFill>
                <a:srgbClr val="404040"/>
              </a:solidFill>
              <a:latin typeface="Calibri" charset="0"/>
              <a:cs typeface="+mn-cs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 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AVLNode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can be treated as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  <a:cs typeface="+mn-cs"/>
              </a:rPr>
              <a:t>BSTNode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, only except when</a:t>
            </a:r>
          </a:p>
          <a:p>
            <a:pPr marL="574675" lvl="1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 charset="0"/>
                <a:cs typeface="+mn-cs"/>
              </a:rPr>
              <a:t>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   accessing its height information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cs typeface="+mn-cs"/>
              </a:rPr>
              <a:t>-   Consider some private function like: height(node)</a:t>
            </a:r>
            <a:endParaRPr lang="en-US" sz="800" b="1" dirty="0" smtClean="0">
              <a:solidFill>
                <a:srgbClr val="008000"/>
              </a:solidFill>
              <a:latin typeface="Calibri" charset="0"/>
            </a:endParaRPr>
          </a:p>
          <a:p>
            <a:pPr marL="228600" lvl="1" indent="0">
              <a:buClr>
                <a:srgbClr val="39275B"/>
              </a:buClr>
              <a:buSzPct val="100000"/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                                                                         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</a:rPr>
              <a:t>updateHeight</a:t>
            </a:r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(node)</a:t>
            </a:r>
            <a:endParaRPr lang="en-US" sz="800" dirty="0">
              <a:solidFill>
                <a:srgbClr val="00800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16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charset="0"/>
              </a:rPr>
              <a:t>Generic Arrays</a:t>
            </a:r>
            <a:r>
              <a:rPr lang="en-US" dirty="0" smtClean="0"/>
              <a:t> &amp;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</a:rPr>
              <a:t>Wildcard</a:t>
            </a:r>
            <a:endParaRPr lang="en-US" dirty="0" smtClean="0">
              <a:latin typeface="Courier New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88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Generic Arrays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Field &amp; variable can have generic array type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E[]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elemArray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; </a:t>
            </a:r>
          </a:p>
          <a:p>
            <a:pPr marL="574675" lvl="1" indent="0"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Cannot create new 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generic array </a:t>
            </a: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[]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elemArray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= new E[INITIAL_CAPACITY];  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// Error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10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Arrays need to “know their element type”  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Type “E” is unknown type</a:t>
            </a:r>
          </a:p>
          <a:p>
            <a:pPr marL="574675" lvl="1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Workaround with Object[]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- Unavoidable warning</a:t>
            </a:r>
            <a:endParaRPr lang="en-US" sz="3200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[]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elemArray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=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(E[]) new Object[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INITIAL_CAPACITY]; </a:t>
            </a:r>
            <a:endParaRPr lang="en-US" sz="2000" dirty="0" smtClean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Generates warning, but ok</a:t>
            </a: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Array of Parameterized type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95400"/>
            <a:ext cx="9323917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Cannot create array of parameterized type</a:t>
            </a:r>
          </a:p>
          <a:p>
            <a:pPr marL="228600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DataCount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&lt;E&gt;[]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dCount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= new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DataCount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&lt;E&gt;[SIZE];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//Error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Object</a:t>
            </a:r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[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] does not work 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- </a:t>
            </a:r>
            <a:r>
              <a:rPr lang="en-US" sz="3200" dirty="0" err="1" smtClean="0">
                <a:solidFill>
                  <a:srgbClr val="262626"/>
                </a:solidFill>
                <a:latin typeface="Calibri" charset="0"/>
              </a:rPr>
              <a:t>ClassCastException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DataCount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&lt;E&gt;[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]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dCount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= (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DataCount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&lt;E&gt;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) </a:t>
            </a: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                       new Object[SIZE];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//Exception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10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Arrays need to “know their element type”  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Object not guaranteed to be </a:t>
            </a:r>
            <a:r>
              <a:rPr lang="en-US" sz="2400" dirty="0" err="1" smtClean="0">
                <a:solidFill>
                  <a:srgbClr val="404040"/>
                </a:solidFill>
                <a:latin typeface="Calibri" charset="0"/>
              </a:rPr>
              <a:t>DataCount</a:t>
            </a: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Specify it will always hold “</a:t>
            </a:r>
            <a:r>
              <a:rPr lang="en-US" sz="3200" b="1" dirty="0" err="1" smtClean="0">
                <a:solidFill>
                  <a:srgbClr val="262626"/>
                </a:solidFill>
                <a:latin typeface="Calibri" charset="0"/>
              </a:rPr>
              <a:t>DataCount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endParaRPr lang="en-US" sz="3200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DataCount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&lt;E&gt;[]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dCount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= (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DataCount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&lt;E&gt;) </a:t>
            </a:r>
            <a:endParaRPr lang="en-US" sz="2000" dirty="0" smtClean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                      new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DataCount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[SIZE]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ok</a:t>
            </a:r>
            <a:endParaRPr lang="en-US" sz="2000" b="1" dirty="0">
              <a:solidFill>
                <a:srgbClr val="00800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Generics &amp; Inner Class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Do not re-define type parameter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OuterClass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&lt;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cs typeface="+mn-cs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&gt; {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InnerClass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&lt;</a:t>
            </a:r>
            <a:r>
              <a:rPr lang="en-US" sz="2000" b="1" dirty="0" smtClean="0">
                <a:solidFill>
                  <a:srgbClr val="FF8F11"/>
                </a:solidFill>
                <a:latin typeface="Courier New" charset="0"/>
                <a:cs typeface="+mn-cs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&gt; {}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}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cs typeface="+mn-cs"/>
              </a:rPr>
              <a:t>// No 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cs typeface="+mn-cs"/>
                <a:sym typeface="Wingdings"/>
              </a:rPr>
              <a:t>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Works, but </a:t>
            </a:r>
            <a:r>
              <a:rPr lang="en-US" sz="2400" u="sng" dirty="0" smtClean="0">
                <a:solidFill>
                  <a:srgbClr val="404040"/>
                </a:solidFill>
                <a:latin typeface="Calibri" charset="0"/>
              </a:rPr>
              <a:t>not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 what you want!!  </a:t>
            </a: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Analogous of local variable shading field</a:t>
            </a:r>
          </a:p>
          <a:p>
            <a:pPr marL="574675" lvl="1" indent="0">
              <a:buNone/>
            </a:pPr>
            <a:endParaRPr lang="en-US" sz="9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SomeClass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{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myInt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;</a:t>
            </a:r>
            <a:endParaRPr lang="en-US" sz="2000" dirty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void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someMethod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() {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   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myInt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= 3;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   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myInt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++;  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   }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cs typeface="+mn-cs"/>
              </a:rPr>
              <a:t>// Not the field</a:t>
            </a:r>
            <a:endParaRPr lang="en-US" sz="18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} </a:t>
            </a:r>
          </a:p>
          <a:p>
            <a:pPr marL="574675" lvl="1" indent="0">
              <a:buNone/>
            </a:pPr>
            <a:endParaRPr lang="en-US" sz="24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416" y="3968749"/>
            <a:ext cx="49741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OuterClass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&gt; {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myField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;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InnerClass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FF8F11"/>
                </a:solidFill>
                <a:latin typeface="Courier New" charset="0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&gt; {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      ...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    </a:t>
            </a:r>
            <a:r>
              <a:rPr lang="en-US" sz="2000" b="1" dirty="0" smtClean="0">
                <a:solidFill>
                  <a:srgbClr val="FF8F11"/>
                </a:solidFill>
                <a:latin typeface="Courier New" charset="0"/>
              </a:rPr>
              <a:t>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data =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myField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;  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}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Not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same type!!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9085" y="1803441"/>
            <a:ext cx="4413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OuterClass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&gt; {</a:t>
            </a: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class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</a:rPr>
              <a:t>InnerClass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{}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pPr marL="574675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} 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Yes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sym typeface="Wingdings"/>
              </a:rPr>
              <a:t></a:t>
            </a:r>
            <a:endParaRPr lang="en-US" sz="2000" b="1" dirty="0">
              <a:solidFill>
                <a:srgbClr val="008000"/>
              </a:solidFill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9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</a:rPr>
              <a:t>Generic Methods</a:t>
            </a:r>
            <a:endParaRPr lang="en-US" dirty="0">
              <a:latin typeface="Lucida Sans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sz="32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A method can be generic when the class is not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public 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static &lt;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&gt; void </a:t>
            </a:r>
            <a:r>
              <a:rPr lang="en-US" sz="2000" dirty="0" err="1" smtClean="0">
                <a:solidFill>
                  <a:srgbClr val="404040"/>
                </a:solidFill>
                <a:latin typeface="Courier New" charset="0"/>
                <a:cs typeface="+mn-cs"/>
              </a:rPr>
              <a:t>insertionSort</a:t>
            </a: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[] array, Comparator&lt;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  <a:cs typeface="+mn-cs"/>
              </a:rPr>
              <a:t>&gt; comparator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  <a:cs typeface="+mn-cs"/>
              </a:rPr>
              <a:t>);</a:t>
            </a:r>
          </a:p>
          <a:p>
            <a:pPr marL="574675" lvl="1" indent="0">
              <a:buNone/>
            </a:pPr>
            <a:endParaRPr lang="en-US" sz="2000" dirty="0" smtClean="0">
              <a:solidFill>
                <a:srgbClr val="404040"/>
              </a:solidFill>
              <a:latin typeface="Courier New" charset="0"/>
              <a:cs typeface="+mn-cs"/>
            </a:endParaRPr>
          </a:p>
          <a:p>
            <a:pPr marL="574675" lvl="1" indent="0">
              <a:buNone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</a:rPr>
              <a:t>- Define the type variable at the method</a:t>
            </a:r>
          </a:p>
          <a:p>
            <a:pPr marL="574675" lvl="1" indent="0">
              <a:buNone/>
            </a:pPr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sz="3200" b="1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262626"/>
                </a:solidFill>
                <a:latin typeface="Calibri" charset="0"/>
              </a:rPr>
              <a:t>More generics</a:t>
            </a:r>
            <a:endParaRPr lang="en-US" sz="3200" b="1" dirty="0">
              <a:solidFill>
                <a:srgbClr val="262626"/>
              </a:solidFill>
              <a:latin typeface="Calibri" charset="0"/>
            </a:endParaRPr>
          </a:p>
          <a:p>
            <a:pPr marL="574675" lvl="1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 charset="0"/>
                <a:hlinkClick r:id="rId2"/>
              </a:rPr>
              <a:t>http://docs.oracle.com/javase/tutorial/java/generics/</a:t>
            </a:r>
            <a:r>
              <a:rPr lang="en-US" sz="1800" dirty="0" smtClean="0">
                <a:solidFill>
                  <a:srgbClr val="404040"/>
                </a:solidFill>
                <a:latin typeface="Calibri" charset="0"/>
                <a:hlinkClick r:id="rId2"/>
              </a:rPr>
              <a:t>index.html</a:t>
            </a: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1800" dirty="0" smtClean="0">
              <a:solidFill>
                <a:srgbClr val="404040"/>
              </a:solidFill>
              <a:latin typeface="Calibri" charset="0"/>
            </a:endParaRPr>
          </a:p>
          <a:p>
            <a:pPr marL="228600" indent="0">
              <a:buNone/>
            </a:pPr>
            <a:endParaRPr lang="en-US" sz="2000" dirty="0">
              <a:solidFill>
                <a:srgbClr val="404040"/>
              </a:solidFill>
              <a:latin typeface="Calibri" charset="0"/>
            </a:endParaRPr>
          </a:p>
          <a:p>
            <a:pPr marL="574675" lvl="1" indent="0">
              <a:buNone/>
            </a:pPr>
            <a:endParaRPr lang="en-US" sz="3200" dirty="0">
              <a:solidFill>
                <a:srgbClr val="40404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3226</Words>
  <Application>Microsoft Macintosh PowerPoint</Application>
  <PresentationFormat>On-screen Show (4:3)</PresentationFormat>
  <Paragraphs>565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Default Design</vt:lpstr>
      <vt:lpstr>1_Default Design</vt:lpstr>
      <vt:lpstr>CSE332: Data Abstractions Section 4</vt:lpstr>
      <vt:lpstr>Section Agenda</vt:lpstr>
      <vt:lpstr>Project 2</vt:lpstr>
      <vt:lpstr>Word Frequency Analysis</vt:lpstr>
      <vt:lpstr>Generics</vt:lpstr>
      <vt:lpstr>Generic Arrays</vt:lpstr>
      <vt:lpstr>Array of Parameterized type</vt:lpstr>
      <vt:lpstr>Generics &amp; Inner Class</vt:lpstr>
      <vt:lpstr>Generic Methods</vt:lpstr>
      <vt:lpstr>Wildcard</vt:lpstr>
      <vt:lpstr>Inheritance</vt:lpstr>
      <vt:lpstr>Interface &amp; Inheritance</vt:lpstr>
      <vt:lpstr>Comparing Objects</vt:lpstr>
      <vt:lpstr>Comparing objects</vt:lpstr>
      <vt:lpstr>The Comparable interface</vt:lpstr>
      <vt:lpstr>What's the "natural" order?</vt:lpstr>
      <vt:lpstr>Comparator interface</vt:lpstr>
      <vt:lpstr>Comparator examples</vt:lpstr>
      <vt:lpstr>Using Comparators</vt:lpstr>
      <vt:lpstr>Iterator</vt:lpstr>
      <vt:lpstr>Iterator </vt:lpstr>
      <vt:lpstr>JUnit</vt:lpstr>
      <vt:lpstr>JUnit and Eclipse</vt:lpstr>
      <vt:lpstr>A JUnit test class</vt:lpstr>
      <vt:lpstr>JUnit assertion methods</vt:lpstr>
      <vt:lpstr>Trustworthy tests</vt:lpstr>
      <vt:lpstr>Naming test cases</vt:lpstr>
      <vt:lpstr>Good assertion messages</vt:lpstr>
      <vt:lpstr>Well-structured assertions</vt:lpstr>
      <vt:lpstr>Expected answer objects</vt:lpstr>
      <vt:lpstr>Tests with a timeout</vt:lpstr>
      <vt:lpstr>Testing for exceptions</vt:lpstr>
      <vt:lpstr>Setup and teardown</vt:lpstr>
      <vt:lpstr>Flexible helpers</vt:lpstr>
      <vt:lpstr>Test case "smells"</vt:lpstr>
      <vt:lpstr>Running a test</vt:lpstr>
      <vt:lpstr>JGrasp Debugger</vt:lpstr>
      <vt:lpstr>JGrasp Debugger</vt:lpstr>
      <vt:lpstr>Project 1 Feedback &amp; Project 2 Tips</vt:lpstr>
      <vt:lpstr>Style Guide</vt:lpstr>
      <vt:lpstr>Project 1 Feedback</vt:lpstr>
      <vt:lpstr>Project 1 Feedback</vt:lpstr>
      <vt:lpstr>Project 1 Feedback</vt:lpstr>
      <vt:lpstr>Project 1 Feedback</vt:lpstr>
      <vt:lpstr>Project 2 Tips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CSE332: Data Abstractions Section 1</dc:title>
  <dc:creator>Hyein Kim</dc:creator>
  <cp:lastModifiedBy>Hyein Kim</cp:lastModifiedBy>
  <cp:revision>244</cp:revision>
  <dcterms:created xsi:type="dcterms:W3CDTF">2013-01-10T05:31:39Z</dcterms:created>
  <dcterms:modified xsi:type="dcterms:W3CDTF">2013-01-31T20:01:51Z</dcterms:modified>
</cp:coreProperties>
</file>