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3" r:id="rId2"/>
  </p:sldMasterIdLst>
  <p:notesMasterIdLst>
    <p:notesMasterId r:id="rId47"/>
  </p:notesMasterIdLst>
  <p:sldIdLst>
    <p:sldId id="392" r:id="rId3"/>
    <p:sldId id="389" r:id="rId4"/>
    <p:sldId id="387" r:id="rId5"/>
    <p:sldId id="376" r:id="rId6"/>
    <p:sldId id="425" r:id="rId7"/>
    <p:sldId id="378" r:id="rId8"/>
    <p:sldId id="398" r:id="rId9"/>
    <p:sldId id="399" r:id="rId10"/>
    <p:sldId id="426" r:id="rId11"/>
    <p:sldId id="427" r:id="rId12"/>
    <p:sldId id="400" r:id="rId13"/>
    <p:sldId id="401" r:id="rId14"/>
    <p:sldId id="402" r:id="rId15"/>
    <p:sldId id="428" r:id="rId16"/>
    <p:sldId id="403" r:id="rId17"/>
    <p:sldId id="409" r:id="rId18"/>
    <p:sldId id="411" r:id="rId19"/>
    <p:sldId id="410" r:id="rId20"/>
    <p:sldId id="415" r:id="rId21"/>
    <p:sldId id="416" r:id="rId22"/>
    <p:sldId id="417" r:id="rId23"/>
    <p:sldId id="429" r:id="rId24"/>
    <p:sldId id="430" r:id="rId25"/>
    <p:sldId id="405" r:id="rId26"/>
    <p:sldId id="406" r:id="rId27"/>
    <p:sldId id="407" r:id="rId28"/>
    <p:sldId id="408" r:id="rId29"/>
    <p:sldId id="431" r:id="rId30"/>
    <p:sldId id="393" r:id="rId31"/>
    <p:sldId id="394" r:id="rId32"/>
    <p:sldId id="395" r:id="rId33"/>
    <p:sldId id="432" r:id="rId34"/>
    <p:sldId id="396" r:id="rId35"/>
    <p:sldId id="397" r:id="rId36"/>
    <p:sldId id="434" r:id="rId37"/>
    <p:sldId id="435" r:id="rId38"/>
    <p:sldId id="412" r:id="rId39"/>
    <p:sldId id="418" r:id="rId40"/>
    <p:sldId id="419" r:id="rId41"/>
    <p:sldId id="420" r:id="rId42"/>
    <p:sldId id="436" r:id="rId43"/>
    <p:sldId id="422" r:id="rId44"/>
    <p:sldId id="423" r:id="rId45"/>
    <p:sldId id="424" r:id="rId4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F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4.xml"/><Relationship Id="rId47" Type="http://schemas.openxmlformats.org/officeDocument/2006/relationships/notesMaster" Target="notesMasters/notesMaster1.xml"/><Relationship Id="rId48" Type="http://schemas.openxmlformats.org/officeDocument/2006/relationships/printerSettings" Target="printerSettings/printerSettings1.bin"/><Relationship Id="rId49" Type="http://schemas.openxmlformats.org/officeDocument/2006/relationships/presProps" Target="presProps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50" Type="http://schemas.openxmlformats.org/officeDocument/2006/relationships/viewProps" Target="viewProps.xml"/><Relationship Id="rId51" Type="http://schemas.openxmlformats.org/officeDocument/2006/relationships/theme" Target="theme/theme1.xml"/><Relationship Id="rId5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D11F49-9CBD-3F4E-89C1-03CFE2CB96E9}" type="datetimeFigureOut">
              <a:rPr lang="en-US" smtClean="0"/>
              <a:t>2/13/13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ADF26D-D7E2-8D4F-803D-DA8DFEB9E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069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bg>
      <p:bgPr>
        <a:gradFill rotWithShape="0">
          <a:gsLst>
            <a:gs pos="0">
              <a:srgbClr val="39275B"/>
            </a:gs>
            <a:gs pos="100000">
              <a:srgbClr val="C0C0C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>
            <a:spLocks noChangeArrowheads="1"/>
          </p:cNvSpPr>
          <p:nvPr userDrawn="1"/>
        </p:nvSpPr>
        <p:spPr bwMode="auto">
          <a:xfrm>
            <a:off x="95250" y="152400"/>
            <a:ext cx="8953500" cy="6553200"/>
          </a:xfrm>
          <a:prstGeom prst="roundRect">
            <a:avLst>
              <a:gd name="adj" fmla="val 5491"/>
            </a:avLst>
          </a:prstGeom>
          <a:solidFill>
            <a:srgbClr val="FFFFFF"/>
          </a:solidFill>
          <a:ln w="25400">
            <a:solidFill>
              <a:srgbClr val="39275B"/>
            </a:solidFill>
            <a:round/>
            <a:headEnd/>
            <a:tailEnd/>
          </a:ln>
        </p:spPr>
        <p:txBody>
          <a:bodyPr/>
          <a:lstStyle/>
          <a:p>
            <a:pPr algn="r" defTabSz="914400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Lucida Sans" charset="0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886200"/>
            <a:ext cx="7772400" cy="1752600"/>
          </a:xfrm>
        </p:spPr>
        <p:txBody>
          <a:bodyPr/>
          <a:lstStyle>
            <a:lvl1pPr marL="228600" indent="0" algn="ctr">
              <a:buFontTx/>
              <a:buNone/>
              <a:defRPr>
                <a:latin typeface="Calibri" charset="0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" name="Slide Number Placeholder 3"/>
          <p:cNvSpPr txBox="1">
            <a:spLocks noGrp="1"/>
          </p:cNvSpPr>
          <p:nvPr userDrawn="1"/>
        </p:nvSpPr>
        <p:spPr>
          <a:xfrm>
            <a:off x="8305800" y="6477000"/>
            <a:ext cx="762000" cy="365125"/>
          </a:xfrm>
          <a:prstGeom prst="rect">
            <a:avLst/>
          </a:prstGeom>
          <a:noFill/>
        </p:spPr>
        <p:txBody>
          <a:bodyPr lIns="0" tIns="0" rIns="0" bIns="0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defTabSz="914400" eaLnBrk="1" fontAlgn="base" hangingPunct="1">
              <a:spcBef>
                <a:spcPts val="500"/>
              </a:spcBef>
              <a:spcAft>
                <a:spcPct val="0"/>
              </a:spcAft>
            </a:pPr>
            <a:fld id="{D791AD9E-20E4-2B45-BC68-4755B1D4EC6D}" type="slidenum">
              <a:rPr lang="en-US" sz="1200" b="1" smtClean="0">
                <a:solidFill>
                  <a:srgbClr val="424242"/>
                </a:solidFill>
                <a:latin typeface="Calibri" charset="0"/>
              </a:rPr>
              <a:pPr algn="r" defTabSz="914400" eaLnBrk="1" fontAlgn="base" hangingPunct="1">
                <a:spcBef>
                  <a:spcPts val="500"/>
                </a:spcBef>
                <a:spcAft>
                  <a:spcPct val="0"/>
                </a:spcAft>
              </a:pPr>
              <a:t>‹#›</a:t>
            </a:fld>
            <a:endParaRPr lang="en-US" b="1" smtClean="0">
              <a:solidFill>
                <a:srgbClr val="000000"/>
              </a:solidFill>
              <a:latin typeface="Calibri" charset="0"/>
            </a:endParaRPr>
          </a:p>
        </p:txBody>
      </p:sp>
      <p:cxnSp>
        <p:nvCxnSpPr>
          <p:cNvPr id="54278" name="Straight Connector 6"/>
          <p:cNvCxnSpPr>
            <a:cxnSpLocks noChangeShapeType="1"/>
          </p:cNvCxnSpPr>
          <p:nvPr userDrawn="1"/>
        </p:nvCxnSpPr>
        <p:spPr bwMode="auto">
          <a:xfrm>
            <a:off x="723900" y="1143000"/>
            <a:ext cx="7696200" cy="1588"/>
          </a:xfrm>
          <a:prstGeom prst="line">
            <a:avLst/>
          </a:prstGeom>
          <a:noFill/>
          <a:ln w="28575">
            <a:solidFill>
              <a:srgbClr val="39275B"/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6326621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4AAF20-12D3-A946-AB8D-256E4ABAF5CE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045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6720A4-890C-6542-B874-FA1FB8926150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7142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85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858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BE62CE-A5F6-6E4E-B08D-C4AD86DB51DA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8994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bg>
      <p:bgPr>
        <a:gradFill rotWithShape="0">
          <a:gsLst>
            <a:gs pos="0">
              <a:srgbClr val="39275B"/>
            </a:gs>
            <a:gs pos="100000">
              <a:srgbClr val="C0C0C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>
            <a:spLocks noChangeArrowheads="1"/>
          </p:cNvSpPr>
          <p:nvPr userDrawn="1"/>
        </p:nvSpPr>
        <p:spPr bwMode="auto">
          <a:xfrm>
            <a:off x="95250" y="152400"/>
            <a:ext cx="8953500" cy="6553200"/>
          </a:xfrm>
          <a:prstGeom prst="roundRect">
            <a:avLst>
              <a:gd name="adj" fmla="val 5491"/>
            </a:avLst>
          </a:prstGeom>
          <a:solidFill>
            <a:srgbClr val="FFFFFF"/>
          </a:solidFill>
          <a:ln w="25400">
            <a:solidFill>
              <a:srgbClr val="39275B"/>
            </a:solidFill>
            <a:round/>
            <a:headEnd/>
            <a:tailEnd/>
          </a:ln>
        </p:spPr>
        <p:txBody>
          <a:bodyPr/>
          <a:lstStyle/>
          <a:p>
            <a:pPr algn="r" defTabSz="914400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Lucida Sans" charset="0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886200"/>
            <a:ext cx="7772400" cy="1752600"/>
          </a:xfrm>
        </p:spPr>
        <p:txBody>
          <a:bodyPr/>
          <a:lstStyle>
            <a:lvl1pPr marL="228600" indent="0" algn="ctr">
              <a:buFontTx/>
              <a:buNone/>
              <a:defRPr>
                <a:latin typeface="Calibri" charset="0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" name="Slide Number Placeholder 3"/>
          <p:cNvSpPr txBox="1">
            <a:spLocks noGrp="1"/>
          </p:cNvSpPr>
          <p:nvPr userDrawn="1"/>
        </p:nvSpPr>
        <p:spPr>
          <a:xfrm>
            <a:off x="8305800" y="6477000"/>
            <a:ext cx="762000" cy="365125"/>
          </a:xfrm>
          <a:prstGeom prst="rect">
            <a:avLst/>
          </a:prstGeom>
          <a:noFill/>
        </p:spPr>
        <p:txBody>
          <a:bodyPr lIns="0" tIns="0" rIns="0" bIns="0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defTabSz="914400" eaLnBrk="1" fontAlgn="base" hangingPunct="1">
              <a:spcBef>
                <a:spcPts val="500"/>
              </a:spcBef>
              <a:spcAft>
                <a:spcPct val="0"/>
              </a:spcAft>
            </a:pPr>
            <a:fld id="{D791AD9E-20E4-2B45-BC68-4755B1D4EC6D}" type="slidenum">
              <a:rPr lang="en-US" sz="1200" b="1" smtClean="0">
                <a:solidFill>
                  <a:srgbClr val="424242"/>
                </a:solidFill>
                <a:latin typeface="Calibri" charset="0"/>
              </a:rPr>
              <a:pPr algn="r" defTabSz="914400" eaLnBrk="1" fontAlgn="base" hangingPunct="1">
                <a:spcBef>
                  <a:spcPts val="500"/>
                </a:spcBef>
                <a:spcAft>
                  <a:spcPct val="0"/>
                </a:spcAft>
              </a:pPr>
              <a:t>‹#›</a:t>
            </a:fld>
            <a:endParaRPr lang="en-US" b="1" smtClean="0">
              <a:solidFill>
                <a:srgbClr val="000000"/>
              </a:solidFill>
              <a:latin typeface="Calibri" charset="0"/>
            </a:endParaRPr>
          </a:p>
        </p:txBody>
      </p:sp>
      <p:cxnSp>
        <p:nvCxnSpPr>
          <p:cNvPr id="54278" name="Straight Connector 6"/>
          <p:cNvCxnSpPr>
            <a:cxnSpLocks noChangeShapeType="1"/>
          </p:cNvCxnSpPr>
          <p:nvPr userDrawn="1"/>
        </p:nvCxnSpPr>
        <p:spPr bwMode="auto">
          <a:xfrm>
            <a:off x="723900" y="1143000"/>
            <a:ext cx="7696200" cy="1588"/>
          </a:xfrm>
          <a:prstGeom prst="line">
            <a:avLst/>
          </a:prstGeom>
          <a:noFill/>
          <a:ln w="28575">
            <a:solidFill>
              <a:srgbClr val="39275B"/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8096945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9144000" cy="3048000"/>
          </a:xfrm>
        </p:spPr>
        <p:txBody>
          <a:bodyPr anchor="b" anchorCtr="1"/>
          <a:lstStyle>
            <a:lvl1pPr>
              <a:defRPr/>
            </a:lvl1pPr>
          </a:lstStyle>
          <a:p>
            <a:r>
              <a:rPr lang="en-US"/>
              <a:t>Click to edit title style</a:t>
            </a: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914400" y="3581400"/>
            <a:ext cx="7315200" cy="2438400"/>
          </a:xfrm>
          <a:noFill/>
        </p:spPr>
        <p:txBody>
          <a:bodyPr/>
          <a:lstStyle>
            <a:lvl1pPr marL="0" indent="22860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285B24-DFBA-E643-9A6B-63460A5C4765}" type="slidenum">
              <a:rPr lang="en-US">
                <a:solidFill>
                  <a:srgbClr val="000000"/>
                </a:solidFill>
                <a:latin typeface="Calibri"/>
              </a:rPr>
              <a:pPr/>
              <a:t>‹#›</a:t>
            </a:fld>
            <a:endParaRPr lang="en-US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549787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9144000" cy="4572000"/>
          </a:xfrm>
        </p:spPr>
        <p:txBody>
          <a:bodyPr/>
          <a:lstStyle>
            <a:lvl1pPr>
              <a:defRPr>
                <a:solidFill>
                  <a:schemeClr val="accent4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39A78D-7F4A-C841-B9E0-814B377F5FEB}" type="slidenum">
              <a:rPr lang="en-US">
                <a:solidFill>
                  <a:srgbClr val="000000"/>
                </a:solidFill>
                <a:latin typeface="Calibri"/>
              </a:rPr>
              <a:pPr/>
              <a:t>‹#›</a:t>
            </a:fld>
            <a:endParaRPr lang="en-US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275174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A60017-2BD5-C74B-8CE2-7DD41D2DDF3E}" type="slidenum">
              <a:rPr lang="en-US">
                <a:solidFill>
                  <a:srgbClr val="000000"/>
                </a:solidFill>
                <a:latin typeface="Calibri"/>
              </a:rPr>
              <a:pPr/>
              <a:t>‹#›</a:t>
            </a:fld>
            <a:endParaRPr lang="en-US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809053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295400"/>
            <a:ext cx="44958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4958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EFF81F-D38D-E549-B1CE-70C5B94F7C88}" type="slidenum">
              <a:rPr lang="en-US">
                <a:solidFill>
                  <a:srgbClr val="000000"/>
                </a:solidFill>
                <a:latin typeface="Calibri"/>
              </a:rPr>
              <a:pPr/>
              <a:t>‹#›</a:t>
            </a:fld>
            <a:endParaRPr lang="en-US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651444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78561B-5377-944D-A1B5-0C57EEB2CD12}" type="slidenum">
              <a:rPr lang="en-US">
                <a:solidFill>
                  <a:srgbClr val="000000"/>
                </a:solidFill>
                <a:latin typeface="Calibri"/>
              </a:rPr>
              <a:pPr/>
              <a:t>‹#›</a:t>
            </a:fld>
            <a:endParaRPr lang="en-US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736024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BB461C-9233-7347-BA29-0BF97533CDF6}" type="slidenum">
              <a:rPr lang="en-US">
                <a:solidFill>
                  <a:srgbClr val="000000"/>
                </a:solidFill>
                <a:latin typeface="Calibri"/>
              </a:rPr>
              <a:pPr/>
              <a:t>‹#›</a:t>
            </a:fld>
            <a:endParaRPr lang="en-US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73585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9144000" cy="3048000"/>
          </a:xfrm>
        </p:spPr>
        <p:txBody>
          <a:bodyPr anchor="b" anchorCtr="1"/>
          <a:lstStyle>
            <a:lvl1pPr>
              <a:defRPr/>
            </a:lvl1pPr>
          </a:lstStyle>
          <a:p>
            <a:r>
              <a:rPr lang="en-US"/>
              <a:t>Click to edit title style</a:t>
            </a: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914400" y="3581400"/>
            <a:ext cx="7315200" cy="2438400"/>
          </a:xfrm>
          <a:noFill/>
        </p:spPr>
        <p:txBody>
          <a:bodyPr/>
          <a:lstStyle>
            <a:lvl1pPr marL="0" indent="22860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285B24-DFBA-E643-9A6B-63460A5C4765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7976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6BA4D7-F581-4A4D-AB7D-226F12D23672}" type="slidenum">
              <a:rPr lang="en-US">
                <a:solidFill>
                  <a:srgbClr val="000000"/>
                </a:solidFill>
                <a:latin typeface="Calibri"/>
              </a:rPr>
              <a:pPr/>
              <a:t>‹#›</a:t>
            </a:fld>
            <a:endParaRPr lang="en-US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11995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32D442-69A0-5747-BC6A-7E4BC1F3559B}" type="slidenum">
              <a:rPr lang="en-US">
                <a:solidFill>
                  <a:srgbClr val="000000"/>
                </a:solidFill>
                <a:latin typeface="Calibri"/>
              </a:rPr>
              <a:pPr/>
              <a:t>‹#›</a:t>
            </a:fld>
            <a:endParaRPr lang="en-US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254140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4AAF20-12D3-A946-AB8D-256E4ABAF5CE}" type="slidenum">
              <a:rPr lang="en-US">
                <a:solidFill>
                  <a:srgbClr val="000000"/>
                </a:solidFill>
                <a:latin typeface="Calibri"/>
              </a:rPr>
              <a:pPr/>
              <a:t>‹#›</a:t>
            </a:fld>
            <a:endParaRPr lang="en-US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458133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6720A4-890C-6542-B874-FA1FB8926150}" type="slidenum">
              <a:rPr lang="en-US">
                <a:solidFill>
                  <a:srgbClr val="000000"/>
                </a:solidFill>
                <a:latin typeface="Calibri"/>
              </a:rPr>
              <a:pPr/>
              <a:t>‹#›</a:t>
            </a:fld>
            <a:endParaRPr lang="en-US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5020196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85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858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BE62CE-A5F6-6E4E-B08D-C4AD86DB51DA}" type="slidenum">
              <a:rPr lang="en-US">
                <a:solidFill>
                  <a:srgbClr val="000000"/>
                </a:solidFill>
                <a:latin typeface="Calibri"/>
              </a:rPr>
              <a:pPr/>
              <a:t>‹#›</a:t>
            </a:fld>
            <a:endParaRPr lang="en-US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05718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9144000" cy="4572000"/>
          </a:xfrm>
        </p:spPr>
        <p:txBody>
          <a:bodyPr/>
          <a:lstStyle>
            <a:lvl1pPr>
              <a:defRPr>
                <a:solidFill>
                  <a:schemeClr val="accent4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39A78D-7F4A-C841-B9E0-814B377F5FE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1901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A60017-2BD5-C74B-8CE2-7DD41D2DDF3E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896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295400"/>
            <a:ext cx="44958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4958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EFF81F-D38D-E549-B1CE-70C5B94F7C8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257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78561B-5377-944D-A1B5-0C57EEB2CD12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7156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BB461C-9233-7347-BA29-0BF97533CDF6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1255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6BA4D7-F581-4A4D-AB7D-226F12D23672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6478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32D442-69A0-5747-BC6A-7E4BC1F3559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4165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39275B"/>
            </a:gs>
            <a:gs pos="100000">
              <a:srgbClr val="F3F3F3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>
            <a:spLocks noChangeArrowheads="1"/>
          </p:cNvSpPr>
          <p:nvPr userDrawn="1"/>
        </p:nvSpPr>
        <p:spPr bwMode="auto">
          <a:xfrm>
            <a:off x="95250" y="152400"/>
            <a:ext cx="8953500" cy="6553200"/>
          </a:xfrm>
          <a:prstGeom prst="roundRect">
            <a:avLst>
              <a:gd name="adj" fmla="val 5491"/>
            </a:avLst>
          </a:prstGeom>
          <a:solidFill>
            <a:srgbClr val="FFFFFF"/>
          </a:solidFill>
          <a:ln w="25400">
            <a:solidFill>
              <a:srgbClr val="39275B"/>
            </a:solidFill>
            <a:round/>
            <a:headEnd/>
            <a:tailEnd/>
          </a:ln>
        </p:spPr>
        <p:txBody>
          <a:bodyPr/>
          <a:lstStyle/>
          <a:p>
            <a:pPr algn="r" defTabSz="914400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1295400"/>
            <a:ext cx="91440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title style</a:t>
            </a:r>
          </a:p>
        </p:txBody>
      </p:sp>
      <p:sp>
        <p:nvSpPr>
          <p:cNvPr id="4" name="Slide Number Placeholder 3"/>
          <p:cNvSpPr txBox="1">
            <a:spLocks noGrp="1"/>
          </p:cNvSpPr>
          <p:nvPr userDrawn="1"/>
        </p:nvSpPr>
        <p:spPr>
          <a:xfrm>
            <a:off x="8305800" y="6477000"/>
            <a:ext cx="762000" cy="365125"/>
          </a:xfrm>
          <a:prstGeom prst="rect">
            <a:avLst/>
          </a:prstGeom>
          <a:noFill/>
        </p:spPr>
        <p:txBody>
          <a:bodyPr lIns="0" tIns="0" rIns="0" bIns="0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defTabSz="914400" eaLnBrk="1" fontAlgn="base" hangingPunct="1">
              <a:spcBef>
                <a:spcPts val="500"/>
              </a:spcBef>
              <a:spcAft>
                <a:spcPct val="0"/>
              </a:spcAft>
            </a:pPr>
            <a:fld id="{14E1766B-2B79-D94E-A407-89715085E83E}" type="slidenum">
              <a:rPr lang="en-US" sz="1200" b="1" smtClean="0">
                <a:solidFill>
                  <a:srgbClr val="424242"/>
                </a:solidFill>
                <a:latin typeface="Calibri" charset="0"/>
              </a:rPr>
              <a:pPr algn="r" defTabSz="914400" eaLnBrk="1" fontAlgn="base" hangingPunct="1">
                <a:spcBef>
                  <a:spcPts val="500"/>
                </a:spcBef>
                <a:spcAft>
                  <a:spcPct val="0"/>
                </a:spcAft>
              </a:pPr>
              <a:t>‹#›</a:t>
            </a:fld>
            <a:endParaRPr lang="en-US" b="1" smtClean="0">
              <a:solidFill>
                <a:srgbClr val="000000"/>
              </a:solidFill>
              <a:latin typeface="Calibri" charset="0"/>
            </a:endParaRPr>
          </a:p>
        </p:txBody>
      </p:sp>
      <p:cxnSp>
        <p:nvCxnSpPr>
          <p:cNvPr id="1030" name="Straight Connector 6"/>
          <p:cNvCxnSpPr>
            <a:cxnSpLocks noChangeShapeType="1"/>
          </p:cNvCxnSpPr>
          <p:nvPr userDrawn="1"/>
        </p:nvCxnSpPr>
        <p:spPr bwMode="auto">
          <a:xfrm>
            <a:off x="723900" y="1143000"/>
            <a:ext cx="7696200" cy="1588"/>
          </a:xfrm>
          <a:prstGeom prst="line">
            <a:avLst/>
          </a:prstGeom>
          <a:noFill/>
          <a:ln w="28575">
            <a:solidFill>
              <a:srgbClr val="39275B"/>
            </a:solidFill>
            <a:round/>
            <a:headEnd/>
            <a:tailEnd/>
          </a:ln>
        </p:spPr>
      </p:cxn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30555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/>
            </a:lvl1pPr>
          </a:lstStyle>
          <a:p>
            <a:pPr algn="r" defTabSz="914400" fontAlgn="base">
              <a:spcBef>
                <a:spcPct val="0"/>
              </a:spcBef>
              <a:spcAft>
                <a:spcPct val="0"/>
              </a:spcAft>
            </a:pPr>
            <a:fld id="{DB92A30F-C9B5-104B-8FE2-995933B0FF77}" type="slidenum">
              <a:rPr lang="en-US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pPr algn="r" defTabSz="9144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5847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39275B"/>
          </a:solidFill>
          <a:latin typeface="+mj-lt"/>
          <a:ea typeface="ＭＳ Ｐゴシック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39275B"/>
          </a:solidFill>
          <a:latin typeface="Lucida Sans" pitchFamily="34" charset="0"/>
          <a:ea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39275B"/>
          </a:solidFill>
          <a:latin typeface="Lucida Sans" pitchFamily="34" charset="0"/>
          <a:ea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39275B"/>
          </a:solidFill>
          <a:latin typeface="Lucida Sans" pitchFamily="34" charset="0"/>
          <a:ea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39275B"/>
          </a:solidFill>
          <a:latin typeface="Lucida Sans" pitchFamily="34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4D4D4D"/>
          </a:solidFill>
          <a:latin typeface="Lucida Sans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4D4D4D"/>
          </a:solidFill>
          <a:latin typeface="Lucida Sans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4D4D4D"/>
          </a:solidFill>
          <a:latin typeface="Lucida Sans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4D4D4D"/>
          </a:solidFill>
          <a:latin typeface="Lucida Sans" pitchFamily="34" charset="0"/>
        </a:defRPr>
      </a:lvl9pPr>
    </p:titleStyle>
    <p:bodyStyle>
      <a:lvl1pPr marL="460375" indent="-231775" algn="l" rtl="0" eaLnBrk="0" fontAlgn="base" hangingPunct="0">
        <a:spcBef>
          <a:spcPct val="20000"/>
        </a:spcBef>
        <a:spcAft>
          <a:spcPct val="0"/>
        </a:spcAft>
        <a:buClr>
          <a:srgbClr val="39275B"/>
        </a:buClr>
        <a:buSzPct val="100000"/>
        <a:buChar char="•"/>
        <a:tabLst>
          <a:tab pos="860425" algn="l"/>
          <a:tab pos="1143000" algn="l"/>
          <a:tab pos="1431925" algn="l"/>
          <a:tab pos="1774825" algn="l"/>
        </a:tabLst>
        <a:defRPr sz="2400">
          <a:solidFill>
            <a:srgbClr val="262626"/>
          </a:solidFill>
          <a:latin typeface="+mn-lt"/>
          <a:ea typeface="ＭＳ Ｐゴシック" charset="0"/>
          <a:cs typeface="+mn-cs"/>
        </a:defRPr>
      </a:lvl1pPr>
      <a:lvl2pPr marL="854075" indent="-279400" algn="l" rtl="0" eaLnBrk="0" fontAlgn="base" hangingPunct="0">
        <a:spcBef>
          <a:spcPct val="20000"/>
        </a:spcBef>
        <a:spcAft>
          <a:spcPct val="0"/>
        </a:spcAft>
        <a:buClr>
          <a:srgbClr val="4D4D4D"/>
        </a:buClr>
        <a:buFont typeface="Wingdings" charset="0"/>
        <a:buChar char="§"/>
        <a:tabLst>
          <a:tab pos="860425" algn="l"/>
          <a:tab pos="1143000" algn="l"/>
          <a:tab pos="1431925" algn="l"/>
          <a:tab pos="1774825" algn="l"/>
        </a:tabLst>
        <a:defRPr sz="2200">
          <a:solidFill>
            <a:srgbClr val="404040"/>
          </a:solidFill>
          <a:latin typeface="+mn-lt"/>
          <a:ea typeface="ＭＳ Ｐゴシック" charset="0"/>
        </a:defRPr>
      </a:lvl2pPr>
      <a:lvl3pPr marL="1143000" indent="-174625" algn="l" rtl="0" eaLnBrk="0" fontAlgn="base" hangingPunct="0">
        <a:spcBef>
          <a:spcPct val="20000"/>
        </a:spcBef>
        <a:spcAft>
          <a:spcPct val="0"/>
        </a:spcAft>
        <a:buClr>
          <a:srgbClr val="9900CC"/>
        </a:buClr>
        <a:buChar char="•"/>
        <a:tabLst>
          <a:tab pos="860425" algn="l"/>
          <a:tab pos="1143000" algn="l"/>
          <a:tab pos="1431925" algn="l"/>
          <a:tab pos="1774825" algn="l"/>
        </a:tabLst>
        <a:defRPr sz="2000">
          <a:solidFill>
            <a:srgbClr val="4D4D4D"/>
          </a:solidFill>
          <a:latin typeface="+mn-lt"/>
          <a:ea typeface="ＭＳ Ｐゴシック" charset="0"/>
        </a:defRPr>
      </a:lvl3pPr>
      <a:lvl4pPr marL="1430338" indent="-173038" algn="l" rtl="0" eaLnBrk="0" fontAlgn="base" hangingPunct="0">
        <a:spcBef>
          <a:spcPct val="20000"/>
        </a:spcBef>
        <a:spcAft>
          <a:spcPct val="0"/>
        </a:spcAft>
        <a:buClr>
          <a:srgbClr val="796646"/>
        </a:buClr>
        <a:buFont typeface="Wingdings" charset="0"/>
        <a:buChar char="§"/>
        <a:tabLst>
          <a:tab pos="860425" algn="l"/>
          <a:tab pos="1143000" algn="l"/>
          <a:tab pos="1431925" algn="l"/>
          <a:tab pos="1774825" algn="l"/>
        </a:tabLst>
        <a:defRPr sz="2000">
          <a:solidFill>
            <a:srgbClr val="4D4D4D"/>
          </a:solidFill>
          <a:latin typeface="+mn-lt"/>
          <a:ea typeface="ＭＳ Ｐゴシック" charset="0"/>
        </a:defRPr>
      </a:lvl4pPr>
      <a:lvl5pPr marL="1765300" indent="-220663" algn="l" rtl="0" eaLnBrk="0" fontAlgn="base" hangingPunct="0">
        <a:spcBef>
          <a:spcPct val="20000"/>
        </a:spcBef>
        <a:spcAft>
          <a:spcPct val="0"/>
        </a:spcAft>
        <a:buChar char="»"/>
        <a:tabLst>
          <a:tab pos="860425" algn="l"/>
          <a:tab pos="1143000" algn="l"/>
          <a:tab pos="1431925" algn="l"/>
          <a:tab pos="1774825" algn="l"/>
        </a:tabLst>
        <a:defRPr sz="2000">
          <a:solidFill>
            <a:srgbClr val="4D4D4D"/>
          </a:solidFill>
          <a:latin typeface="+mn-lt"/>
          <a:ea typeface="ＭＳ Ｐゴシック" charset="0"/>
        </a:defRPr>
      </a:lvl5pPr>
      <a:lvl6pPr marL="2222500" indent="-220663" algn="l" rtl="0" fontAlgn="base">
        <a:spcBef>
          <a:spcPct val="20000"/>
        </a:spcBef>
        <a:spcAft>
          <a:spcPct val="0"/>
        </a:spcAft>
        <a:buChar char="»"/>
        <a:defRPr>
          <a:solidFill>
            <a:srgbClr val="4D4D4D"/>
          </a:solidFill>
          <a:latin typeface="+mn-lt"/>
        </a:defRPr>
      </a:lvl6pPr>
      <a:lvl7pPr marL="2679700" indent="-220663" algn="l" rtl="0" fontAlgn="base">
        <a:spcBef>
          <a:spcPct val="20000"/>
        </a:spcBef>
        <a:spcAft>
          <a:spcPct val="0"/>
        </a:spcAft>
        <a:buChar char="»"/>
        <a:defRPr>
          <a:solidFill>
            <a:srgbClr val="4D4D4D"/>
          </a:solidFill>
          <a:latin typeface="+mn-lt"/>
        </a:defRPr>
      </a:lvl7pPr>
      <a:lvl8pPr marL="3136900" indent="-220663" algn="l" rtl="0" fontAlgn="base">
        <a:spcBef>
          <a:spcPct val="20000"/>
        </a:spcBef>
        <a:spcAft>
          <a:spcPct val="0"/>
        </a:spcAft>
        <a:buChar char="»"/>
        <a:defRPr>
          <a:solidFill>
            <a:srgbClr val="4D4D4D"/>
          </a:solidFill>
          <a:latin typeface="+mn-lt"/>
        </a:defRPr>
      </a:lvl8pPr>
      <a:lvl9pPr marL="3594100" indent="-220663" algn="l" rtl="0" fontAlgn="base">
        <a:spcBef>
          <a:spcPct val="20000"/>
        </a:spcBef>
        <a:spcAft>
          <a:spcPct val="0"/>
        </a:spcAft>
        <a:buChar char="»"/>
        <a:defRPr>
          <a:solidFill>
            <a:srgbClr val="4D4D4D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39275B"/>
            </a:gs>
            <a:gs pos="100000">
              <a:srgbClr val="F3F3F3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>
            <a:spLocks noChangeArrowheads="1"/>
          </p:cNvSpPr>
          <p:nvPr userDrawn="1"/>
        </p:nvSpPr>
        <p:spPr bwMode="auto">
          <a:xfrm>
            <a:off x="95250" y="152400"/>
            <a:ext cx="8953500" cy="6553200"/>
          </a:xfrm>
          <a:prstGeom prst="roundRect">
            <a:avLst>
              <a:gd name="adj" fmla="val 5491"/>
            </a:avLst>
          </a:prstGeom>
          <a:solidFill>
            <a:srgbClr val="FFFFFF"/>
          </a:solidFill>
          <a:ln w="25400">
            <a:solidFill>
              <a:srgbClr val="39275B"/>
            </a:solidFill>
            <a:round/>
            <a:headEnd/>
            <a:tailEnd/>
          </a:ln>
        </p:spPr>
        <p:txBody>
          <a:bodyPr/>
          <a:lstStyle/>
          <a:p>
            <a:pPr algn="r" defTabSz="914400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1295400"/>
            <a:ext cx="91440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title style</a:t>
            </a:r>
          </a:p>
        </p:txBody>
      </p:sp>
      <p:sp>
        <p:nvSpPr>
          <p:cNvPr id="4" name="Slide Number Placeholder 3"/>
          <p:cNvSpPr txBox="1">
            <a:spLocks noGrp="1"/>
          </p:cNvSpPr>
          <p:nvPr userDrawn="1"/>
        </p:nvSpPr>
        <p:spPr>
          <a:xfrm>
            <a:off x="8305800" y="6477000"/>
            <a:ext cx="762000" cy="365125"/>
          </a:xfrm>
          <a:prstGeom prst="rect">
            <a:avLst/>
          </a:prstGeom>
          <a:noFill/>
        </p:spPr>
        <p:txBody>
          <a:bodyPr lIns="0" tIns="0" rIns="0" bIns="0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defTabSz="914400" eaLnBrk="1" fontAlgn="base" hangingPunct="1">
              <a:spcBef>
                <a:spcPts val="500"/>
              </a:spcBef>
              <a:spcAft>
                <a:spcPct val="0"/>
              </a:spcAft>
            </a:pPr>
            <a:fld id="{14E1766B-2B79-D94E-A407-89715085E83E}" type="slidenum">
              <a:rPr lang="en-US" sz="1200" b="1" smtClean="0">
                <a:solidFill>
                  <a:srgbClr val="424242"/>
                </a:solidFill>
                <a:latin typeface="Calibri" charset="0"/>
              </a:rPr>
              <a:pPr algn="r" defTabSz="914400" eaLnBrk="1" fontAlgn="base" hangingPunct="1">
                <a:spcBef>
                  <a:spcPts val="500"/>
                </a:spcBef>
                <a:spcAft>
                  <a:spcPct val="0"/>
                </a:spcAft>
              </a:pPr>
              <a:t>‹#›</a:t>
            </a:fld>
            <a:endParaRPr lang="en-US" b="1" smtClean="0">
              <a:solidFill>
                <a:srgbClr val="000000"/>
              </a:solidFill>
              <a:latin typeface="Calibri" charset="0"/>
            </a:endParaRPr>
          </a:p>
        </p:txBody>
      </p:sp>
      <p:cxnSp>
        <p:nvCxnSpPr>
          <p:cNvPr id="1030" name="Straight Connector 6"/>
          <p:cNvCxnSpPr>
            <a:cxnSpLocks noChangeShapeType="1"/>
          </p:cNvCxnSpPr>
          <p:nvPr userDrawn="1"/>
        </p:nvCxnSpPr>
        <p:spPr bwMode="auto">
          <a:xfrm>
            <a:off x="723900" y="1143000"/>
            <a:ext cx="7696200" cy="1588"/>
          </a:xfrm>
          <a:prstGeom prst="line">
            <a:avLst/>
          </a:prstGeom>
          <a:noFill/>
          <a:ln w="28575">
            <a:solidFill>
              <a:srgbClr val="39275B"/>
            </a:solidFill>
            <a:round/>
            <a:headEnd/>
            <a:tailEnd/>
          </a:ln>
        </p:spPr>
      </p:cxn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30555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/>
            </a:lvl1pPr>
          </a:lstStyle>
          <a:p>
            <a:pPr algn="r" defTabSz="914400" fontAlgn="base">
              <a:spcBef>
                <a:spcPct val="0"/>
              </a:spcBef>
              <a:spcAft>
                <a:spcPct val="0"/>
              </a:spcAft>
            </a:pPr>
            <a:fld id="{DB92A30F-C9B5-104B-8FE2-995933B0FF77}" type="slidenum">
              <a:rPr lang="en-US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pPr algn="r" defTabSz="9144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08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39275B"/>
          </a:solidFill>
          <a:latin typeface="+mj-lt"/>
          <a:ea typeface="ＭＳ Ｐゴシック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39275B"/>
          </a:solidFill>
          <a:latin typeface="Lucida Sans" pitchFamily="34" charset="0"/>
          <a:ea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39275B"/>
          </a:solidFill>
          <a:latin typeface="Lucida Sans" pitchFamily="34" charset="0"/>
          <a:ea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39275B"/>
          </a:solidFill>
          <a:latin typeface="Lucida Sans" pitchFamily="34" charset="0"/>
          <a:ea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39275B"/>
          </a:solidFill>
          <a:latin typeface="Lucida Sans" pitchFamily="34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4D4D4D"/>
          </a:solidFill>
          <a:latin typeface="Lucida Sans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4D4D4D"/>
          </a:solidFill>
          <a:latin typeface="Lucida Sans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4D4D4D"/>
          </a:solidFill>
          <a:latin typeface="Lucida Sans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4D4D4D"/>
          </a:solidFill>
          <a:latin typeface="Lucida Sans" pitchFamily="34" charset="0"/>
        </a:defRPr>
      </a:lvl9pPr>
    </p:titleStyle>
    <p:bodyStyle>
      <a:lvl1pPr marL="460375" indent="-231775" algn="l" rtl="0" eaLnBrk="0" fontAlgn="base" hangingPunct="0">
        <a:spcBef>
          <a:spcPct val="20000"/>
        </a:spcBef>
        <a:spcAft>
          <a:spcPct val="0"/>
        </a:spcAft>
        <a:buClr>
          <a:srgbClr val="39275B"/>
        </a:buClr>
        <a:buSzPct val="100000"/>
        <a:buChar char="•"/>
        <a:tabLst>
          <a:tab pos="860425" algn="l"/>
          <a:tab pos="1143000" algn="l"/>
          <a:tab pos="1431925" algn="l"/>
          <a:tab pos="1774825" algn="l"/>
        </a:tabLst>
        <a:defRPr sz="2400">
          <a:solidFill>
            <a:srgbClr val="262626"/>
          </a:solidFill>
          <a:latin typeface="+mn-lt"/>
          <a:ea typeface="ＭＳ Ｐゴシック" charset="0"/>
          <a:cs typeface="+mn-cs"/>
        </a:defRPr>
      </a:lvl1pPr>
      <a:lvl2pPr marL="854075" indent="-279400" algn="l" rtl="0" eaLnBrk="0" fontAlgn="base" hangingPunct="0">
        <a:spcBef>
          <a:spcPct val="20000"/>
        </a:spcBef>
        <a:spcAft>
          <a:spcPct val="0"/>
        </a:spcAft>
        <a:buClr>
          <a:srgbClr val="4D4D4D"/>
        </a:buClr>
        <a:buFont typeface="Wingdings" charset="0"/>
        <a:buChar char="§"/>
        <a:tabLst>
          <a:tab pos="860425" algn="l"/>
          <a:tab pos="1143000" algn="l"/>
          <a:tab pos="1431925" algn="l"/>
          <a:tab pos="1774825" algn="l"/>
        </a:tabLst>
        <a:defRPr sz="2200">
          <a:solidFill>
            <a:srgbClr val="404040"/>
          </a:solidFill>
          <a:latin typeface="+mn-lt"/>
          <a:ea typeface="ＭＳ Ｐゴシック" charset="0"/>
        </a:defRPr>
      </a:lvl2pPr>
      <a:lvl3pPr marL="1143000" indent="-174625" algn="l" rtl="0" eaLnBrk="0" fontAlgn="base" hangingPunct="0">
        <a:spcBef>
          <a:spcPct val="20000"/>
        </a:spcBef>
        <a:spcAft>
          <a:spcPct val="0"/>
        </a:spcAft>
        <a:buClr>
          <a:srgbClr val="9900CC"/>
        </a:buClr>
        <a:buChar char="•"/>
        <a:tabLst>
          <a:tab pos="860425" algn="l"/>
          <a:tab pos="1143000" algn="l"/>
          <a:tab pos="1431925" algn="l"/>
          <a:tab pos="1774825" algn="l"/>
        </a:tabLst>
        <a:defRPr sz="2000">
          <a:solidFill>
            <a:srgbClr val="4D4D4D"/>
          </a:solidFill>
          <a:latin typeface="+mn-lt"/>
          <a:ea typeface="ＭＳ Ｐゴシック" charset="0"/>
        </a:defRPr>
      </a:lvl3pPr>
      <a:lvl4pPr marL="1430338" indent="-173038" algn="l" rtl="0" eaLnBrk="0" fontAlgn="base" hangingPunct="0">
        <a:spcBef>
          <a:spcPct val="20000"/>
        </a:spcBef>
        <a:spcAft>
          <a:spcPct val="0"/>
        </a:spcAft>
        <a:buClr>
          <a:srgbClr val="796646"/>
        </a:buClr>
        <a:buFont typeface="Wingdings" charset="0"/>
        <a:buChar char="§"/>
        <a:tabLst>
          <a:tab pos="860425" algn="l"/>
          <a:tab pos="1143000" algn="l"/>
          <a:tab pos="1431925" algn="l"/>
          <a:tab pos="1774825" algn="l"/>
        </a:tabLst>
        <a:defRPr sz="2000">
          <a:solidFill>
            <a:srgbClr val="4D4D4D"/>
          </a:solidFill>
          <a:latin typeface="+mn-lt"/>
          <a:ea typeface="ＭＳ Ｐゴシック" charset="0"/>
        </a:defRPr>
      </a:lvl4pPr>
      <a:lvl5pPr marL="1765300" indent="-220663" algn="l" rtl="0" eaLnBrk="0" fontAlgn="base" hangingPunct="0">
        <a:spcBef>
          <a:spcPct val="20000"/>
        </a:spcBef>
        <a:spcAft>
          <a:spcPct val="0"/>
        </a:spcAft>
        <a:buChar char="»"/>
        <a:tabLst>
          <a:tab pos="860425" algn="l"/>
          <a:tab pos="1143000" algn="l"/>
          <a:tab pos="1431925" algn="l"/>
          <a:tab pos="1774825" algn="l"/>
        </a:tabLst>
        <a:defRPr sz="2000">
          <a:solidFill>
            <a:srgbClr val="4D4D4D"/>
          </a:solidFill>
          <a:latin typeface="+mn-lt"/>
          <a:ea typeface="ＭＳ Ｐゴシック" charset="0"/>
        </a:defRPr>
      </a:lvl5pPr>
      <a:lvl6pPr marL="2222500" indent="-220663" algn="l" rtl="0" fontAlgn="base">
        <a:spcBef>
          <a:spcPct val="20000"/>
        </a:spcBef>
        <a:spcAft>
          <a:spcPct val="0"/>
        </a:spcAft>
        <a:buChar char="»"/>
        <a:defRPr>
          <a:solidFill>
            <a:srgbClr val="4D4D4D"/>
          </a:solidFill>
          <a:latin typeface="+mn-lt"/>
        </a:defRPr>
      </a:lvl6pPr>
      <a:lvl7pPr marL="2679700" indent="-220663" algn="l" rtl="0" fontAlgn="base">
        <a:spcBef>
          <a:spcPct val="20000"/>
        </a:spcBef>
        <a:spcAft>
          <a:spcPct val="0"/>
        </a:spcAft>
        <a:buChar char="»"/>
        <a:defRPr>
          <a:solidFill>
            <a:srgbClr val="4D4D4D"/>
          </a:solidFill>
          <a:latin typeface="+mn-lt"/>
        </a:defRPr>
      </a:lvl7pPr>
      <a:lvl8pPr marL="3136900" indent="-220663" algn="l" rtl="0" fontAlgn="base">
        <a:spcBef>
          <a:spcPct val="20000"/>
        </a:spcBef>
        <a:spcAft>
          <a:spcPct val="0"/>
        </a:spcAft>
        <a:buChar char="»"/>
        <a:defRPr>
          <a:solidFill>
            <a:srgbClr val="4D4D4D"/>
          </a:solidFill>
          <a:latin typeface="+mn-lt"/>
        </a:defRPr>
      </a:lvl8pPr>
      <a:lvl9pPr marL="3594100" indent="-220663" algn="l" rtl="0" fontAlgn="base">
        <a:spcBef>
          <a:spcPct val="20000"/>
        </a:spcBef>
        <a:spcAft>
          <a:spcPct val="0"/>
        </a:spcAft>
        <a:buChar char="»"/>
        <a:defRPr>
          <a:solidFill>
            <a:srgbClr val="4D4D4D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2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560917" y="2130425"/>
            <a:ext cx="8202083" cy="1470025"/>
          </a:xfrm>
        </p:spPr>
        <p:txBody>
          <a:bodyPr/>
          <a:lstStyle/>
          <a:p>
            <a:r>
              <a:rPr lang="en-US" dirty="0" smtClean="0"/>
              <a:t>CSE332</a:t>
            </a:r>
            <a:r>
              <a:rPr lang="en-US" dirty="0"/>
              <a:t>: Data Abstractions</a:t>
            </a:r>
            <a:endParaRPr lang="en-US" dirty="0"/>
          </a:p>
        </p:txBody>
      </p:sp>
      <p:sp>
        <p:nvSpPr>
          <p:cNvPr id="36762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01749" y="3299883"/>
            <a:ext cx="6096001" cy="1172633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charset="0"/>
              </a:rPr>
              <a:t>Section 6</a:t>
            </a:r>
            <a:endParaRPr lang="en-US" dirty="0" smtClean="0">
              <a:latin typeface="Courier New" charset="0"/>
            </a:endParaRPr>
          </a:p>
          <a:p>
            <a:endParaRPr lang="en-US" i="1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041401" y="4730750"/>
            <a:ext cx="66294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275B"/>
              </a:buClr>
              <a:buSzPct val="100000"/>
              <a:buFontTx/>
              <a:buNone/>
              <a:tabLst>
                <a:tab pos="860425" algn="l"/>
                <a:tab pos="1143000" algn="l"/>
                <a:tab pos="1431925" algn="l"/>
                <a:tab pos="1774825" algn="l"/>
              </a:tabLst>
              <a:defRPr sz="2400">
                <a:solidFill>
                  <a:srgbClr val="262626"/>
                </a:solidFill>
                <a:latin typeface="Calibri" charset="0"/>
                <a:ea typeface="ＭＳ Ｐゴシック" charset="0"/>
                <a:cs typeface="+mn-cs"/>
              </a:defRPr>
            </a:lvl1pPr>
            <a:lvl2pPr marL="854075" indent="-279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Font typeface="Wingdings" charset="0"/>
              <a:buChar char="§"/>
              <a:tabLst>
                <a:tab pos="860425" algn="l"/>
                <a:tab pos="1143000" algn="l"/>
                <a:tab pos="1431925" algn="l"/>
                <a:tab pos="1774825" algn="l"/>
              </a:tabLst>
              <a:defRPr sz="2200">
                <a:solidFill>
                  <a:srgbClr val="404040"/>
                </a:solidFill>
                <a:latin typeface="+mn-lt"/>
                <a:ea typeface="ＭＳ Ｐゴシック" charset="0"/>
              </a:defRPr>
            </a:lvl2pPr>
            <a:lvl3pPr marL="1143000" indent="-1746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CC"/>
              </a:buClr>
              <a:buChar char="•"/>
              <a:tabLst>
                <a:tab pos="860425" algn="l"/>
                <a:tab pos="1143000" algn="l"/>
                <a:tab pos="1431925" algn="l"/>
                <a:tab pos="1774825" algn="l"/>
              </a:tabLst>
              <a:defRPr sz="2000">
                <a:solidFill>
                  <a:srgbClr val="4D4D4D"/>
                </a:solidFill>
                <a:latin typeface="+mn-lt"/>
                <a:ea typeface="ＭＳ Ｐゴシック" charset="0"/>
              </a:defRPr>
            </a:lvl3pPr>
            <a:lvl4pPr marL="1430338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96646"/>
              </a:buClr>
              <a:buFont typeface="Wingdings" charset="0"/>
              <a:buChar char="§"/>
              <a:tabLst>
                <a:tab pos="860425" algn="l"/>
                <a:tab pos="1143000" algn="l"/>
                <a:tab pos="1431925" algn="l"/>
                <a:tab pos="1774825" algn="l"/>
              </a:tabLst>
              <a:defRPr sz="2000">
                <a:solidFill>
                  <a:srgbClr val="4D4D4D"/>
                </a:solidFill>
                <a:latin typeface="+mn-lt"/>
                <a:ea typeface="ＭＳ Ｐゴシック" charset="0"/>
              </a:defRPr>
            </a:lvl4pPr>
            <a:lvl5pPr marL="1765300" indent="-220663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860425" algn="l"/>
                <a:tab pos="1143000" algn="l"/>
                <a:tab pos="1431925" algn="l"/>
                <a:tab pos="1774825" algn="l"/>
              </a:tabLst>
              <a:defRPr sz="2000">
                <a:solidFill>
                  <a:srgbClr val="4D4D4D"/>
                </a:solidFill>
                <a:latin typeface="+mn-lt"/>
                <a:ea typeface="ＭＳ Ｐゴシック" charset="0"/>
              </a:defRPr>
            </a:lvl5pPr>
            <a:lvl6pPr marL="2222500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4D4D4D"/>
                </a:solidFill>
                <a:latin typeface="+mn-lt"/>
              </a:defRPr>
            </a:lvl6pPr>
            <a:lvl7pPr marL="2679700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4D4D4D"/>
                </a:solidFill>
                <a:latin typeface="+mn-lt"/>
              </a:defRPr>
            </a:lvl7pPr>
            <a:lvl8pPr marL="3136900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4D4D4D"/>
                </a:solidFill>
                <a:latin typeface="+mn-lt"/>
              </a:defRPr>
            </a:lvl8pPr>
            <a:lvl9pPr marL="3594100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4D4D4D"/>
                </a:solidFill>
                <a:latin typeface="+mn-lt"/>
              </a:defRPr>
            </a:lvl9pPr>
          </a:lstStyle>
          <a:p>
            <a:r>
              <a:rPr lang="en-US" dirty="0" err="1" smtClean="0"/>
              <a:t>HyeIn</a:t>
            </a:r>
            <a:r>
              <a:rPr lang="en-US" dirty="0" smtClean="0"/>
              <a:t> Kim</a:t>
            </a:r>
          </a:p>
          <a:p>
            <a:r>
              <a:rPr lang="en-US" dirty="0" smtClean="0"/>
              <a:t>Winter 2013</a:t>
            </a:r>
            <a:endParaRPr lang="en-US" dirty="0"/>
          </a:p>
        </p:txBody>
      </p:sp>
      <p:pic>
        <p:nvPicPr>
          <p:cNvPr id="5" name="Picture 4" descr="cse_logo_80x13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1582" y="266701"/>
            <a:ext cx="1322918" cy="789220"/>
          </a:xfrm>
          <a:prstGeom prst="rect">
            <a:avLst/>
          </a:prstGeom>
          <a:noFill/>
        </p:spPr>
      </p:pic>
      <p:pic>
        <p:nvPicPr>
          <p:cNvPr id="6" name="Picture 14" descr="WashingtonColorSeal-21-cli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43800" y="238887"/>
            <a:ext cx="838200" cy="838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63524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Lucida Sans" charset="0"/>
              </a:rPr>
              <a:t>Insertion Sort Runtime</a:t>
            </a:r>
            <a:endParaRPr lang="en-US" dirty="0">
              <a:latin typeface="Lucida Sans" charset="0"/>
            </a:endParaRPr>
          </a:p>
        </p:txBody>
      </p:sp>
      <p:sp>
        <p:nvSpPr>
          <p:cNvPr id="517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46655"/>
            <a:ext cx="9323917" cy="5562600"/>
          </a:xfrm>
        </p:spPr>
        <p:txBody>
          <a:bodyPr/>
          <a:lstStyle/>
          <a:p>
            <a:pPr marL="228600" indent="0">
              <a:buNone/>
            </a:pPr>
            <a:endParaRPr lang="en-US" sz="1400" b="1" dirty="0" smtClean="0">
              <a:solidFill>
                <a:srgbClr val="262626"/>
              </a:solidFill>
              <a:latin typeface="Calibri" charset="0"/>
            </a:endParaRPr>
          </a:p>
          <a:p>
            <a:endParaRPr lang="en-US" sz="800" dirty="0" smtClean="0">
              <a:solidFill>
                <a:srgbClr val="262626"/>
              </a:solidFill>
              <a:latin typeface="Calibri" charset="0"/>
            </a:endParaRPr>
          </a:p>
          <a:p>
            <a:r>
              <a:rPr lang="en-US" sz="3200" dirty="0" smtClean="0">
                <a:solidFill>
                  <a:srgbClr val="262626"/>
                </a:solidFill>
                <a:latin typeface="Calibri" charset="0"/>
              </a:rPr>
              <a:t>  </a:t>
            </a:r>
            <a:r>
              <a:rPr lang="en-US" sz="3600" b="1" dirty="0" smtClean="0">
                <a:solidFill>
                  <a:srgbClr val="262626"/>
                </a:solidFill>
                <a:latin typeface="Calibri" charset="0"/>
              </a:rPr>
              <a:t>Recurrence Relation</a:t>
            </a:r>
          </a:p>
          <a:p>
            <a:pPr marL="228600" indent="0">
              <a:buNone/>
            </a:pPr>
            <a:r>
              <a:rPr lang="en-US" sz="3200" dirty="0">
                <a:solidFill>
                  <a:srgbClr val="262626"/>
                </a:solidFill>
                <a:latin typeface="Calibri" charset="0"/>
              </a:rPr>
              <a:t> </a:t>
            </a:r>
            <a:r>
              <a:rPr lang="en-US" sz="3200" dirty="0" smtClean="0">
                <a:solidFill>
                  <a:srgbClr val="262626"/>
                </a:solidFill>
                <a:latin typeface="Calibri" charset="0"/>
              </a:rPr>
              <a:t>    - </a:t>
            </a:r>
            <a:r>
              <a:rPr lang="en-US" sz="3200" dirty="0">
                <a:solidFill>
                  <a:srgbClr val="262626"/>
                </a:solidFill>
                <a:latin typeface="Calibri" charset="0"/>
              </a:rPr>
              <a:t>When input </a:t>
            </a:r>
            <a:r>
              <a:rPr lang="en-US" sz="3200" dirty="0" smtClean="0">
                <a:solidFill>
                  <a:srgbClr val="262626"/>
                </a:solidFill>
                <a:latin typeface="Calibri" charset="0"/>
              </a:rPr>
              <a:t>is unsorted</a:t>
            </a:r>
            <a:r>
              <a:rPr lang="en-US" sz="3200" dirty="0">
                <a:solidFill>
                  <a:srgbClr val="262626"/>
                </a:solidFill>
                <a:latin typeface="Calibri" charset="0"/>
              </a:rPr>
              <a:t>:</a:t>
            </a:r>
          </a:p>
          <a:p>
            <a:pPr marL="228600" indent="0">
              <a:buNone/>
            </a:pPr>
            <a:r>
              <a:rPr lang="en-US" sz="3200" dirty="0">
                <a:solidFill>
                  <a:srgbClr val="262626"/>
                </a:solidFill>
                <a:latin typeface="Calibri" charset="0"/>
              </a:rPr>
              <a:t>        </a:t>
            </a:r>
            <a:r>
              <a:rPr lang="en-US" dirty="0">
                <a:solidFill>
                  <a:srgbClr val="262626"/>
                </a:solidFill>
                <a:latin typeface="Calibri" charset="0"/>
              </a:rPr>
              <a:t>Time for Sorting n elements </a:t>
            </a:r>
          </a:p>
          <a:p>
            <a:pPr marL="228600" indent="0">
              <a:buNone/>
            </a:pPr>
            <a:r>
              <a:rPr lang="en-US" dirty="0">
                <a:solidFill>
                  <a:srgbClr val="262626"/>
                </a:solidFill>
                <a:latin typeface="Calibri" charset="0"/>
              </a:rPr>
              <a:t>           = </a:t>
            </a:r>
            <a:r>
              <a:rPr lang="en-US" dirty="0" smtClean="0">
                <a:solidFill>
                  <a:srgbClr val="262626"/>
                </a:solidFill>
                <a:latin typeface="Calibri" charset="0"/>
              </a:rPr>
              <a:t>(Time </a:t>
            </a:r>
            <a:r>
              <a:rPr lang="en-US" dirty="0">
                <a:solidFill>
                  <a:srgbClr val="262626"/>
                </a:solidFill>
                <a:latin typeface="Calibri" charset="0"/>
              </a:rPr>
              <a:t>for sorting n – 1 </a:t>
            </a:r>
            <a:r>
              <a:rPr lang="en-US" dirty="0" smtClean="0">
                <a:solidFill>
                  <a:srgbClr val="262626"/>
                </a:solidFill>
                <a:latin typeface="Calibri" charset="0"/>
              </a:rPr>
              <a:t>elements) </a:t>
            </a:r>
            <a:r>
              <a:rPr lang="en-US" dirty="0">
                <a:solidFill>
                  <a:srgbClr val="262626"/>
                </a:solidFill>
                <a:latin typeface="Calibri" charset="0"/>
              </a:rPr>
              <a:t>+ </a:t>
            </a:r>
            <a:r>
              <a:rPr lang="en-US" dirty="0" smtClean="0">
                <a:solidFill>
                  <a:srgbClr val="262626"/>
                </a:solidFill>
                <a:latin typeface="Calibri" charset="0"/>
              </a:rPr>
              <a:t>(n </a:t>
            </a:r>
            <a:r>
              <a:rPr lang="en-US" dirty="0">
                <a:solidFill>
                  <a:srgbClr val="262626"/>
                </a:solidFill>
                <a:latin typeface="Calibri" charset="0"/>
              </a:rPr>
              <a:t>– 1 </a:t>
            </a:r>
            <a:r>
              <a:rPr lang="en-US" dirty="0" smtClean="0">
                <a:solidFill>
                  <a:srgbClr val="262626"/>
                </a:solidFill>
                <a:latin typeface="Calibri" charset="0"/>
              </a:rPr>
              <a:t>comparisons)</a:t>
            </a:r>
            <a:endParaRPr lang="en-US" b="1" dirty="0">
              <a:solidFill>
                <a:srgbClr val="404040"/>
              </a:solidFill>
              <a:latin typeface="Calibri" charset="0"/>
            </a:endParaRPr>
          </a:p>
          <a:p>
            <a:pPr marL="228600" indent="0">
              <a:buNone/>
            </a:pPr>
            <a:endParaRPr lang="en-US" sz="1800" dirty="0">
              <a:solidFill>
                <a:srgbClr val="404040"/>
              </a:solidFill>
              <a:latin typeface="Calibri" charset="0"/>
            </a:endParaRPr>
          </a:p>
          <a:p>
            <a:pPr marL="228600" indent="0">
              <a:buNone/>
            </a:pPr>
            <a:endParaRPr lang="en-US" b="1" dirty="0" smtClean="0">
              <a:solidFill>
                <a:srgbClr val="404040"/>
              </a:solidFill>
              <a:latin typeface="Calibri" charset="0"/>
            </a:endParaRPr>
          </a:p>
          <a:p>
            <a:pPr marL="228600" indent="0">
              <a:buNone/>
            </a:pPr>
            <a:endParaRPr lang="en-US" sz="1800" dirty="0" smtClean="0">
              <a:solidFill>
                <a:srgbClr val="404040"/>
              </a:solidFill>
              <a:latin typeface="Calibri" charset="0"/>
            </a:endParaRPr>
          </a:p>
          <a:p>
            <a:pPr marL="228600" indent="0">
              <a:buNone/>
            </a:pPr>
            <a:endParaRPr lang="en-US" sz="3200" dirty="0">
              <a:solidFill>
                <a:srgbClr val="404040"/>
              </a:solidFill>
              <a:latin typeface="Calibri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3731" y="4165079"/>
            <a:ext cx="75966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275B"/>
              </a:buClr>
              <a:buSzPct val="100000"/>
              <a:tabLst>
                <a:tab pos="860425" algn="l"/>
                <a:tab pos="1143000" algn="l"/>
                <a:tab pos="1431925" algn="l"/>
                <a:tab pos="1774825" algn="l"/>
              </a:tabLst>
            </a:pPr>
            <a:r>
              <a:rPr lang="en-US" sz="3200" kern="0" dirty="0" smtClean="0">
                <a:solidFill>
                  <a:srgbClr val="262626"/>
                </a:solidFill>
                <a:latin typeface="Calibri" charset="0"/>
                <a:ea typeface="ＭＳ Ｐゴシック" charset="0"/>
              </a:rPr>
              <a:t>T</a:t>
            </a:r>
            <a:r>
              <a:rPr lang="en-US" sz="3200" kern="0" dirty="0">
                <a:solidFill>
                  <a:srgbClr val="262626"/>
                </a:solidFill>
                <a:latin typeface="Calibri" charset="0"/>
                <a:ea typeface="ＭＳ Ｐゴシック" charset="0"/>
              </a:rPr>
              <a:t>(n) = T(n-1) + </a:t>
            </a:r>
            <a:r>
              <a:rPr lang="en-US" sz="3200" kern="0" dirty="0" smtClean="0">
                <a:solidFill>
                  <a:srgbClr val="262626"/>
                </a:solidFill>
                <a:latin typeface="Calibri" charset="0"/>
                <a:ea typeface="ＭＳ Ｐゴシック" charset="0"/>
              </a:rPr>
              <a:t>(n-1),              </a:t>
            </a:r>
            <a:r>
              <a:rPr lang="en-US" sz="3200" kern="0" dirty="0">
                <a:solidFill>
                  <a:srgbClr val="262626"/>
                </a:solidFill>
                <a:latin typeface="Calibri" charset="0"/>
                <a:ea typeface="ＭＳ Ｐゴシック" charset="0"/>
              </a:rPr>
              <a:t>T(n) </a:t>
            </a:r>
            <a:r>
              <a:rPr lang="en-US" sz="2400" i="1" kern="0" dirty="0">
                <a:solidFill>
                  <a:srgbClr val="000000">
                    <a:lumMod val="85000"/>
                    <a:lumOff val="15000"/>
                  </a:srgbClr>
                </a:solidFill>
                <a:ea typeface="ＭＳ Ｐゴシック" charset="0"/>
              </a:rPr>
              <a:t>∈  </a:t>
            </a:r>
            <a:r>
              <a:rPr lang="en-US" sz="3200" kern="0" dirty="0">
                <a:solidFill>
                  <a:srgbClr val="000000">
                    <a:lumMod val="85000"/>
                    <a:lumOff val="15000"/>
                  </a:srgbClr>
                </a:solidFill>
                <a:ea typeface="ＭＳ Ｐゴシック" charset="0"/>
              </a:rPr>
              <a:t>O(</a:t>
            </a:r>
            <a:r>
              <a:rPr lang="en-US" sz="3200" kern="0" dirty="0" smtClean="0">
                <a:solidFill>
                  <a:srgbClr val="000000">
                    <a:lumMod val="85000"/>
                    <a:lumOff val="15000"/>
                  </a:srgbClr>
                </a:solidFill>
                <a:ea typeface="ＭＳ Ｐゴシック" charset="0"/>
              </a:rPr>
              <a:t>n</a:t>
            </a:r>
            <a:r>
              <a:rPr lang="en-US" sz="3200" kern="0" baseline="30000" dirty="0" smtClean="0">
                <a:solidFill>
                  <a:srgbClr val="000000">
                    <a:lumMod val="85000"/>
                    <a:lumOff val="15000"/>
                  </a:srgbClr>
                </a:solidFill>
                <a:ea typeface="ＭＳ Ｐゴシック" charset="0"/>
              </a:rPr>
              <a:t>2</a:t>
            </a:r>
            <a:r>
              <a:rPr lang="en-US" sz="3200" kern="0" dirty="0" smtClean="0">
                <a:solidFill>
                  <a:srgbClr val="000000">
                    <a:lumMod val="85000"/>
                    <a:lumOff val="15000"/>
                  </a:srgbClr>
                </a:solidFill>
                <a:ea typeface="ＭＳ Ｐゴシック" charset="0"/>
              </a:rPr>
              <a:t>)</a:t>
            </a:r>
            <a:endParaRPr lang="en-US" sz="2400" b="1" kern="0" dirty="0">
              <a:solidFill>
                <a:srgbClr val="404040"/>
              </a:solidFill>
              <a:latin typeface="Calibri" charset="0"/>
              <a:ea typeface="ＭＳ Ｐゴシック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0150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Lucida Sans" charset="0"/>
              </a:rPr>
              <a:t>Selection Sort</a:t>
            </a:r>
            <a:endParaRPr lang="en-US" dirty="0">
              <a:latin typeface="Lucida Sans" charset="0"/>
            </a:endParaRPr>
          </a:p>
        </p:txBody>
      </p:sp>
      <p:sp>
        <p:nvSpPr>
          <p:cNvPr id="517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24238"/>
            <a:ext cx="9323917" cy="5562600"/>
          </a:xfrm>
        </p:spPr>
        <p:txBody>
          <a:bodyPr/>
          <a:lstStyle/>
          <a:p>
            <a:r>
              <a:rPr lang="en-US" sz="3200" b="1" dirty="0" smtClean="0">
                <a:solidFill>
                  <a:srgbClr val="262626"/>
                </a:solidFill>
                <a:latin typeface="Calibri" charset="0"/>
              </a:rPr>
              <a:t> </a:t>
            </a:r>
            <a:r>
              <a:rPr lang="en-US" sz="3200" dirty="0" smtClean="0">
                <a:solidFill>
                  <a:srgbClr val="262626"/>
                </a:solidFill>
                <a:latin typeface="Calibri" charset="0"/>
              </a:rPr>
              <a:t>At </a:t>
            </a:r>
            <a:r>
              <a:rPr lang="en-US" sz="3200" dirty="0" err="1" smtClean="0">
                <a:solidFill>
                  <a:srgbClr val="262626"/>
                </a:solidFill>
                <a:latin typeface="Calibri" charset="0"/>
              </a:rPr>
              <a:t>k</a:t>
            </a:r>
            <a:r>
              <a:rPr lang="en-US" sz="3200" baseline="30000" dirty="0" err="1" smtClean="0">
                <a:solidFill>
                  <a:srgbClr val="262626"/>
                </a:solidFill>
                <a:latin typeface="Calibri" charset="0"/>
              </a:rPr>
              <a:t>th</a:t>
            </a:r>
            <a:r>
              <a:rPr lang="en-US" sz="3200" dirty="0" smtClean="0">
                <a:solidFill>
                  <a:srgbClr val="262626"/>
                </a:solidFill>
                <a:latin typeface="Calibri" charset="0"/>
              </a:rPr>
              <a:t> step, find smallest value from unsorted </a:t>
            </a:r>
          </a:p>
          <a:p>
            <a:pPr marL="228600" indent="0">
              <a:buNone/>
            </a:pPr>
            <a:r>
              <a:rPr lang="en-US" sz="3200" dirty="0">
                <a:solidFill>
                  <a:srgbClr val="262626"/>
                </a:solidFill>
                <a:latin typeface="Calibri" charset="0"/>
              </a:rPr>
              <a:t> </a:t>
            </a:r>
            <a:r>
              <a:rPr lang="en-US" sz="3200" dirty="0" smtClean="0">
                <a:solidFill>
                  <a:srgbClr val="262626"/>
                </a:solidFill>
                <a:latin typeface="Calibri" charset="0"/>
              </a:rPr>
              <a:t>   </a:t>
            </a:r>
            <a:r>
              <a:rPr lang="en-US" sz="3200" dirty="0" smtClean="0">
                <a:solidFill>
                  <a:srgbClr val="262626"/>
                </a:solidFill>
                <a:latin typeface="Calibri" charset="0"/>
              </a:rPr>
              <a:t>items and place it in position k</a:t>
            </a:r>
          </a:p>
          <a:p>
            <a:pPr marL="228600" indent="0">
              <a:buNone/>
            </a:pPr>
            <a:endParaRPr lang="en-US" sz="3200" dirty="0">
              <a:solidFill>
                <a:srgbClr val="262626"/>
              </a:solidFill>
              <a:latin typeface="Calibri" charset="0"/>
            </a:endParaRPr>
          </a:p>
          <a:p>
            <a:r>
              <a:rPr lang="en-US" sz="3200" dirty="0" smtClean="0">
                <a:solidFill>
                  <a:srgbClr val="262626"/>
                </a:solidFill>
                <a:latin typeface="Calibri" charset="0"/>
              </a:rPr>
              <a:t> At </a:t>
            </a:r>
            <a:r>
              <a:rPr lang="en-US" sz="3200" dirty="0" err="1">
                <a:solidFill>
                  <a:srgbClr val="262626"/>
                </a:solidFill>
                <a:latin typeface="Calibri" charset="0"/>
              </a:rPr>
              <a:t>k</a:t>
            </a:r>
            <a:r>
              <a:rPr lang="en-US" sz="3200" baseline="30000" dirty="0" err="1">
                <a:solidFill>
                  <a:srgbClr val="262626"/>
                </a:solidFill>
                <a:latin typeface="Calibri" charset="0"/>
              </a:rPr>
              <a:t>th</a:t>
            </a:r>
            <a:r>
              <a:rPr lang="en-US" sz="3200" dirty="0">
                <a:solidFill>
                  <a:srgbClr val="262626"/>
                </a:solidFill>
                <a:latin typeface="Calibri" charset="0"/>
              </a:rPr>
              <a:t> step, the first k elements are </a:t>
            </a:r>
            <a:r>
              <a:rPr lang="en-US" sz="3200" dirty="0" smtClean="0">
                <a:solidFill>
                  <a:srgbClr val="262626"/>
                </a:solidFill>
                <a:latin typeface="Calibri" charset="0"/>
              </a:rPr>
              <a:t>sorted,</a:t>
            </a:r>
          </a:p>
          <a:p>
            <a:pPr marL="228600" indent="0">
              <a:buNone/>
            </a:pPr>
            <a:r>
              <a:rPr lang="en-US" sz="3200" dirty="0" smtClean="0">
                <a:solidFill>
                  <a:srgbClr val="262626"/>
                </a:solidFill>
                <a:latin typeface="Calibri" charset="0"/>
              </a:rPr>
              <a:t>    and are the smallest elements</a:t>
            </a:r>
            <a:endParaRPr lang="en-US" sz="3200" dirty="0" smtClean="0">
              <a:solidFill>
                <a:srgbClr val="262626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731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ahoma" charset="0"/>
                <a:cs typeface="ＭＳ Ｐゴシック" charset="0"/>
              </a:rPr>
              <a:t>Selection</a:t>
            </a:r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sort example</a:t>
            </a:r>
          </a:p>
        </p:txBody>
      </p:sp>
      <p:graphicFrame>
        <p:nvGraphicFramePr>
          <p:cNvPr id="311299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8937365"/>
              </p:ext>
            </p:extLst>
          </p:nvPr>
        </p:nvGraphicFramePr>
        <p:xfrm>
          <a:off x="2362200" y="3554714"/>
          <a:ext cx="4425950" cy="792408"/>
        </p:xfrm>
        <a:graphic>
          <a:graphicData uri="http://schemas.openxmlformats.org/drawingml/2006/table">
            <a:tbl>
              <a:tblPr/>
              <a:tblGrid>
                <a:gridCol w="782638"/>
                <a:gridCol w="460375"/>
                <a:gridCol w="460375"/>
                <a:gridCol w="460375"/>
                <a:gridCol w="414337"/>
                <a:gridCol w="460375"/>
                <a:gridCol w="466725"/>
                <a:gridCol w="460375"/>
                <a:gridCol w="460375"/>
              </a:tblGrid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index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4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6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value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charset="0"/>
                        </a:rPr>
                        <a:t>-4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18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22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58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42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9323966"/>
              </p:ext>
            </p:extLst>
          </p:nvPr>
        </p:nvGraphicFramePr>
        <p:xfrm>
          <a:off x="2362200" y="4609992"/>
          <a:ext cx="4425950" cy="792408"/>
        </p:xfrm>
        <a:graphic>
          <a:graphicData uri="http://schemas.openxmlformats.org/drawingml/2006/table">
            <a:tbl>
              <a:tblPr/>
              <a:tblGrid>
                <a:gridCol w="782638"/>
                <a:gridCol w="460375"/>
                <a:gridCol w="460375"/>
                <a:gridCol w="460375"/>
                <a:gridCol w="414337"/>
                <a:gridCol w="460375"/>
                <a:gridCol w="466725"/>
                <a:gridCol w="460375"/>
                <a:gridCol w="460375"/>
              </a:tblGrid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index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4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6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value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charset="0"/>
                        </a:rPr>
                        <a:t>-4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charset="0"/>
                        </a:rPr>
                        <a:t>7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22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58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18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42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622903"/>
              </p:ext>
            </p:extLst>
          </p:nvPr>
        </p:nvGraphicFramePr>
        <p:xfrm>
          <a:off x="2362200" y="5601219"/>
          <a:ext cx="4425950" cy="792408"/>
        </p:xfrm>
        <a:graphic>
          <a:graphicData uri="http://schemas.openxmlformats.org/drawingml/2006/table">
            <a:tbl>
              <a:tblPr/>
              <a:tblGrid>
                <a:gridCol w="782638"/>
                <a:gridCol w="460375"/>
                <a:gridCol w="460375"/>
                <a:gridCol w="460375"/>
                <a:gridCol w="414337"/>
                <a:gridCol w="460375"/>
                <a:gridCol w="466725"/>
                <a:gridCol w="460375"/>
                <a:gridCol w="460375"/>
              </a:tblGrid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index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4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6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value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charset="0"/>
                        </a:rPr>
                        <a:t>-4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charset="0"/>
                        </a:rPr>
                        <a:t>7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charset="0"/>
                        </a:rPr>
                        <a:t>1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charset="0"/>
                        </a:rPr>
                        <a:t>2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22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58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18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42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29240" y="3774246"/>
            <a:ext cx="1201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Min: 7</a:t>
            </a:r>
            <a:endParaRPr 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629240" y="5805174"/>
            <a:ext cx="1201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Min: 18</a:t>
            </a:r>
            <a:endParaRPr 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629240" y="4784783"/>
            <a:ext cx="1201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Min: 12</a:t>
            </a:r>
            <a:endParaRPr lang="en-US" dirty="0"/>
          </a:p>
        </p:txBody>
      </p:sp>
      <p:graphicFrame>
        <p:nvGraphicFramePr>
          <p:cNvPr id="104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9031996"/>
              </p:ext>
            </p:extLst>
          </p:nvPr>
        </p:nvGraphicFramePr>
        <p:xfrm>
          <a:off x="2362200" y="2506933"/>
          <a:ext cx="4425950" cy="792408"/>
        </p:xfrm>
        <a:graphic>
          <a:graphicData uri="http://schemas.openxmlformats.org/drawingml/2006/table">
            <a:tbl>
              <a:tblPr/>
              <a:tblGrid>
                <a:gridCol w="782638"/>
                <a:gridCol w="460375"/>
                <a:gridCol w="460375"/>
                <a:gridCol w="460375"/>
                <a:gridCol w="414337"/>
                <a:gridCol w="460375"/>
                <a:gridCol w="466725"/>
                <a:gridCol w="460375"/>
                <a:gridCol w="460375"/>
              </a:tblGrid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index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4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6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value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18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-4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58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42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29240" y="2725245"/>
            <a:ext cx="1201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Min: -4</a:t>
            </a:r>
            <a:endParaRPr lang="en-US" dirty="0"/>
          </a:p>
        </p:txBody>
      </p:sp>
      <p:graphicFrame>
        <p:nvGraphicFramePr>
          <p:cNvPr id="13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8739146"/>
              </p:ext>
            </p:extLst>
          </p:nvPr>
        </p:nvGraphicFramePr>
        <p:xfrm>
          <a:off x="2362200" y="1492257"/>
          <a:ext cx="4425950" cy="792408"/>
        </p:xfrm>
        <a:graphic>
          <a:graphicData uri="http://schemas.openxmlformats.org/drawingml/2006/table">
            <a:tbl>
              <a:tblPr/>
              <a:tblGrid>
                <a:gridCol w="782638"/>
                <a:gridCol w="460375"/>
                <a:gridCol w="460375"/>
                <a:gridCol w="460375"/>
                <a:gridCol w="414337"/>
                <a:gridCol w="460375"/>
                <a:gridCol w="466725"/>
                <a:gridCol w="460375"/>
                <a:gridCol w="460375"/>
              </a:tblGrid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index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4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6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value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18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-4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58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42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4306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0" grpId="0"/>
      <p:bldP spid="103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ahoma" charset="0"/>
                <a:cs typeface="ＭＳ Ｐゴシック" charset="0"/>
              </a:rPr>
              <a:t>Selection</a:t>
            </a:r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sort example</a:t>
            </a:r>
          </a:p>
        </p:txBody>
      </p:sp>
      <p:graphicFrame>
        <p:nvGraphicFramePr>
          <p:cNvPr id="98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7078707"/>
              </p:ext>
            </p:extLst>
          </p:nvPr>
        </p:nvGraphicFramePr>
        <p:xfrm>
          <a:off x="2213470" y="3983994"/>
          <a:ext cx="4425950" cy="792408"/>
        </p:xfrm>
        <a:graphic>
          <a:graphicData uri="http://schemas.openxmlformats.org/drawingml/2006/table">
            <a:tbl>
              <a:tblPr/>
              <a:tblGrid>
                <a:gridCol w="782638"/>
                <a:gridCol w="460375"/>
                <a:gridCol w="460375"/>
                <a:gridCol w="460375"/>
                <a:gridCol w="414337"/>
                <a:gridCol w="460375"/>
                <a:gridCol w="466725"/>
                <a:gridCol w="460375"/>
                <a:gridCol w="460375"/>
              </a:tblGrid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index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4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6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value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charset="0"/>
                        </a:rPr>
                        <a:t>-4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charset="0"/>
                        </a:rPr>
                        <a:t>7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charset="0"/>
                        </a:rPr>
                        <a:t>12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charset="0"/>
                        </a:rPr>
                        <a:t>18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charset="0"/>
                        </a:rPr>
                        <a:t>22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charset="0"/>
                        </a:rPr>
                        <a:t>31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58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42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0123658"/>
              </p:ext>
            </p:extLst>
          </p:nvPr>
        </p:nvGraphicFramePr>
        <p:xfrm>
          <a:off x="2213470" y="5094242"/>
          <a:ext cx="4425950" cy="792408"/>
        </p:xfrm>
        <a:graphic>
          <a:graphicData uri="http://schemas.openxmlformats.org/drawingml/2006/table">
            <a:tbl>
              <a:tblPr/>
              <a:tblGrid>
                <a:gridCol w="782638"/>
                <a:gridCol w="460375"/>
                <a:gridCol w="460375"/>
                <a:gridCol w="460375"/>
                <a:gridCol w="414337"/>
                <a:gridCol w="460375"/>
                <a:gridCol w="466725"/>
                <a:gridCol w="460375"/>
                <a:gridCol w="460375"/>
              </a:tblGrid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index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4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6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value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charset="0"/>
                        </a:rPr>
                        <a:t>-4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charset="0"/>
                        </a:rPr>
                        <a:t>7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charset="0"/>
                        </a:rPr>
                        <a:t>12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charset="0"/>
                        </a:rPr>
                        <a:t>18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charset="0"/>
                        </a:rPr>
                        <a:t>22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charset="0"/>
                        </a:rPr>
                        <a:t>31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charset="0"/>
                        </a:rPr>
                        <a:t>42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charset="0"/>
                        </a:rPr>
                        <a:t>58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29240" y="4209029"/>
            <a:ext cx="1201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Min: 42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29240" y="5371975"/>
            <a:ext cx="1201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Sorted!</a:t>
            </a:r>
            <a:endParaRPr lang="en-US" dirty="0"/>
          </a:p>
        </p:txBody>
      </p:sp>
      <p:graphicFrame>
        <p:nvGraphicFramePr>
          <p:cNvPr id="13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106710"/>
              </p:ext>
            </p:extLst>
          </p:nvPr>
        </p:nvGraphicFramePr>
        <p:xfrm>
          <a:off x="2213470" y="2881306"/>
          <a:ext cx="4425950" cy="792408"/>
        </p:xfrm>
        <a:graphic>
          <a:graphicData uri="http://schemas.openxmlformats.org/drawingml/2006/table">
            <a:tbl>
              <a:tblPr/>
              <a:tblGrid>
                <a:gridCol w="782638"/>
                <a:gridCol w="460375"/>
                <a:gridCol w="460375"/>
                <a:gridCol w="460375"/>
                <a:gridCol w="414337"/>
                <a:gridCol w="460375"/>
                <a:gridCol w="466725"/>
                <a:gridCol w="460375"/>
                <a:gridCol w="460375"/>
              </a:tblGrid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index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4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6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value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charset="0"/>
                        </a:rPr>
                        <a:t>-4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charset="0"/>
                        </a:rPr>
                        <a:t>7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charset="0"/>
                        </a:rPr>
                        <a:t>12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charset="0"/>
                        </a:rPr>
                        <a:t>18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charset="0"/>
                        </a:rPr>
                        <a:t>22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58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31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42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629240" y="3054990"/>
            <a:ext cx="1201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Min: 31</a:t>
            </a:r>
            <a:endParaRPr lang="en-US" dirty="0"/>
          </a:p>
        </p:txBody>
      </p:sp>
      <p:graphicFrame>
        <p:nvGraphicFramePr>
          <p:cNvPr id="1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6928356"/>
              </p:ext>
            </p:extLst>
          </p:nvPr>
        </p:nvGraphicFramePr>
        <p:xfrm>
          <a:off x="2213470" y="1793463"/>
          <a:ext cx="4425950" cy="792408"/>
        </p:xfrm>
        <a:graphic>
          <a:graphicData uri="http://schemas.openxmlformats.org/drawingml/2006/table">
            <a:tbl>
              <a:tblPr/>
              <a:tblGrid>
                <a:gridCol w="782638"/>
                <a:gridCol w="460375"/>
                <a:gridCol w="460375"/>
                <a:gridCol w="460375"/>
                <a:gridCol w="414337"/>
                <a:gridCol w="460375"/>
                <a:gridCol w="466725"/>
                <a:gridCol w="460375"/>
                <a:gridCol w="460375"/>
              </a:tblGrid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index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4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6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value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charset="0"/>
                        </a:rPr>
                        <a:t>-4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charset="0"/>
                        </a:rPr>
                        <a:t>7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charset="0"/>
                        </a:rPr>
                        <a:t>12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charset="0"/>
                        </a:rPr>
                        <a:t>18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58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22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42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29240" y="2031873"/>
            <a:ext cx="1201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Min: 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517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Lucida Sans" charset="0"/>
              </a:rPr>
              <a:t>Selection Sort Runtime</a:t>
            </a:r>
            <a:endParaRPr lang="en-US" dirty="0">
              <a:latin typeface="Lucida Sans" charset="0"/>
            </a:endParaRPr>
          </a:p>
        </p:txBody>
      </p:sp>
      <p:sp>
        <p:nvSpPr>
          <p:cNvPr id="517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1" y="1100887"/>
            <a:ext cx="9323917" cy="5562600"/>
          </a:xfrm>
        </p:spPr>
        <p:txBody>
          <a:bodyPr/>
          <a:lstStyle/>
          <a:p>
            <a:pPr marL="228600" indent="0">
              <a:buNone/>
            </a:pPr>
            <a:endParaRPr lang="en-US" sz="1400" b="1" dirty="0" smtClean="0">
              <a:solidFill>
                <a:srgbClr val="262626"/>
              </a:solidFill>
              <a:latin typeface="Calibri" charset="0"/>
            </a:endParaRPr>
          </a:p>
          <a:p>
            <a:r>
              <a:rPr lang="en-US" sz="3200" dirty="0" smtClean="0">
                <a:solidFill>
                  <a:srgbClr val="262626"/>
                </a:solidFill>
                <a:latin typeface="Calibri" charset="0"/>
              </a:rPr>
              <a:t>  </a:t>
            </a:r>
            <a:r>
              <a:rPr lang="en-US" sz="3200" b="1" dirty="0" smtClean="0">
                <a:solidFill>
                  <a:srgbClr val="262626"/>
                </a:solidFill>
                <a:latin typeface="Calibri" charset="0"/>
              </a:rPr>
              <a:t>Base Case:    </a:t>
            </a:r>
            <a:r>
              <a:rPr lang="en-US" sz="3200" dirty="0" smtClean="0">
                <a:solidFill>
                  <a:srgbClr val="262626"/>
                </a:solidFill>
                <a:latin typeface="Calibri" charset="0"/>
              </a:rPr>
              <a:t>T(1) = c</a:t>
            </a:r>
          </a:p>
          <a:p>
            <a:pPr marL="228600" indent="0">
              <a:buNone/>
            </a:pPr>
            <a:r>
              <a:rPr lang="en-US" sz="3200" b="1" dirty="0">
                <a:solidFill>
                  <a:srgbClr val="262626"/>
                </a:solidFill>
                <a:latin typeface="Calibri" charset="0"/>
              </a:rPr>
              <a:t> </a:t>
            </a:r>
            <a:r>
              <a:rPr lang="en-US" sz="3200" b="1" dirty="0" smtClean="0">
                <a:solidFill>
                  <a:srgbClr val="262626"/>
                </a:solidFill>
                <a:latin typeface="Calibri" charset="0"/>
              </a:rPr>
              <a:t>    </a:t>
            </a:r>
            <a:r>
              <a:rPr lang="en-US" sz="2800" dirty="0" smtClean="0">
                <a:solidFill>
                  <a:srgbClr val="262626"/>
                </a:solidFill>
                <a:latin typeface="Calibri" charset="0"/>
              </a:rPr>
              <a:t>- Sorting 1 element take constant time</a:t>
            </a:r>
          </a:p>
          <a:p>
            <a:pPr marL="228600" indent="0">
              <a:buNone/>
            </a:pPr>
            <a:endParaRPr lang="en-US" sz="1400" dirty="0" smtClean="0">
              <a:solidFill>
                <a:srgbClr val="262626"/>
              </a:solidFill>
              <a:latin typeface="Calibri" charset="0"/>
            </a:endParaRPr>
          </a:p>
          <a:p>
            <a:pPr marL="228600" indent="0">
              <a:buNone/>
            </a:pPr>
            <a:endParaRPr lang="en-US" sz="1400" dirty="0" smtClean="0">
              <a:solidFill>
                <a:srgbClr val="262626"/>
              </a:solidFill>
              <a:latin typeface="Calibri" charset="0"/>
            </a:endParaRPr>
          </a:p>
          <a:p>
            <a:r>
              <a:rPr lang="en-US" sz="3200" dirty="0" smtClean="0">
                <a:solidFill>
                  <a:srgbClr val="262626"/>
                </a:solidFill>
                <a:latin typeface="Calibri" charset="0"/>
              </a:rPr>
              <a:t>  </a:t>
            </a:r>
            <a:r>
              <a:rPr lang="en-US" sz="3200" b="1" dirty="0" smtClean="0">
                <a:solidFill>
                  <a:srgbClr val="262626"/>
                </a:solidFill>
                <a:latin typeface="Calibri" charset="0"/>
              </a:rPr>
              <a:t>Recurrence Relation</a:t>
            </a:r>
          </a:p>
          <a:p>
            <a:pPr marL="228600" indent="0">
              <a:buNone/>
            </a:pPr>
            <a:r>
              <a:rPr lang="en-US" sz="1800" b="1" dirty="0" smtClean="0">
                <a:solidFill>
                  <a:srgbClr val="404040"/>
                </a:solidFill>
                <a:latin typeface="Calibri" charset="0"/>
              </a:rPr>
              <a:t>        </a:t>
            </a:r>
            <a:r>
              <a:rPr lang="en-US" sz="3200" dirty="0">
                <a:solidFill>
                  <a:srgbClr val="262626"/>
                </a:solidFill>
                <a:latin typeface="Calibri" charset="0"/>
              </a:rPr>
              <a:t>- </a:t>
            </a:r>
            <a:r>
              <a:rPr lang="en-US" sz="3200" dirty="0" smtClean="0">
                <a:solidFill>
                  <a:srgbClr val="262626"/>
                </a:solidFill>
                <a:latin typeface="Calibri" charset="0"/>
              </a:rPr>
              <a:t>At each step, work decrease by 1</a:t>
            </a:r>
          </a:p>
          <a:p>
            <a:pPr marL="228600" indent="0">
              <a:buNone/>
            </a:pPr>
            <a:r>
              <a:rPr lang="en-US" sz="3200" dirty="0">
                <a:solidFill>
                  <a:srgbClr val="262626"/>
                </a:solidFill>
                <a:latin typeface="Calibri" charset="0"/>
              </a:rPr>
              <a:t> </a:t>
            </a:r>
            <a:r>
              <a:rPr lang="en-US" sz="3200" dirty="0" smtClean="0">
                <a:solidFill>
                  <a:srgbClr val="262626"/>
                </a:solidFill>
                <a:latin typeface="Calibri" charset="0"/>
              </a:rPr>
              <a:t>   - At each step, need to compare all remaining</a:t>
            </a:r>
          </a:p>
          <a:p>
            <a:pPr marL="228600" indent="0">
              <a:buNone/>
            </a:pPr>
            <a:r>
              <a:rPr lang="en-US" sz="3200" dirty="0">
                <a:solidFill>
                  <a:srgbClr val="262626"/>
                </a:solidFill>
                <a:latin typeface="Calibri" charset="0"/>
              </a:rPr>
              <a:t> </a:t>
            </a:r>
            <a:r>
              <a:rPr lang="en-US" sz="3200" dirty="0" smtClean="0">
                <a:solidFill>
                  <a:srgbClr val="262626"/>
                </a:solidFill>
                <a:latin typeface="Calibri" charset="0"/>
              </a:rPr>
              <a:t>      elements to find the minimum </a:t>
            </a:r>
          </a:p>
          <a:p>
            <a:pPr marL="228600" indent="0">
              <a:buNone/>
            </a:pPr>
            <a:r>
              <a:rPr lang="en-US" sz="3200" dirty="0">
                <a:solidFill>
                  <a:srgbClr val="262626"/>
                </a:solidFill>
                <a:latin typeface="Calibri" charset="0"/>
              </a:rPr>
              <a:t> </a:t>
            </a:r>
            <a:r>
              <a:rPr lang="en-US" sz="3200" dirty="0" smtClean="0">
                <a:solidFill>
                  <a:srgbClr val="262626"/>
                </a:solidFill>
                <a:latin typeface="Calibri" charset="0"/>
              </a:rPr>
              <a:t>       </a:t>
            </a:r>
            <a:endParaRPr lang="en-US" dirty="0" smtClean="0">
              <a:solidFill>
                <a:srgbClr val="262626"/>
              </a:solidFill>
              <a:latin typeface="Calibri" charset="0"/>
            </a:endParaRPr>
          </a:p>
          <a:p>
            <a:pPr marL="228600" indent="0">
              <a:buNone/>
            </a:pPr>
            <a:r>
              <a:rPr lang="en-US" sz="3200" dirty="0" smtClean="0">
                <a:solidFill>
                  <a:srgbClr val="262626"/>
                </a:solidFill>
                <a:latin typeface="Calibri" charset="0"/>
              </a:rPr>
              <a:t>    </a:t>
            </a:r>
            <a:endParaRPr lang="en-US" sz="1800" dirty="0" smtClean="0">
              <a:solidFill>
                <a:srgbClr val="404040"/>
              </a:solidFill>
              <a:latin typeface="Calibri" charset="0"/>
            </a:endParaRPr>
          </a:p>
          <a:p>
            <a:pPr marL="228600" indent="0">
              <a:buNone/>
            </a:pPr>
            <a:endParaRPr lang="en-US" sz="3200" dirty="0">
              <a:solidFill>
                <a:srgbClr val="404040"/>
              </a:solidFill>
              <a:latin typeface="Calibri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6443" y="5538108"/>
            <a:ext cx="75966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275B"/>
              </a:buClr>
              <a:buSzPct val="100000"/>
              <a:tabLst>
                <a:tab pos="860425" algn="l"/>
                <a:tab pos="1143000" algn="l"/>
                <a:tab pos="1431925" algn="l"/>
                <a:tab pos="1774825" algn="l"/>
              </a:tabLst>
            </a:pPr>
            <a:r>
              <a:rPr lang="en-US" sz="3200" kern="0" dirty="0" smtClean="0">
                <a:solidFill>
                  <a:srgbClr val="262626"/>
                </a:solidFill>
                <a:latin typeface="Calibri" charset="0"/>
                <a:ea typeface="ＭＳ Ｐゴシック" charset="0"/>
              </a:rPr>
              <a:t>T</a:t>
            </a:r>
            <a:r>
              <a:rPr lang="en-US" sz="3200" kern="0" dirty="0">
                <a:solidFill>
                  <a:srgbClr val="262626"/>
                </a:solidFill>
                <a:latin typeface="Calibri" charset="0"/>
                <a:ea typeface="ＭＳ Ｐゴシック" charset="0"/>
              </a:rPr>
              <a:t>(n) = T(n-1) + </a:t>
            </a:r>
            <a:r>
              <a:rPr lang="en-US" sz="3200" kern="0" dirty="0" smtClean="0">
                <a:solidFill>
                  <a:srgbClr val="262626"/>
                </a:solidFill>
                <a:latin typeface="Calibri" charset="0"/>
                <a:ea typeface="ＭＳ Ｐゴシック" charset="0"/>
              </a:rPr>
              <a:t>n,                 </a:t>
            </a:r>
            <a:r>
              <a:rPr lang="en-US" sz="3200" kern="0" dirty="0">
                <a:solidFill>
                  <a:srgbClr val="262626"/>
                </a:solidFill>
                <a:latin typeface="Calibri" charset="0"/>
                <a:ea typeface="ＭＳ Ｐゴシック" charset="0"/>
              </a:rPr>
              <a:t>T(n) </a:t>
            </a:r>
            <a:r>
              <a:rPr lang="en-US" sz="2400" i="1" kern="0" dirty="0">
                <a:solidFill>
                  <a:srgbClr val="000000">
                    <a:lumMod val="85000"/>
                    <a:lumOff val="15000"/>
                  </a:srgbClr>
                </a:solidFill>
                <a:ea typeface="ＭＳ Ｐゴシック" charset="0"/>
              </a:rPr>
              <a:t>∈  </a:t>
            </a:r>
            <a:r>
              <a:rPr lang="en-US" sz="3200" kern="0" dirty="0">
                <a:solidFill>
                  <a:srgbClr val="000000">
                    <a:lumMod val="85000"/>
                    <a:lumOff val="15000"/>
                  </a:srgbClr>
                </a:solidFill>
                <a:ea typeface="ＭＳ Ｐゴシック" charset="0"/>
              </a:rPr>
              <a:t>O(</a:t>
            </a:r>
            <a:r>
              <a:rPr lang="en-US" sz="3200" kern="0" dirty="0" smtClean="0">
                <a:solidFill>
                  <a:srgbClr val="000000">
                    <a:lumMod val="85000"/>
                    <a:lumOff val="15000"/>
                  </a:srgbClr>
                </a:solidFill>
                <a:ea typeface="ＭＳ Ｐゴシック" charset="0"/>
              </a:rPr>
              <a:t>n</a:t>
            </a:r>
            <a:r>
              <a:rPr lang="en-US" sz="3200" kern="0" baseline="30000" dirty="0" smtClean="0">
                <a:solidFill>
                  <a:srgbClr val="000000">
                    <a:lumMod val="85000"/>
                    <a:lumOff val="15000"/>
                  </a:srgbClr>
                </a:solidFill>
                <a:ea typeface="ＭＳ Ｐゴシック" charset="0"/>
              </a:rPr>
              <a:t>2</a:t>
            </a:r>
            <a:r>
              <a:rPr lang="en-US" sz="3200" kern="0" dirty="0" smtClean="0">
                <a:solidFill>
                  <a:srgbClr val="000000">
                    <a:lumMod val="85000"/>
                    <a:lumOff val="15000"/>
                  </a:srgbClr>
                </a:solidFill>
                <a:ea typeface="ＭＳ Ｐゴシック" charset="0"/>
              </a:rPr>
              <a:t>)</a:t>
            </a:r>
            <a:endParaRPr lang="en-US" sz="2400" b="1" kern="0" dirty="0">
              <a:solidFill>
                <a:srgbClr val="404040"/>
              </a:solidFill>
              <a:latin typeface="Calibri" charset="0"/>
              <a:ea typeface="ＭＳ Ｐゴシック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972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Lucida Sans" charset="0"/>
              </a:rPr>
              <a:t>AVL Sort</a:t>
            </a:r>
            <a:endParaRPr lang="en-US" dirty="0">
              <a:latin typeface="Lucida Sans" charset="0"/>
            </a:endParaRPr>
          </a:p>
        </p:txBody>
      </p:sp>
      <p:sp>
        <p:nvSpPr>
          <p:cNvPr id="517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1" y="1295400"/>
            <a:ext cx="9323917" cy="5562600"/>
          </a:xfrm>
        </p:spPr>
        <p:txBody>
          <a:bodyPr/>
          <a:lstStyle/>
          <a:p>
            <a:pPr marL="228600" indent="0">
              <a:buNone/>
            </a:pPr>
            <a:endParaRPr lang="en-US" sz="2000" b="1" dirty="0">
              <a:solidFill>
                <a:srgbClr val="008000"/>
              </a:solidFill>
              <a:latin typeface="Calibri" charset="0"/>
            </a:endParaRPr>
          </a:p>
          <a:p>
            <a:pPr marL="574675" lvl="1" indent="0">
              <a:buNone/>
            </a:pPr>
            <a:endParaRPr lang="en-US" sz="2000" dirty="0">
              <a:solidFill>
                <a:srgbClr val="404040"/>
              </a:solidFill>
              <a:latin typeface="Calibri" charset="0"/>
            </a:endParaRPr>
          </a:p>
          <a:p>
            <a:pPr marL="574675" lvl="1" indent="0">
              <a:buNone/>
            </a:pPr>
            <a:endParaRPr lang="en-US" sz="3200" dirty="0">
              <a:solidFill>
                <a:srgbClr val="404040"/>
              </a:solidFill>
              <a:latin typeface="Calibri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25119" y="1427742"/>
            <a:ext cx="8998797" cy="49305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lvl="0" indent="-45720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275B"/>
              </a:buClr>
              <a:buSzPct val="100000"/>
              <a:buFont typeface="Arial"/>
              <a:buChar char="•"/>
              <a:tabLst>
                <a:tab pos="860425" algn="l"/>
                <a:tab pos="1143000" algn="l"/>
                <a:tab pos="1431925" algn="l"/>
                <a:tab pos="1774825" algn="l"/>
              </a:tabLst>
            </a:pPr>
            <a:r>
              <a:rPr lang="en-US" sz="3600" b="1" kern="0" dirty="0" smtClean="0">
                <a:solidFill>
                  <a:srgbClr val="262626"/>
                </a:solidFill>
                <a:latin typeface="Calibri" charset="0"/>
                <a:ea typeface="ＭＳ Ｐゴシック" charset="0"/>
              </a:rPr>
              <a:t>Use AVL tree to sort</a:t>
            </a:r>
            <a:endParaRPr lang="en-US" sz="3600" b="1" kern="0" dirty="0">
              <a:solidFill>
                <a:srgbClr val="262626"/>
              </a:solidFill>
              <a:latin typeface="Calibri" charset="0"/>
              <a:ea typeface="ＭＳ Ｐゴシック" charset="0"/>
            </a:endParaRPr>
          </a:p>
          <a:p>
            <a:pPr marL="228600" lvl="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275B"/>
              </a:buClr>
              <a:buSzPct val="100000"/>
              <a:tabLst>
                <a:tab pos="860425" algn="l"/>
                <a:tab pos="1143000" algn="l"/>
                <a:tab pos="1431925" algn="l"/>
                <a:tab pos="1774825" algn="l"/>
              </a:tabLst>
            </a:pPr>
            <a:endParaRPr lang="en-US" sz="800" kern="0" dirty="0" smtClean="0">
              <a:solidFill>
                <a:srgbClr val="262626"/>
              </a:solidFill>
              <a:latin typeface="Calibri" charset="0"/>
              <a:ea typeface="ＭＳ Ｐゴシック" charset="0"/>
            </a:endParaRPr>
          </a:p>
          <a:p>
            <a:pPr marL="228600" lvl="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275B"/>
              </a:buClr>
              <a:buSzPct val="100000"/>
              <a:tabLst>
                <a:tab pos="860425" algn="l"/>
                <a:tab pos="1143000" algn="l"/>
                <a:tab pos="1431925" algn="l"/>
                <a:tab pos="1774825" algn="l"/>
              </a:tabLst>
            </a:pPr>
            <a:r>
              <a:rPr lang="en-US" sz="3200" kern="0" dirty="0">
                <a:solidFill>
                  <a:srgbClr val="262626"/>
                </a:solidFill>
                <a:latin typeface="Calibri" charset="0"/>
                <a:ea typeface="ＭＳ Ｐゴシック" charset="0"/>
              </a:rPr>
              <a:t> </a:t>
            </a:r>
            <a:r>
              <a:rPr lang="en-US" sz="3200" kern="0" dirty="0" smtClean="0">
                <a:solidFill>
                  <a:srgbClr val="262626"/>
                </a:solidFill>
                <a:latin typeface="Calibri" charset="0"/>
                <a:ea typeface="ＭＳ Ｐゴシック" charset="0"/>
              </a:rPr>
              <a:t>- Insert each element into AVL Tree</a:t>
            </a:r>
          </a:p>
          <a:p>
            <a:pPr marL="228600" lvl="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275B"/>
              </a:buClr>
              <a:buSzPct val="100000"/>
              <a:tabLst>
                <a:tab pos="860425" algn="l"/>
                <a:tab pos="1143000" algn="l"/>
                <a:tab pos="1431925" algn="l"/>
                <a:tab pos="1774825" algn="l"/>
              </a:tabLst>
            </a:pPr>
            <a:r>
              <a:rPr lang="en-US" sz="3200" kern="0" dirty="0" smtClean="0">
                <a:solidFill>
                  <a:srgbClr val="262626"/>
                </a:solidFill>
                <a:latin typeface="Calibri" charset="0"/>
                <a:ea typeface="ＭＳ Ｐゴシック" charset="0"/>
              </a:rPr>
              <a:t> - Find and delete smallest element from AVL Tree</a:t>
            </a:r>
          </a:p>
          <a:p>
            <a:pPr marL="228600" lvl="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275B"/>
              </a:buClr>
              <a:buSzPct val="100000"/>
              <a:tabLst>
                <a:tab pos="860425" algn="l"/>
                <a:tab pos="1143000" algn="l"/>
                <a:tab pos="1431925" algn="l"/>
                <a:tab pos="1774825" algn="l"/>
              </a:tabLst>
            </a:pPr>
            <a:endParaRPr lang="en-US" sz="3200" kern="0" dirty="0">
              <a:solidFill>
                <a:srgbClr val="262626"/>
              </a:solidFill>
              <a:latin typeface="Calibri" charset="0"/>
              <a:ea typeface="ＭＳ Ｐゴシック" charset="0"/>
            </a:endParaRPr>
          </a:p>
          <a:p>
            <a:pPr marL="685800" lvl="0" indent="-45720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275B"/>
              </a:buClr>
              <a:buSzPct val="100000"/>
              <a:buFont typeface="Arial"/>
              <a:buChar char="•"/>
              <a:tabLst>
                <a:tab pos="860425" algn="l"/>
                <a:tab pos="1143000" algn="l"/>
                <a:tab pos="1431925" algn="l"/>
                <a:tab pos="1774825" algn="l"/>
              </a:tabLst>
            </a:pPr>
            <a:r>
              <a:rPr lang="en-US" sz="3200" b="1" kern="0" dirty="0" smtClean="0">
                <a:solidFill>
                  <a:srgbClr val="262626"/>
                </a:solidFill>
                <a:latin typeface="Calibri" charset="0"/>
                <a:ea typeface="ＭＳ Ｐゴシック" charset="0"/>
              </a:rPr>
              <a:t>Space Requirement</a:t>
            </a:r>
          </a:p>
          <a:p>
            <a:pPr marL="228600" lvl="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275B"/>
              </a:buClr>
              <a:buSzPct val="100000"/>
              <a:tabLst>
                <a:tab pos="860425" algn="l"/>
                <a:tab pos="1143000" algn="l"/>
                <a:tab pos="1431925" algn="l"/>
                <a:tab pos="1774825" algn="l"/>
              </a:tabLst>
            </a:pPr>
            <a:r>
              <a:rPr lang="en-US" sz="3200" kern="0" dirty="0" smtClean="0">
                <a:solidFill>
                  <a:srgbClr val="262626"/>
                </a:solidFill>
                <a:latin typeface="Calibri" charset="0"/>
                <a:ea typeface="ＭＳ Ｐゴシック" charset="0"/>
              </a:rPr>
              <a:t>  - Need another data structure (AVL Tree) </a:t>
            </a:r>
          </a:p>
          <a:p>
            <a:pPr marL="228600" lvl="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275B"/>
              </a:buClr>
              <a:buSzPct val="100000"/>
              <a:tabLst>
                <a:tab pos="860425" algn="l"/>
                <a:tab pos="1143000" algn="l"/>
                <a:tab pos="1431925" algn="l"/>
                <a:tab pos="1774825" algn="l"/>
              </a:tabLst>
            </a:pPr>
            <a:r>
              <a:rPr lang="en-US" sz="3200" kern="0" dirty="0">
                <a:solidFill>
                  <a:srgbClr val="262626"/>
                </a:solidFill>
                <a:latin typeface="Calibri" charset="0"/>
                <a:ea typeface="ＭＳ Ｐゴシック" charset="0"/>
              </a:rPr>
              <a:t> </a:t>
            </a:r>
            <a:r>
              <a:rPr lang="en-US" sz="3200" kern="0" dirty="0" smtClean="0">
                <a:solidFill>
                  <a:srgbClr val="262626"/>
                </a:solidFill>
                <a:latin typeface="Calibri" charset="0"/>
                <a:ea typeface="ＭＳ Ｐゴシック" charset="0"/>
              </a:rPr>
              <a:t> - Tree needs to store things other than data</a:t>
            </a:r>
          </a:p>
          <a:p>
            <a:pPr marL="228600" lvl="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275B"/>
              </a:buClr>
              <a:buSzPct val="100000"/>
              <a:tabLst>
                <a:tab pos="860425" algn="l"/>
                <a:tab pos="1143000" algn="l"/>
                <a:tab pos="1431925" algn="l"/>
                <a:tab pos="1774825" algn="l"/>
              </a:tabLst>
            </a:pPr>
            <a:r>
              <a:rPr lang="en-US" sz="3200" kern="0" dirty="0">
                <a:solidFill>
                  <a:srgbClr val="262626"/>
                </a:solidFill>
                <a:latin typeface="Calibri" charset="0"/>
                <a:ea typeface="ＭＳ Ｐゴシック" charset="0"/>
              </a:rPr>
              <a:t> </a:t>
            </a:r>
            <a:r>
              <a:rPr lang="en-US" sz="3200" kern="0" dirty="0" smtClean="0">
                <a:solidFill>
                  <a:srgbClr val="262626"/>
                </a:solidFill>
                <a:latin typeface="Calibri" charset="0"/>
                <a:ea typeface="ＭＳ Ｐゴシック" charset="0"/>
              </a:rPr>
              <a:t>    (Pointer to child nodes)</a:t>
            </a:r>
            <a:endParaRPr lang="en-US" sz="3200" kern="0" dirty="0">
              <a:solidFill>
                <a:srgbClr val="262626"/>
              </a:solidFill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847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ahoma" charset="0"/>
                <a:cs typeface="ＭＳ Ｐゴシック" charset="0"/>
              </a:rPr>
              <a:t>AVL</a:t>
            </a:r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sort example</a:t>
            </a:r>
          </a:p>
        </p:txBody>
      </p:sp>
      <p:graphicFrame>
        <p:nvGraphicFramePr>
          <p:cNvPr id="13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4865444"/>
              </p:ext>
            </p:extLst>
          </p:nvPr>
        </p:nvGraphicFramePr>
        <p:xfrm>
          <a:off x="2334678" y="1494720"/>
          <a:ext cx="4425950" cy="792408"/>
        </p:xfrm>
        <a:graphic>
          <a:graphicData uri="http://schemas.openxmlformats.org/drawingml/2006/table">
            <a:tbl>
              <a:tblPr/>
              <a:tblGrid>
                <a:gridCol w="782638"/>
                <a:gridCol w="460375"/>
                <a:gridCol w="460375"/>
                <a:gridCol w="460375"/>
                <a:gridCol w="414337"/>
                <a:gridCol w="460375"/>
                <a:gridCol w="466725"/>
                <a:gridCol w="460375"/>
                <a:gridCol w="460375"/>
              </a:tblGrid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index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4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6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value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18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-4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58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42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pSp>
        <p:nvGrpSpPr>
          <p:cNvPr id="88" name="Group 87"/>
          <p:cNvGrpSpPr/>
          <p:nvPr/>
        </p:nvGrpSpPr>
        <p:grpSpPr>
          <a:xfrm>
            <a:off x="3907225" y="2504929"/>
            <a:ext cx="1423702" cy="1600040"/>
            <a:chOff x="1685930" y="3281707"/>
            <a:chExt cx="1693803" cy="2126555"/>
          </a:xfrm>
        </p:grpSpPr>
        <p:sp>
          <p:nvSpPr>
            <p:cNvPr id="35" name="Oval 8"/>
            <p:cNvSpPr>
              <a:spLocks noChangeAspect="1" noChangeArrowheads="1"/>
            </p:cNvSpPr>
            <p:nvPr/>
          </p:nvSpPr>
          <p:spPr bwMode="auto">
            <a:xfrm>
              <a:off x="2198693" y="4011882"/>
              <a:ext cx="514350" cy="528637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 smtClean="0">
                  <a:latin typeface="Tahoma" charset="0"/>
                </a:rPr>
                <a:t>18</a:t>
              </a:r>
              <a:endParaRPr lang="en-US" sz="2400" dirty="0">
                <a:latin typeface="Tahoma" charset="0"/>
              </a:endParaRPr>
            </a:p>
          </p:txBody>
        </p:sp>
        <p:sp>
          <p:nvSpPr>
            <p:cNvPr id="36" name="Oval 9"/>
            <p:cNvSpPr>
              <a:spLocks noChangeAspect="1" noChangeArrowheads="1"/>
            </p:cNvSpPr>
            <p:nvPr/>
          </p:nvSpPr>
          <p:spPr bwMode="auto">
            <a:xfrm>
              <a:off x="2868558" y="3281707"/>
              <a:ext cx="511175" cy="528637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 smtClean="0">
                  <a:latin typeface="Tahoma" charset="0"/>
                </a:rPr>
                <a:t>22</a:t>
              </a:r>
              <a:endParaRPr lang="en-US" sz="2400" dirty="0">
                <a:latin typeface="Tahoma" charset="0"/>
              </a:endParaRPr>
            </a:p>
          </p:txBody>
        </p:sp>
        <p:cxnSp>
          <p:nvCxnSpPr>
            <p:cNvPr id="37" name="AutoShape 10"/>
            <p:cNvCxnSpPr>
              <a:cxnSpLocks noChangeShapeType="1"/>
              <a:stCxn id="36" idx="3"/>
              <a:endCxn id="35" idx="0"/>
            </p:cNvCxnSpPr>
            <p:nvPr/>
          </p:nvCxnSpPr>
          <p:spPr bwMode="auto">
            <a:xfrm flipH="1">
              <a:off x="2455868" y="3732927"/>
              <a:ext cx="487550" cy="27895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40" name="Oval 15"/>
            <p:cNvSpPr>
              <a:spLocks noChangeAspect="1" noChangeArrowheads="1"/>
            </p:cNvSpPr>
            <p:nvPr/>
          </p:nvSpPr>
          <p:spPr bwMode="auto">
            <a:xfrm>
              <a:off x="1685930" y="4879625"/>
              <a:ext cx="512763" cy="528637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 smtClean="0">
                  <a:latin typeface="Tahoma" charset="0"/>
                </a:rPr>
                <a:t>12</a:t>
              </a:r>
              <a:endParaRPr lang="en-US" sz="2400" dirty="0">
                <a:latin typeface="Tahoma" charset="0"/>
              </a:endParaRPr>
            </a:p>
          </p:txBody>
        </p:sp>
        <p:cxnSp>
          <p:nvCxnSpPr>
            <p:cNvPr id="41" name="AutoShape 16"/>
            <p:cNvCxnSpPr>
              <a:cxnSpLocks noChangeShapeType="1"/>
              <a:stCxn id="35" idx="3"/>
              <a:endCxn id="40" idx="0"/>
            </p:cNvCxnSpPr>
            <p:nvPr/>
          </p:nvCxnSpPr>
          <p:spPr bwMode="auto">
            <a:xfrm flipH="1">
              <a:off x="1942312" y="4463102"/>
              <a:ext cx="331706" cy="41652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39" name="Group 38"/>
          <p:cNvGrpSpPr/>
          <p:nvPr/>
        </p:nvGrpSpPr>
        <p:grpSpPr>
          <a:xfrm>
            <a:off x="6307521" y="2550956"/>
            <a:ext cx="1672995" cy="1132444"/>
            <a:chOff x="2198693" y="3281707"/>
            <a:chExt cx="1927388" cy="1258812"/>
          </a:xfrm>
        </p:grpSpPr>
        <p:sp>
          <p:nvSpPr>
            <p:cNvPr id="42" name="Oval 8"/>
            <p:cNvSpPr>
              <a:spLocks noChangeAspect="1" noChangeArrowheads="1"/>
            </p:cNvSpPr>
            <p:nvPr/>
          </p:nvSpPr>
          <p:spPr bwMode="auto">
            <a:xfrm>
              <a:off x="2198693" y="4011882"/>
              <a:ext cx="514350" cy="528637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 smtClean="0">
                  <a:latin typeface="Tahoma" charset="0"/>
                </a:rPr>
                <a:t>12</a:t>
              </a:r>
              <a:endParaRPr lang="en-US" sz="2400" dirty="0">
                <a:latin typeface="Tahoma" charset="0"/>
              </a:endParaRPr>
            </a:p>
          </p:txBody>
        </p:sp>
        <p:sp>
          <p:nvSpPr>
            <p:cNvPr id="45" name="Oval 9"/>
            <p:cNvSpPr>
              <a:spLocks noChangeAspect="1" noChangeArrowheads="1"/>
            </p:cNvSpPr>
            <p:nvPr/>
          </p:nvSpPr>
          <p:spPr bwMode="auto">
            <a:xfrm>
              <a:off x="2868558" y="3281707"/>
              <a:ext cx="511175" cy="528637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 smtClean="0">
                  <a:latin typeface="Tahoma" charset="0"/>
                </a:rPr>
                <a:t>18</a:t>
              </a:r>
              <a:endParaRPr lang="en-US" sz="2400" dirty="0">
                <a:latin typeface="Tahoma" charset="0"/>
              </a:endParaRPr>
            </a:p>
          </p:txBody>
        </p:sp>
        <p:cxnSp>
          <p:nvCxnSpPr>
            <p:cNvPr id="46" name="AutoShape 10"/>
            <p:cNvCxnSpPr>
              <a:cxnSpLocks noChangeShapeType="1"/>
              <a:stCxn id="45" idx="3"/>
              <a:endCxn id="42" idx="0"/>
            </p:cNvCxnSpPr>
            <p:nvPr/>
          </p:nvCxnSpPr>
          <p:spPr bwMode="auto">
            <a:xfrm flipH="1">
              <a:off x="2455868" y="3732927"/>
              <a:ext cx="487550" cy="27895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9" name="AutoShape 11"/>
            <p:cNvCxnSpPr>
              <a:cxnSpLocks noChangeShapeType="1"/>
              <a:stCxn id="45" idx="5"/>
              <a:endCxn id="61" idx="0"/>
            </p:cNvCxnSpPr>
            <p:nvPr/>
          </p:nvCxnSpPr>
          <p:spPr bwMode="auto">
            <a:xfrm>
              <a:off x="3304873" y="3732927"/>
              <a:ext cx="564033" cy="27895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61" name="Oval 33"/>
            <p:cNvSpPr>
              <a:spLocks noChangeAspect="1" noChangeArrowheads="1"/>
            </p:cNvSpPr>
            <p:nvPr/>
          </p:nvSpPr>
          <p:spPr bwMode="auto">
            <a:xfrm>
              <a:off x="3611731" y="4011882"/>
              <a:ext cx="514350" cy="528637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>
                  <a:latin typeface="Tahoma" charset="0"/>
                </a:rPr>
                <a:t>2</a:t>
              </a:r>
              <a:r>
                <a:rPr lang="en-US" sz="2400" dirty="0" smtClean="0">
                  <a:latin typeface="Tahoma" charset="0"/>
                </a:rPr>
                <a:t>2</a:t>
              </a:r>
              <a:endParaRPr lang="en-US" sz="2400" dirty="0">
                <a:latin typeface="Tahoma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2082243" y="2651725"/>
            <a:ext cx="1039948" cy="1031675"/>
            <a:chOff x="2198693" y="3281707"/>
            <a:chExt cx="1181040" cy="1258812"/>
          </a:xfrm>
        </p:grpSpPr>
        <p:sp>
          <p:nvSpPr>
            <p:cNvPr id="67" name="Oval 8"/>
            <p:cNvSpPr>
              <a:spLocks noChangeAspect="1" noChangeArrowheads="1"/>
            </p:cNvSpPr>
            <p:nvPr/>
          </p:nvSpPr>
          <p:spPr bwMode="auto">
            <a:xfrm>
              <a:off x="2198693" y="4011882"/>
              <a:ext cx="514350" cy="528637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 smtClean="0">
                  <a:latin typeface="Tahoma" charset="0"/>
                </a:rPr>
                <a:t>18</a:t>
              </a:r>
              <a:endParaRPr lang="en-US" sz="2400" dirty="0">
                <a:latin typeface="Tahoma" charset="0"/>
              </a:endParaRPr>
            </a:p>
          </p:txBody>
        </p:sp>
        <p:sp>
          <p:nvSpPr>
            <p:cNvPr id="68" name="Oval 9"/>
            <p:cNvSpPr>
              <a:spLocks noChangeAspect="1" noChangeArrowheads="1"/>
            </p:cNvSpPr>
            <p:nvPr/>
          </p:nvSpPr>
          <p:spPr bwMode="auto">
            <a:xfrm>
              <a:off x="2868558" y="3281707"/>
              <a:ext cx="511175" cy="528637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 smtClean="0">
                  <a:latin typeface="Tahoma" charset="0"/>
                </a:rPr>
                <a:t>22</a:t>
              </a:r>
              <a:endParaRPr lang="en-US" sz="2400" dirty="0">
                <a:latin typeface="Tahoma" charset="0"/>
              </a:endParaRPr>
            </a:p>
          </p:txBody>
        </p:sp>
        <p:cxnSp>
          <p:nvCxnSpPr>
            <p:cNvPr id="69" name="AutoShape 10"/>
            <p:cNvCxnSpPr>
              <a:cxnSpLocks noChangeShapeType="1"/>
              <a:stCxn id="68" idx="3"/>
              <a:endCxn id="67" idx="0"/>
            </p:cNvCxnSpPr>
            <p:nvPr/>
          </p:nvCxnSpPr>
          <p:spPr bwMode="auto">
            <a:xfrm flipH="1">
              <a:off x="2455868" y="3732927"/>
              <a:ext cx="487550" cy="27895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74" name="Oval 9"/>
          <p:cNvSpPr>
            <a:spLocks noChangeAspect="1" noChangeArrowheads="1"/>
          </p:cNvSpPr>
          <p:nvPr/>
        </p:nvSpPr>
        <p:spPr bwMode="auto">
          <a:xfrm>
            <a:off x="729570" y="2556324"/>
            <a:ext cx="511175" cy="528637"/>
          </a:xfrm>
          <a:prstGeom prst="ellipse">
            <a:avLst/>
          </a:prstGeom>
          <a:gradFill rotWithShape="1">
            <a:gsLst>
              <a:gs pos="0">
                <a:srgbClr val="E1F2F3"/>
              </a:gs>
              <a:gs pos="100000">
                <a:srgbClr val="E1F2F3">
                  <a:gamma/>
                  <a:shade val="72157"/>
                  <a:invGamma/>
                </a:srgbClr>
              </a:gs>
            </a:gsLst>
            <a:lin ang="2700000" scaled="1"/>
          </a:gra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2400" dirty="0" smtClean="0">
                <a:latin typeface="Tahoma" charset="0"/>
              </a:rPr>
              <a:t>22</a:t>
            </a:r>
            <a:endParaRPr lang="en-US" sz="2400" dirty="0">
              <a:latin typeface="Tahoma" charset="0"/>
            </a:endParaRPr>
          </a:p>
        </p:txBody>
      </p:sp>
      <p:grpSp>
        <p:nvGrpSpPr>
          <p:cNvPr id="76" name="Group 75"/>
          <p:cNvGrpSpPr/>
          <p:nvPr/>
        </p:nvGrpSpPr>
        <p:grpSpPr>
          <a:xfrm>
            <a:off x="476708" y="4470558"/>
            <a:ext cx="2089540" cy="1833939"/>
            <a:chOff x="1685930" y="3281707"/>
            <a:chExt cx="2440151" cy="2126555"/>
          </a:xfrm>
        </p:grpSpPr>
        <p:sp>
          <p:nvSpPr>
            <p:cNvPr id="77" name="Oval 8"/>
            <p:cNvSpPr>
              <a:spLocks noChangeAspect="1" noChangeArrowheads="1"/>
            </p:cNvSpPr>
            <p:nvPr/>
          </p:nvSpPr>
          <p:spPr bwMode="auto">
            <a:xfrm>
              <a:off x="2198693" y="4011882"/>
              <a:ext cx="514350" cy="528637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 smtClean="0">
                  <a:latin typeface="Tahoma" charset="0"/>
                </a:rPr>
                <a:t>12</a:t>
              </a:r>
              <a:endParaRPr lang="en-US" sz="2400" dirty="0">
                <a:latin typeface="Tahoma" charset="0"/>
              </a:endParaRPr>
            </a:p>
          </p:txBody>
        </p:sp>
        <p:sp>
          <p:nvSpPr>
            <p:cNvPr id="78" name="Oval 9"/>
            <p:cNvSpPr>
              <a:spLocks noChangeAspect="1" noChangeArrowheads="1"/>
            </p:cNvSpPr>
            <p:nvPr/>
          </p:nvSpPr>
          <p:spPr bwMode="auto">
            <a:xfrm>
              <a:off x="2868558" y="3281707"/>
              <a:ext cx="511175" cy="528637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 smtClean="0">
                  <a:latin typeface="Tahoma" charset="0"/>
                </a:rPr>
                <a:t>18</a:t>
              </a:r>
              <a:endParaRPr lang="en-US" sz="2400" dirty="0">
                <a:latin typeface="Tahoma" charset="0"/>
              </a:endParaRPr>
            </a:p>
          </p:txBody>
        </p:sp>
        <p:cxnSp>
          <p:nvCxnSpPr>
            <p:cNvPr id="79" name="AutoShape 10"/>
            <p:cNvCxnSpPr>
              <a:cxnSpLocks noChangeShapeType="1"/>
              <a:stCxn id="78" idx="3"/>
              <a:endCxn id="77" idx="0"/>
            </p:cNvCxnSpPr>
            <p:nvPr/>
          </p:nvCxnSpPr>
          <p:spPr bwMode="auto">
            <a:xfrm flipH="1">
              <a:off x="2455868" y="3732927"/>
              <a:ext cx="487550" cy="27895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0" name="AutoShape 11"/>
            <p:cNvCxnSpPr>
              <a:cxnSpLocks noChangeShapeType="1"/>
              <a:stCxn id="78" idx="5"/>
              <a:endCxn id="87" idx="0"/>
            </p:cNvCxnSpPr>
            <p:nvPr/>
          </p:nvCxnSpPr>
          <p:spPr bwMode="auto">
            <a:xfrm>
              <a:off x="3304873" y="3732927"/>
              <a:ext cx="564033" cy="27895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81" name="Oval 15"/>
            <p:cNvSpPr>
              <a:spLocks noChangeAspect="1" noChangeArrowheads="1"/>
            </p:cNvSpPr>
            <p:nvPr/>
          </p:nvSpPr>
          <p:spPr bwMode="auto">
            <a:xfrm>
              <a:off x="1685930" y="4879625"/>
              <a:ext cx="512763" cy="528637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 smtClean="0">
                  <a:latin typeface="Tahoma" charset="0"/>
                </a:rPr>
                <a:t>-4</a:t>
              </a:r>
              <a:endParaRPr lang="en-US" sz="2400" dirty="0">
                <a:latin typeface="Tahoma" charset="0"/>
              </a:endParaRPr>
            </a:p>
          </p:txBody>
        </p:sp>
        <p:cxnSp>
          <p:nvCxnSpPr>
            <p:cNvPr id="82" name="AutoShape 16"/>
            <p:cNvCxnSpPr>
              <a:cxnSpLocks noChangeShapeType="1"/>
              <a:stCxn id="77" idx="3"/>
              <a:endCxn id="81" idx="0"/>
            </p:cNvCxnSpPr>
            <p:nvPr/>
          </p:nvCxnSpPr>
          <p:spPr bwMode="auto">
            <a:xfrm flipH="1">
              <a:off x="1942312" y="4463102"/>
              <a:ext cx="331706" cy="41652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87" name="Oval 33"/>
            <p:cNvSpPr>
              <a:spLocks noChangeAspect="1" noChangeArrowheads="1"/>
            </p:cNvSpPr>
            <p:nvPr/>
          </p:nvSpPr>
          <p:spPr bwMode="auto">
            <a:xfrm>
              <a:off x="3611731" y="4011882"/>
              <a:ext cx="514350" cy="528637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>
                  <a:latin typeface="Tahoma" charset="0"/>
                </a:rPr>
                <a:t>2</a:t>
              </a:r>
              <a:r>
                <a:rPr lang="en-US" sz="2400" dirty="0" smtClean="0">
                  <a:latin typeface="Tahoma" charset="0"/>
                </a:rPr>
                <a:t>2</a:t>
              </a:r>
              <a:endParaRPr lang="en-US" sz="2400" dirty="0">
                <a:latin typeface="Tahoma" charset="0"/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3122191" y="4463396"/>
            <a:ext cx="2609614" cy="1921434"/>
            <a:chOff x="1685930" y="3281707"/>
            <a:chExt cx="2952914" cy="2126555"/>
          </a:xfrm>
        </p:grpSpPr>
        <p:sp>
          <p:nvSpPr>
            <p:cNvPr id="95" name="Oval 8"/>
            <p:cNvSpPr>
              <a:spLocks noChangeAspect="1" noChangeArrowheads="1"/>
            </p:cNvSpPr>
            <p:nvPr/>
          </p:nvSpPr>
          <p:spPr bwMode="auto">
            <a:xfrm>
              <a:off x="2198693" y="4011882"/>
              <a:ext cx="514350" cy="528637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 smtClean="0">
                  <a:latin typeface="Tahoma" charset="0"/>
                </a:rPr>
                <a:t>12</a:t>
              </a:r>
              <a:endParaRPr lang="en-US" sz="2400" dirty="0">
                <a:latin typeface="Tahoma" charset="0"/>
              </a:endParaRPr>
            </a:p>
          </p:txBody>
        </p:sp>
        <p:sp>
          <p:nvSpPr>
            <p:cNvPr id="96" name="Oval 9"/>
            <p:cNvSpPr>
              <a:spLocks noChangeAspect="1" noChangeArrowheads="1"/>
            </p:cNvSpPr>
            <p:nvPr/>
          </p:nvSpPr>
          <p:spPr bwMode="auto">
            <a:xfrm>
              <a:off x="2868558" y="3281707"/>
              <a:ext cx="511175" cy="528637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 smtClean="0">
                  <a:latin typeface="Tahoma" charset="0"/>
                </a:rPr>
                <a:t>18</a:t>
              </a:r>
              <a:endParaRPr lang="en-US" sz="2400" dirty="0">
                <a:latin typeface="Tahoma" charset="0"/>
              </a:endParaRPr>
            </a:p>
          </p:txBody>
        </p:sp>
        <p:cxnSp>
          <p:nvCxnSpPr>
            <p:cNvPr id="100" name="AutoShape 10"/>
            <p:cNvCxnSpPr>
              <a:cxnSpLocks noChangeShapeType="1"/>
              <a:stCxn id="96" idx="3"/>
              <a:endCxn id="95" idx="0"/>
            </p:cNvCxnSpPr>
            <p:nvPr/>
          </p:nvCxnSpPr>
          <p:spPr bwMode="auto">
            <a:xfrm flipH="1">
              <a:off x="2455868" y="3732927"/>
              <a:ext cx="487550" cy="27895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03" name="AutoShape 11"/>
            <p:cNvCxnSpPr>
              <a:cxnSpLocks noChangeShapeType="1"/>
              <a:stCxn id="96" idx="5"/>
              <a:endCxn id="122" idx="0"/>
            </p:cNvCxnSpPr>
            <p:nvPr/>
          </p:nvCxnSpPr>
          <p:spPr bwMode="auto">
            <a:xfrm>
              <a:off x="3304873" y="3732927"/>
              <a:ext cx="564033" cy="27895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04" name="Oval 15"/>
            <p:cNvSpPr>
              <a:spLocks noChangeAspect="1" noChangeArrowheads="1"/>
            </p:cNvSpPr>
            <p:nvPr/>
          </p:nvSpPr>
          <p:spPr bwMode="auto">
            <a:xfrm>
              <a:off x="1685930" y="4879625"/>
              <a:ext cx="512763" cy="528637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 smtClean="0">
                  <a:latin typeface="Tahoma" charset="0"/>
                </a:rPr>
                <a:t>-4</a:t>
              </a:r>
              <a:endParaRPr lang="en-US" sz="2400" dirty="0">
                <a:latin typeface="Tahoma" charset="0"/>
              </a:endParaRPr>
            </a:p>
          </p:txBody>
        </p:sp>
        <p:cxnSp>
          <p:nvCxnSpPr>
            <p:cNvPr id="117" name="AutoShape 16"/>
            <p:cNvCxnSpPr>
              <a:cxnSpLocks noChangeShapeType="1"/>
              <a:stCxn id="95" idx="3"/>
              <a:endCxn id="104" idx="0"/>
            </p:cNvCxnSpPr>
            <p:nvPr/>
          </p:nvCxnSpPr>
          <p:spPr bwMode="auto">
            <a:xfrm flipH="1">
              <a:off x="1942312" y="4463102"/>
              <a:ext cx="331706" cy="41652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22" name="Oval 33"/>
            <p:cNvSpPr>
              <a:spLocks noChangeAspect="1" noChangeArrowheads="1"/>
            </p:cNvSpPr>
            <p:nvPr/>
          </p:nvSpPr>
          <p:spPr bwMode="auto">
            <a:xfrm>
              <a:off x="3611731" y="4011882"/>
              <a:ext cx="514350" cy="528637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>
                  <a:latin typeface="Tahoma" charset="0"/>
                </a:rPr>
                <a:t>2</a:t>
              </a:r>
              <a:r>
                <a:rPr lang="en-US" sz="2400" dirty="0" smtClean="0">
                  <a:latin typeface="Tahoma" charset="0"/>
                </a:rPr>
                <a:t>2</a:t>
              </a:r>
              <a:endParaRPr lang="en-US" sz="2400" dirty="0">
                <a:latin typeface="Tahoma" charset="0"/>
              </a:endParaRPr>
            </a:p>
          </p:txBody>
        </p:sp>
        <p:sp>
          <p:nvSpPr>
            <p:cNvPr id="125" name="Oval 38"/>
            <p:cNvSpPr>
              <a:spLocks noChangeAspect="1" noChangeArrowheads="1"/>
            </p:cNvSpPr>
            <p:nvPr/>
          </p:nvSpPr>
          <p:spPr bwMode="auto">
            <a:xfrm>
              <a:off x="4126081" y="4869977"/>
              <a:ext cx="512763" cy="528637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 smtClean="0">
                  <a:latin typeface="Tahoma" charset="0"/>
                </a:rPr>
                <a:t>58</a:t>
              </a:r>
              <a:endParaRPr lang="en-US" sz="2400" dirty="0">
                <a:latin typeface="Tahoma" charset="0"/>
              </a:endParaRPr>
            </a:p>
          </p:txBody>
        </p:sp>
        <p:cxnSp>
          <p:nvCxnSpPr>
            <p:cNvPr id="126" name="AutoShape 39"/>
            <p:cNvCxnSpPr>
              <a:cxnSpLocks noChangeShapeType="1"/>
              <a:stCxn id="122" idx="5"/>
              <a:endCxn id="125" idx="0"/>
            </p:cNvCxnSpPr>
            <p:nvPr/>
          </p:nvCxnSpPr>
          <p:spPr bwMode="auto">
            <a:xfrm>
              <a:off x="4050756" y="4463102"/>
              <a:ext cx="331707" cy="4068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27" name="Group 126"/>
          <p:cNvGrpSpPr/>
          <p:nvPr/>
        </p:nvGrpSpPr>
        <p:grpSpPr>
          <a:xfrm>
            <a:off x="6410462" y="4174876"/>
            <a:ext cx="2364826" cy="2346491"/>
            <a:chOff x="1685930" y="3281707"/>
            <a:chExt cx="2952914" cy="3008736"/>
          </a:xfrm>
        </p:grpSpPr>
        <p:sp>
          <p:nvSpPr>
            <p:cNvPr id="128" name="Oval 8"/>
            <p:cNvSpPr>
              <a:spLocks noChangeAspect="1" noChangeArrowheads="1"/>
            </p:cNvSpPr>
            <p:nvPr/>
          </p:nvSpPr>
          <p:spPr bwMode="auto">
            <a:xfrm>
              <a:off x="2198693" y="4011882"/>
              <a:ext cx="514350" cy="528637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 smtClean="0">
                  <a:latin typeface="Tahoma" charset="0"/>
                </a:rPr>
                <a:t>12</a:t>
              </a:r>
              <a:endParaRPr lang="en-US" sz="2400" dirty="0">
                <a:latin typeface="Tahoma" charset="0"/>
              </a:endParaRPr>
            </a:p>
          </p:txBody>
        </p:sp>
        <p:sp>
          <p:nvSpPr>
            <p:cNvPr id="129" name="Oval 9"/>
            <p:cNvSpPr>
              <a:spLocks noChangeAspect="1" noChangeArrowheads="1"/>
            </p:cNvSpPr>
            <p:nvPr/>
          </p:nvSpPr>
          <p:spPr bwMode="auto">
            <a:xfrm>
              <a:off x="2868558" y="3281707"/>
              <a:ext cx="511175" cy="528637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 smtClean="0">
                  <a:latin typeface="Tahoma" charset="0"/>
                </a:rPr>
                <a:t>18</a:t>
              </a:r>
              <a:endParaRPr lang="en-US" sz="2400" dirty="0">
                <a:latin typeface="Tahoma" charset="0"/>
              </a:endParaRPr>
            </a:p>
          </p:txBody>
        </p:sp>
        <p:cxnSp>
          <p:nvCxnSpPr>
            <p:cNvPr id="130" name="AutoShape 10"/>
            <p:cNvCxnSpPr>
              <a:cxnSpLocks noChangeShapeType="1"/>
              <a:stCxn id="129" idx="3"/>
              <a:endCxn id="128" idx="0"/>
            </p:cNvCxnSpPr>
            <p:nvPr/>
          </p:nvCxnSpPr>
          <p:spPr bwMode="auto">
            <a:xfrm flipH="1">
              <a:off x="2455868" y="3732927"/>
              <a:ext cx="487550" cy="27895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31" name="AutoShape 11"/>
            <p:cNvCxnSpPr>
              <a:cxnSpLocks noChangeShapeType="1"/>
              <a:stCxn id="129" idx="5"/>
              <a:endCxn id="138" idx="0"/>
            </p:cNvCxnSpPr>
            <p:nvPr/>
          </p:nvCxnSpPr>
          <p:spPr bwMode="auto">
            <a:xfrm>
              <a:off x="3304873" y="3732927"/>
              <a:ext cx="564033" cy="27895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32" name="Oval 15"/>
            <p:cNvSpPr>
              <a:spLocks noChangeAspect="1" noChangeArrowheads="1"/>
            </p:cNvSpPr>
            <p:nvPr/>
          </p:nvSpPr>
          <p:spPr bwMode="auto">
            <a:xfrm>
              <a:off x="1685930" y="4879625"/>
              <a:ext cx="512763" cy="528637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 smtClean="0">
                  <a:latin typeface="Tahoma" charset="0"/>
                </a:rPr>
                <a:t>-4</a:t>
              </a:r>
              <a:endParaRPr lang="en-US" sz="2400" dirty="0">
                <a:latin typeface="Tahoma" charset="0"/>
              </a:endParaRPr>
            </a:p>
          </p:txBody>
        </p:sp>
        <p:cxnSp>
          <p:nvCxnSpPr>
            <p:cNvPr id="133" name="AutoShape 16"/>
            <p:cNvCxnSpPr>
              <a:cxnSpLocks noChangeShapeType="1"/>
              <a:stCxn id="128" idx="3"/>
              <a:endCxn id="132" idx="0"/>
            </p:cNvCxnSpPr>
            <p:nvPr/>
          </p:nvCxnSpPr>
          <p:spPr bwMode="auto">
            <a:xfrm flipH="1">
              <a:off x="1942312" y="4463102"/>
              <a:ext cx="331706" cy="41652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38" name="Oval 33"/>
            <p:cNvSpPr>
              <a:spLocks noChangeAspect="1" noChangeArrowheads="1"/>
            </p:cNvSpPr>
            <p:nvPr/>
          </p:nvSpPr>
          <p:spPr bwMode="auto">
            <a:xfrm>
              <a:off x="3611731" y="4011882"/>
              <a:ext cx="514350" cy="528637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>
                  <a:latin typeface="Tahoma" charset="0"/>
                </a:rPr>
                <a:t>2</a:t>
              </a:r>
              <a:r>
                <a:rPr lang="en-US" sz="2400" dirty="0" smtClean="0">
                  <a:latin typeface="Tahoma" charset="0"/>
                </a:rPr>
                <a:t>2</a:t>
              </a:r>
              <a:endParaRPr lang="en-US" sz="2400" dirty="0">
                <a:latin typeface="Tahoma" charset="0"/>
              </a:endParaRPr>
            </a:p>
          </p:txBody>
        </p:sp>
        <p:sp>
          <p:nvSpPr>
            <p:cNvPr id="139" name="Oval 35"/>
            <p:cNvSpPr>
              <a:spLocks noChangeAspect="1" noChangeArrowheads="1"/>
            </p:cNvSpPr>
            <p:nvPr/>
          </p:nvSpPr>
          <p:spPr bwMode="auto">
            <a:xfrm>
              <a:off x="2089145" y="5761806"/>
              <a:ext cx="512763" cy="528637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>
                  <a:latin typeface="Tahoma" charset="0"/>
                </a:rPr>
                <a:t>7</a:t>
              </a:r>
            </a:p>
          </p:txBody>
        </p:sp>
        <p:cxnSp>
          <p:nvCxnSpPr>
            <p:cNvPr id="140" name="AutoShape 36"/>
            <p:cNvCxnSpPr>
              <a:cxnSpLocks noChangeShapeType="1"/>
            </p:cNvCxnSpPr>
            <p:nvPr/>
          </p:nvCxnSpPr>
          <p:spPr bwMode="auto">
            <a:xfrm>
              <a:off x="2060535" y="5345283"/>
              <a:ext cx="213483" cy="41652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41" name="Oval 38"/>
            <p:cNvSpPr>
              <a:spLocks noChangeAspect="1" noChangeArrowheads="1"/>
            </p:cNvSpPr>
            <p:nvPr/>
          </p:nvSpPr>
          <p:spPr bwMode="auto">
            <a:xfrm>
              <a:off x="4126081" y="4869977"/>
              <a:ext cx="512763" cy="528637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 smtClean="0">
                  <a:latin typeface="Tahoma" charset="0"/>
                </a:rPr>
                <a:t>58</a:t>
              </a:r>
              <a:endParaRPr lang="en-US" sz="2400" dirty="0">
                <a:latin typeface="Tahoma" charset="0"/>
              </a:endParaRPr>
            </a:p>
          </p:txBody>
        </p:sp>
        <p:cxnSp>
          <p:nvCxnSpPr>
            <p:cNvPr id="142" name="AutoShape 39"/>
            <p:cNvCxnSpPr>
              <a:cxnSpLocks noChangeShapeType="1"/>
              <a:stCxn id="138" idx="5"/>
              <a:endCxn id="141" idx="0"/>
            </p:cNvCxnSpPr>
            <p:nvPr/>
          </p:nvCxnSpPr>
          <p:spPr bwMode="auto">
            <a:xfrm>
              <a:off x="4050756" y="4463102"/>
              <a:ext cx="331707" cy="4068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3" name="TextBox 2"/>
          <p:cNvSpPr txBox="1"/>
          <p:nvPr/>
        </p:nvSpPr>
        <p:spPr>
          <a:xfrm>
            <a:off x="476708" y="1590427"/>
            <a:ext cx="1702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Build AVL Tree</a:t>
            </a:r>
            <a:endParaRPr lang="en-US" dirty="0"/>
          </a:p>
        </p:txBody>
      </p:sp>
      <p:sp>
        <p:nvSpPr>
          <p:cNvPr id="143" name="Right Arrow 142"/>
          <p:cNvSpPr/>
          <p:nvPr/>
        </p:nvSpPr>
        <p:spPr bwMode="auto">
          <a:xfrm>
            <a:off x="5426308" y="3005037"/>
            <a:ext cx="610994" cy="230765"/>
          </a:xfrm>
          <a:prstGeom prst="rightArrow">
            <a:avLst/>
          </a:prstGeom>
          <a:solidFill>
            <a:srgbClr val="00009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rgbClr val="00009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1217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14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ahoma" charset="0"/>
                <a:cs typeface="ＭＳ Ｐゴシック" charset="0"/>
              </a:rPr>
              <a:t>AVL</a:t>
            </a:r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sort example</a:t>
            </a:r>
          </a:p>
        </p:txBody>
      </p:sp>
      <p:graphicFrame>
        <p:nvGraphicFramePr>
          <p:cNvPr id="13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7524067"/>
              </p:ext>
            </p:extLst>
          </p:nvPr>
        </p:nvGraphicFramePr>
        <p:xfrm>
          <a:off x="2334678" y="1494720"/>
          <a:ext cx="4425950" cy="792408"/>
        </p:xfrm>
        <a:graphic>
          <a:graphicData uri="http://schemas.openxmlformats.org/drawingml/2006/table">
            <a:tbl>
              <a:tblPr/>
              <a:tblGrid>
                <a:gridCol w="782638"/>
                <a:gridCol w="460375"/>
                <a:gridCol w="460375"/>
                <a:gridCol w="460375"/>
                <a:gridCol w="414337"/>
                <a:gridCol w="460375"/>
                <a:gridCol w="466725"/>
                <a:gridCol w="460375"/>
                <a:gridCol w="460375"/>
              </a:tblGrid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index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4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6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value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18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-4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58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42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pSp>
        <p:nvGrpSpPr>
          <p:cNvPr id="51" name="Group 50"/>
          <p:cNvGrpSpPr/>
          <p:nvPr/>
        </p:nvGrpSpPr>
        <p:grpSpPr>
          <a:xfrm>
            <a:off x="639006" y="2634029"/>
            <a:ext cx="2440151" cy="1709679"/>
            <a:chOff x="1685930" y="3281707"/>
            <a:chExt cx="2952914" cy="2143548"/>
          </a:xfrm>
        </p:grpSpPr>
        <p:sp>
          <p:nvSpPr>
            <p:cNvPr id="52" name="Oval 8"/>
            <p:cNvSpPr>
              <a:spLocks noChangeAspect="1" noChangeArrowheads="1"/>
            </p:cNvSpPr>
            <p:nvPr/>
          </p:nvSpPr>
          <p:spPr bwMode="auto">
            <a:xfrm>
              <a:off x="2198693" y="4011882"/>
              <a:ext cx="514350" cy="528637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>
                  <a:latin typeface="Tahoma" charset="0"/>
                </a:rPr>
                <a:t>7</a:t>
              </a:r>
            </a:p>
          </p:txBody>
        </p:sp>
        <p:sp>
          <p:nvSpPr>
            <p:cNvPr id="53" name="Oval 9"/>
            <p:cNvSpPr>
              <a:spLocks noChangeAspect="1" noChangeArrowheads="1"/>
            </p:cNvSpPr>
            <p:nvPr/>
          </p:nvSpPr>
          <p:spPr bwMode="auto">
            <a:xfrm>
              <a:off x="2868558" y="3281707"/>
              <a:ext cx="511175" cy="528637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 smtClean="0">
                  <a:latin typeface="Tahoma" charset="0"/>
                </a:rPr>
                <a:t>18</a:t>
              </a:r>
              <a:endParaRPr lang="en-US" sz="2400" dirty="0">
                <a:latin typeface="Tahoma" charset="0"/>
              </a:endParaRPr>
            </a:p>
          </p:txBody>
        </p:sp>
        <p:cxnSp>
          <p:nvCxnSpPr>
            <p:cNvPr id="54" name="AutoShape 10"/>
            <p:cNvCxnSpPr>
              <a:cxnSpLocks noChangeShapeType="1"/>
              <a:stCxn id="53" idx="3"/>
              <a:endCxn id="52" idx="0"/>
            </p:cNvCxnSpPr>
            <p:nvPr/>
          </p:nvCxnSpPr>
          <p:spPr bwMode="auto">
            <a:xfrm flipH="1">
              <a:off x="2455868" y="3732927"/>
              <a:ext cx="487550" cy="27895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5" name="AutoShape 11"/>
            <p:cNvCxnSpPr>
              <a:cxnSpLocks noChangeShapeType="1"/>
              <a:stCxn id="53" idx="5"/>
              <a:endCxn id="63" idx="0"/>
            </p:cNvCxnSpPr>
            <p:nvPr/>
          </p:nvCxnSpPr>
          <p:spPr bwMode="auto">
            <a:xfrm>
              <a:off x="3304873" y="3732927"/>
              <a:ext cx="564033" cy="27895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6" name="Oval 15"/>
            <p:cNvSpPr>
              <a:spLocks noChangeAspect="1" noChangeArrowheads="1"/>
            </p:cNvSpPr>
            <p:nvPr/>
          </p:nvSpPr>
          <p:spPr bwMode="auto">
            <a:xfrm>
              <a:off x="1685930" y="4879625"/>
              <a:ext cx="512763" cy="528637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 smtClean="0">
                  <a:latin typeface="Tahoma" charset="0"/>
                </a:rPr>
                <a:t>-4</a:t>
              </a:r>
              <a:endParaRPr lang="en-US" sz="2400" dirty="0">
                <a:latin typeface="Tahoma" charset="0"/>
              </a:endParaRPr>
            </a:p>
          </p:txBody>
        </p:sp>
        <p:cxnSp>
          <p:nvCxnSpPr>
            <p:cNvPr id="57" name="AutoShape 16"/>
            <p:cNvCxnSpPr>
              <a:cxnSpLocks noChangeShapeType="1"/>
              <a:stCxn id="52" idx="3"/>
              <a:endCxn id="56" idx="0"/>
            </p:cNvCxnSpPr>
            <p:nvPr/>
          </p:nvCxnSpPr>
          <p:spPr bwMode="auto">
            <a:xfrm flipH="1">
              <a:off x="1942312" y="4463102"/>
              <a:ext cx="331706" cy="41652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8" name="Oval 18"/>
            <p:cNvSpPr>
              <a:spLocks noChangeAspect="1" noChangeArrowheads="1"/>
            </p:cNvSpPr>
            <p:nvPr/>
          </p:nvSpPr>
          <p:spPr bwMode="auto">
            <a:xfrm>
              <a:off x="2564147" y="4896618"/>
              <a:ext cx="512763" cy="528637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 smtClean="0">
                  <a:latin typeface="Tahoma" charset="0"/>
                </a:rPr>
                <a:t>12</a:t>
              </a:r>
              <a:endParaRPr lang="en-US" sz="2400" dirty="0">
                <a:latin typeface="Tahoma" charset="0"/>
              </a:endParaRPr>
            </a:p>
          </p:txBody>
        </p:sp>
        <p:cxnSp>
          <p:nvCxnSpPr>
            <p:cNvPr id="59" name="AutoShape 19"/>
            <p:cNvCxnSpPr>
              <a:cxnSpLocks noChangeShapeType="1"/>
              <a:stCxn id="52" idx="5"/>
              <a:endCxn id="58" idx="0"/>
            </p:cNvCxnSpPr>
            <p:nvPr/>
          </p:nvCxnSpPr>
          <p:spPr bwMode="auto">
            <a:xfrm>
              <a:off x="2637718" y="4463102"/>
              <a:ext cx="182811" cy="43351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63" name="Oval 33"/>
            <p:cNvSpPr>
              <a:spLocks noChangeAspect="1" noChangeArrowheads="1"/>
            </p:cNvSpPr>
            <p:nvPr/>
          </p:nvSpPr>
          <p:spPr bwMode="auto">
            <a:xfrm>
              <a:off x="3611731" y="4011882"/>
              <a:ext cx="514350" cy="528637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>
                  <a:latin typeface="Tahoma" charset="0"/>
                </a:rPr>
                <a:t>2</a:t>
              </a:r>
              <a:r>
                <a:rPr lang="en-US" sz="2400" dirty="0" smtClean="0">
                  <a:latin typeface="Tahoma" charset="0"/>
                </a:rPr>
                <a:t>2</a:t>
              </a:r>
              <a:endParaRPr lang="en-US" sz="2400" dirty="0">
                <a:latin typeface="Tahoma" charset="0"/>
              </a:endParaRPr>
            </a:p>
          </p:txBody>
        </p:sp>
        <p:sp>
          <p:nvSpPr>
            <p:cNvPr id="70" name="Oval 38"/>
            <p:cNvSpPr>
              <a:spLocks noChangeAspect="1" noChangeArrowheads="1"/>
            </p:cNvSpPr>
            <p:nvPr/>
          </p:nvSpPr>
          <p:spPr bwMode="auto">
            <a:xfrm>
              <a:off x="4126081" y="4869977"/>
              <a:ext cx="512763" cy="528637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 smtClean="0">
                  <a:latin typeface="Tahoma" charset="0"/>
                </a:rPr>
                <a:t>58</a:t>
              </a:r>
              <a:endParaRPr lang="en-US" sz="2400" dirty="0">
                <a:latin typeface="Tahoma" charset="0"/>
              </a:endParaRPr>
            </a:p>
          </p:txBody>
        </p:sp>
        <p:cxnSp>
          <p:nvCxnSpPr>
            <p:cNvPr id="71" name="AutoShape 39"/>
            <p:cNvCxnSpPr>
              <a:cxnSpLocks noChangeShapeType="1"/>
              <a:stCxn id="63" idx="5"/>
              <a:endCxn id="70" idx="0"/>
            </p:cNvCxnSpPr>
            <p:nvPr/>
          </p:nvCxnSpPr>
          <p:spPr bwMode="auto">
            <a:xfrm>
              <a:off x="4050756" y="4463102"/>
              <a:ext cx="331707" cy="4068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72" name="Group 71"/>
          <p:cNvGrpSpPr/>
          <p:nvPr/>
        </p:nvGrpSpPr>
        <p:grpSpPr>
          <a:xfrm>
            <a:off x="3463890" y="2524435"/>
            <a:ext cx="2557206" cy="2360101"/>
            <a:chOff x="1685930" y="3281707"/>
            <a:chExt cx="2952914" cy="2863161"/>
          </a:xfrm>
        </p:grpSpPr>
        <p:sp>
          <p:nvSpPr>
            <p:cNvPr id="73" name="Oval 8"/>
            <p:cNvSpPr>
              <a:spLocks noChangeAspect="1" noChangeArrowheads="1"/>
            </p:cNvSpPr>
            <p:nvPr/>
          </p:nvSpPr>
          <p:spPr bwMode="auto">
            <a:xfrm>
              <a:off x="2198693" y="4011882"/>
              <a:ext cx="514350" cy="528637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>
                  <a:latin typeface="Tahoma" charset="0"/>
                </a:rPr>
                <a:t>7</a:t>
              </a:r>
            </a:p>
          </p:txBody>
        </p:sp>
        <p:sp>
          <p:nvSpPr>
            <p:cNvPr id="75" name="Oval 9"/>
            <p:cNvSpPr>
              <a:spLocks noChangeAspect="1" noChangeArrowheads="1"/>
            </p:cNvSpPr>
            <p:nvPr/>
          </p:nvSpPr>
          <p:spPr bwMode="auto">
            <a:xfrm>
              <a:off x="2868558" y="3281707"/>
              <a:ext cx="511175" cy="528637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 smtClean="0">
                  <a:latin typeface="Tahoma" charset="0"/>
                </a:rPr>
                <a:t>18</a:t>
              </a:r>
              <a:endParaRPr lang="en-US" sz="2400" dirty="0">
                <a:latin typeface="Tahoma" charset="0"/>
              </a:endParaRPr>
            </a:p>
          </p:txBody>
        </p:sp>
        <p:cxnSp>
          <p:nvCxnSpPr>
            <p:cNvPr id="83" name="AutoShape 10"/>
            <p:cNvCxnSpPr>
              <a:cxnSpLocks noChangeShapeType="1"/>
              <a:stCxn id="75" idx="3"/>
              <a:endCxn id="73" idx="0"/>
            </p:cNvCxnSpPr>
            <p:nvPr/>
          </p:nvCxnSpPr>
          <p:spPr bwMode="auto">
            <a:xfrm flipH="1">
              <a:off x="2455868" y="3732927"/>
              <a:ext cx="487550" cy="27895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4" name="AutoShape 11"/>
            <p:cNvCxnSpPr>
              <a:cxnSpLocks noChangeShapeType="1"/>
              <a:stCxn id="75" idx="5"/>
              <a:endCxn id="93" idx="0"/>
            </p:cNvCxnSpPr>
            <p:nvPr/>
          </p:nvCxnSpPr>
          <p:spPr bwMode="auto">
            <a:xfrm>
              <a:off x="3304873" y="3732927"/>
              <a:ext cx="564033" cy="27895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85" name="Oval 15"/>
            <p:cNvSpPr>
              <a:spLocks noChangeAspect="1" noChangeArrowheads="1"/>
            </p:cNvSpPr>
            <p:nvPr/>
          </p:nvSpPr>
          <p:spPr bwMode="auto">
            <a:xfrm>
              <a:off x="1685930" y="4879625"/>
              <a:ext cx="512763" cy="528637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 smtClean="0">
                  <a:latin typeface="Tahoma" charset="0"/>
                </a:rPr>
                <a:t>-4</a:t>
              </a:r>
              <a:endParaRPr lang="en-US" sz="2400" dirty="0">
                <a:latin typeface="Tahoma" charset="0"/>
              </a:endParaRPr>
            </a:p>
          </p:txBody>
        </p:sp>
        <p:cxnSp>
          <p:nvCxnSpPr>
            <p:cNvPr id="86" name="AutoShape 16"/>
            <p:cNvCxnSpPr>
              <a:cxnSpLocks noChangeShapeType="1"/>
              <a:stCxn id="73" idx="3"/>
              <a:endCxn id="85" idx="0"/>
            </p:cNvCxnSpPr>
            <p:nvPr/>
          </p:nvCxnSpPr>
          <p:spPr bwMode="auto">
            <a:xfrm flipH="1">
              <a:off x="1942312" y="4463102"/>
              <a:ext cx="331706" cy="41652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89" name="Oval 18"/>
            <p:cNvSpPr>
              <a:spLocks noChangeAspect="1" noChangeArrowheads="1"/>
            </p:cNvSpPr>
            <p:nvPr/>
          </p:nvSpPr>
          <p:spPr bwMode="auto">
            <a:xfrm>
              <a:off x="2564147" y="4896618"/>
              <a:ext cx="512763" cy="528637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 smtClean="0">
                  <a:latin typeface="Tahoma" charset="0"/>
                </a:rPr>
                <a:t>12</a:t>
              </a:r>
              <a:endParaRPr lang="en-US" sz="2400" dirty="0">
                <a:latin typeface="Tahoma" charset="0"/>
              </a:endParaRPr>
            </a:p>
          </p:txBody>
        </p:sp>
        <p:cxnSp>
          <p:nvCxnSpPr>
            <p:cNvPr id="90" name="AutoShape 19"/>
            <p:cNvCxnSpPr>
              <a:cxnSpLocks noChangeShapeType="1"/>
              <a:stCxn id="73" idx="5"/>
              <a:endCxn id="89" idx="0"/>
            </p:cNvCxnSpPr>
            <p:nvPr/>
          </p:nvCxnSpPr>
          <p:spPr bwMode="auto">
            <a:xfrm>
              <a:off x="2637718" y="4463102"/>
              <a:ext cx="182811" cy="43351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93" name="Oval 33"/>
            <p:cNvSpPr>
              <a:spLocks noChangeAspect="1" noChangeArrowheads="1"/>
            </p:cNvSpPr>
            <p:nvPr/>
          </p:nvSpPr>
          <p:spPr bwMode="auto">
            <a:xfrm>
              <a:off x="3611731" y="4011882"/>
              <a:ext cx="514350" cy="528637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>
                  <a:latin typeface="Tahoma" charset="0"/>
                </a:rPr>
                <a:t>2</a:t>
              </a:r>
              <a:r>
                <a:rPr lang="en-US" sz="2400" dirty="0" smtClean="0">
                  <a:latin typeface="Tahoma" charset="0"/>
                </a:rPr>
                <a:t>2</a:t>
              </a:r>
              <a:endParaRPr lang="en-US" sz="2400" dirty="0">
                <a:latin typeface="Tahoma" charset="0"/>
              </a:endParaRPr>
            </a:p>
          </p:txBody>
        </p:sp>
        <p:sp>
          <p:nvSpPr>
            <p:cNvPr id="97" name="Oval 35"/>
            <p:cNvSpPr>
              <a:spLocks noChangeAspect="1" noChangeArrowheads="1"/>
            </p:cNvSpPr>
            <p:nvPr/>
          </p:nvSpPr>
          <p:spPr bwMode="auto">
            <a:xfrm>
              <a:off x="3497320" y="5616231"/>
              <a:ext cx="512763" cy="528637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 smtClean="0">
                  <a:latin typeface="Tahoma" charset="0"/>
                </a:rPr>
                <a:t>31</a:t>
              </a:r>
              <a:endParaRPr lang="en-US" sz="2400" dirty="0">
                <a:latin typeface="Tahoma" charset="0"/>
              </a:endParaRPr>
            </a:p>
          </p:txBody>
        </p:sp>
        <p:cxnSp>
          <p:nvCxnSpPr>
            <p:cNvPr id="98" name="AutoShape 36"/>
            <p:cNvCxnSpPr>
              <a:cxnSpLocks noChangeShapeType="1"/>
              <a:endCxn id="97" idx="7"/>
            </p:cNvCxnSpPr>
            <p:nvPr/>
          </p:nvCxnSpPr>
          <p:spPr bwMode="auto">
            <a:xfrm flipH="1">
              <a:off x="3934990" y="5352630"/>
              <a:ext cx="284739" cy="3410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99" name="Oval 38"/>
            <p:cNvSpPr>
              <a:spLocks noChangeAspect="1" noChangeArrowheads="1"/>
            </p:cNvSpPr>
            <p:nvPr/>
          </p:nvSpPr>
          <p:spPr bwMode="auto">
            <a:xfrm>
              <a:off x="4126081" y="4869977"/>
              <a:ext cx="512763" cy="528637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 smtClean="0">
                  <a:latin typeface="Tahoma" charset="0"/>
                </a:rPr>
                <a:t>58</a:t>
              </a:r>
              <a:endParaRPr lang="en-US" sz="2400" dirty="0">
                <a:latin typeface="Tahoma" charset="0"/>
              </a:endParaRPr>
            </a:p>
          </p:txBody>
        </p:sp>
        <p:cxnSp>
          <p:nvCxnSpPr>
            <p:cNvPr id="101" name="AutoShape 39"/>
            <p:cNvCxnSpPr>
              <a:cxnSpLocks noChangeShapeType="1"/>
              <a:stCxn id="93" idx="5"/>
              <a:endCxn id="99" idx="0"/>
            </p:cNvCxnSpPr>
            <p:nvPr/>
          </p:nvCxnSpPr>
          <p:spPr bwMode="auto">
            <a:xfrm>
              <a:off x="4050756" y="4463102"/>
              <a:ext cx="331707" cy="4068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02" name="Group 101"/>
          <p:cNvGrpSpPr/>
          <p:nvPr/>
        </p:nvGrpSpPr>
        <p:grpSpPr>
          <a:xfrm>
            <a:off x="850868" y="4512596"/>
            <a:ext cx="2537157" cy="1810119"/>
            <a:chOff x="1685930" y="3281707"/>
            <a:chExt cx="2952914" cy="2143548"/>
          </a:xfrm>
        </p:grpSpPr>
        <p:sp>
          <p:nvSpPr>
            <p:cNvPr id="105" name="Oval 8"/>
            <p:cNvSpPr>
              <a:spLocks noChangeAspect="1" noChangeArrowheads="1"/>
            </p:cNvSpPr>
            <p:nvPr/>
          </p:nvSpPr>
          <p:spPr bwMode="auto">
            <a:xfrm>
              <a:off x="2198693" y="4011882"/>
              <a:ext cx="514350" cy="528637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>
                  <a:latin typeface="Tahoma" charset="0"/>
                </a:rPr>
                <a:t>7</a:t>
              </a:r>
            </a:p>
          </p:txBody>
        </p:sp>
        <p:sp>
          <p:nvSpPr>
            <p:cNvPr id="106" name="Oval 9"/>
            <p:cNvSpPr>
              <a:spLocks noChangeAspect="1" noChangeArrowheads="1"/>
            </p:cNvSpPr>
            <p:nvPr/>
          </p:nvSpPr>
          <p:spPr bwMode="auto">
            <a:xfrm>
              <a:off x="2868558" y="3281707"/>
              <a:ext cx="511175" cy="528637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 smtClean="0">
                  <a:latin typeface="Tahoma" charset="0"/>
                </a:rPr>
                <a:t>18</a:t>
              </a:r>
              <a:endParaRPr lang="en-US" sz="2400" dirty="0">
                <a:latin typeface="Tahoma" charset="0"/>
              </a:endParaRPr>
            </a:p>
          </p:txBody>
        </p:sp>
        <p:cxnSp>
          <p:nvCxnSpPr>
            <p:cNvPr id="107" name="AutoShape 10"/>
            <p:cNvCxnSpPr>
              <a:cxnSpLocks noChangeShapeType="1"/>
              <a:stCxn id="106" idx="3"/>
              <a:endCxn id="105" idx="0"/>
            </p:cNvCxnSpPr>
            <p:nvPr/>
          </p:nvCxnSpPr>
          <p:spPr bwMode="auto">
            <a:xfrm flipH="1">
              <a:off x="2455868" y="3732927"/>
              <a:ext cx="487550" cy="27895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08" name="AutoShape 11"/>
            <p:cNvCxnSpPr>
              <a:cxnSpLocks noChangeShapeType="1"/>
              <a:stCxn id="106" idx="5"/>
              <a:endCxn id="115" idx="0"/>
            </p:cNvCxnSpPr>
            <p:nvPr/>
          </p:nvCxnSpPr>
          <p:spPr bwMode="auto">
            <a:xfrm>
              <a:off x="3304873" y="3732927"/>
              <a:ext cx="564033" cy="27895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09" name="Oval 15"/>
            <p:cNvSpPr>
              <a:spLocks noChangeAspect="1" noChangeArrowheads="1"/>
            </p:cNvSpPr>
            <p:nvPr/>
          </p:nvSpPr>
          <p:spPr bwMode="auto">
            <a:xfrm>
              <a:off x="1685930" y="4879625"/>
              <a:ext cx="512763" cy="528637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 smtClean="0">
                  <a:latin typeface="Tahoma" charset="0"/>
                </a:rPr>
                <a:t>-4</a:t>
              </a:r>
              <a:endParaRPr lang="en-US" sz="2400" dirty="0">
                <a:latin typeface="Tahoma" charset="0"/>
              </a:endParaRPr>
            </a:p>
          </p:txBody>
        </p:sp>
        <p:cxnSp>
          <p:nvCxnSpPr>
            <p:cNvPr id="110" name="AutoShape 16"/>
            <p:cNvCxnSpPr>
              <a:cxnSpLocks noChangeShapeType="1"/>
              <a:stCxn id="105" idx="3"/>
              <a:endCxn id="109" idx="0"/>
            </p:cNvCxnSpPr>
            <p:nvPr/>
          </p:nvCxnSpPr>
          <p:spPr bwMode="auto">
            <a:xfrm flipH="1">
              <a:off x="1942312" y="4463102"/>
              <a:ext cx="331706" cy="41652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11" name="Oval 18"/>
            <p:cNvSpPr>
              <a:spLocks noChangeAspect="1" noChangeArrowheads="1"/>
            </p:cNvSpPr>
            <p:nvPr/>
          </p:nvSpPr>
          <p:spPr bwMode="auto">
            <a:xfrm>
              <a:off x="2564147" y="4896618"/>
              <a:ext cx="512763" cy="528637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 smtClean="0">
                  <a:latin typeface="Tahoma" charset="0"/>
                </a:rPr>
                <a:t>12</a:t>
              </a:r>
              <a:endParaRPr lang="en-US" sz="2400" dirty="0">
                <a:latin typeface="Tahoma" charset="0"/>
              </a:endParaRPr>
            </a:p>
          </p:txBody>
        </p:sp>
        <p:cxnSp>
          <p:nvCxnSpPr>
            <p:cNvPr id="112" name="AutoShape 19"/>
            <p:cNvCxnSpPr>
              <a:cxnSpLocks noChangeShapeType="1"/>
              <a:stCxn id="105" idx="5"/>
              <a:endCxn id="111" idx="0"/>
            </p:cNvCxnSpPr>
            <p:nvPr/>
          </p:nvCxnSpPr>
          <p:spPr bwMode="auto">
            <a:xfrm>
              <a:off x="2637718" y="4463102"/>
              <a:ext cx="182811" cy="43351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15" name="Oval 33"/>
            <p:cNvSpPr>
              <a:spLocks noChangeAspect="1" noChangeArrowheads="1"/>
            </p:cNvSpPr>
            <p:nvPr/>
          </p:nvSpPr>
          <p:spPr bwMode="auto">
            <a:xfrm>
              <a:off x="3611731" y="4011882"/>
              <a:ext cx="514350" cy="528637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 smtClean="0">
                  <a:latin typeface="Tahoma" charset="0"/>
                </a:rPr>
                <a:t>31</a:t>
              </a:r>
              <a:endParaRPr lang="en-US" sz="2400" dirty="0">
                <a:latin typeface="Tahoma" charset="0"/>
              </a:endParaRPr>
            </a:p>
          </p:txBody>
        </p:sp>
        <p:sp>
          <p:nvSpPr>
            <p:cNvPr id="116" name="Oval 35"/>
            <p:cNvSpPr>
              <a:spLocks noChangeAspect="1" noChangeArrowheads="1"/>
            </p:cNvSpPr>
            <p:nvPr/>
          </p:nvSpPr>
          <p:spPr bwMode="auto">
            <a:xfrm>
              <a:off x="3194229" y="4879625"/>
              <a:ext cx="512763" cy="528637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 smtClean="0">
                  <a:latin typeface="Tahoma" charset="0"/>
                </a:rPr>
                <a:t>22</a:t>
              </a:r>
              <a:endParaRPr lang="en-US" sz="2400" dirty="0">
                <a:latin typeface="Tahoma" charset="0"/>
              </a:endParaRPr>
            </a:p>
          </p:txBody>
        </p:sp>
        <p:cxnSp>
          <p:nvCxnSpPr>
            <p:cNvPr id="118" name="AutoShape 36"/>
            <p:cNvCxnSpPr>
              <a:cxnSpLocks noChangeShapeType="1"/>
              <a:stCxn id="115" idx="3"/>
              <a:endCxn id="116" idx="0"/>
            </p:cNvCxnSpPr>
            <p:nvPr/>
          </p:nvCxnSpPr>
          <p:spPr bwMode="auto">
            <a:xfrm flipH="1">
              <a:off x="3450611" y="4463102"/>
              <a:ext cx="236445" cy="41652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19" name="Oval 38"/>
            <p:cNvSpPr>
              <a:spLocks noChangeAspect="1" noChangeArrowheads="1"/>
            </p:cNvSpPr>
            <p:nvPr/>
          </p:nvSpPr>
          <p:spPr bwMode="auto">
            <a:xfrm>
              <a:off x="4126081" y="4869977"/>
              <a:ext cx="512763" cy="528637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 smtClean="0">
                  <a:latin typeface="Tahoma" charset="0"/>
                </a:rPr>
                <a:t>58</a:t>
              </a:r>
              <a:endParaRPr lang="en-US" sz="2400" dirty="0">
                <a:latin typeface="Tahoma" charset="0"/>
              </a:endParaRPr>
            </a:p>
          </p:txBody>
        </p:sp>
        <p:cxnSp>
          <p:nvCxnSpPr>
            <p:cNvPr id="120" name="AutoShape 39"/>
            <p:cNvCxnSpPr>
              <a:cxnSpLocks noChangeShapeType="1"/>
              <a:stCxn id="115" idx="5"/>
              <a:endCxn id="119" idx="0"/>
            </p:cNvCxnSpPr>
            <p:nvPr/>
          </p:nvCxnSpPr>
          <p:spPr bwMode="auto">
            <a:xfrm>
              <a:off x="4050756" y="4463102"/>
              <a:ext cx="331707" cy="4068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21" name="Group 120"/>
          <p:cNvGrpSpPr/>
          <p:nvPr/>
        </p:nvGrpSpPr>
        <p:grpSpPr>
          <a:xfrm>
            <a:off x="5822327" y="3855605"/>
            <a:ext cx="2948433" cy="2786175"/>
            <a:chOff x="1685930" y="3281707"/>
            <a:chExt cx="2952914" cy="2950308"/>
          </a:xfrm>
        </p:grpSpPr>
        <p:sp>
          <p:nvSpPr>
            <p:cNvPr id="123" name="Oval 8"/>
            <p:cNvSpPr>
              <a:spLocks noChangeAspect="1" noChangeArrowheads="1"/>
            </p:cNvSpPr>
            <p:nvPr/>
          </p:nvSpPr>
          <p:spPr bwMode="auto">
            <a:xfrm>
              <a:off x="2198693" y="4011882"/>
              <a:ext cx="514350" cy="528637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>
                  <a:latin typeface="Tahoma" charset="0"/>
                </a:rPr>
                <a:t>7</a:t>
              </a:r>
            </a:p>
          </p:txBody>
        </p:sp>
        <p:sp>
          <p:nvSpPr>
            <p:cNvPr id="124" name="Oval 9"/>
            <p:cNvSpPr>
              <a:spLocks noChangeAspect="1" noChangeArrowheads="1"/>
            </p:cNvSpPr>
            <p:nvPr/>
          </p:nvSpPr>
          <p:spPr bwMode="auto">
            <a:xfrm>
              <a:off x="2868558" y="3281707"/>
              <a:ext cx="511175" cy="528637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 smtClean="0">
                  <a:latin typeface="Tahoma" charset="0"/>
                </a:rPr>
                <a:t>18</a:t>
              </a:r>
              <a:endParaRPr lang="en-US" sz="2400" dirty="0">
                <a:latin typeface="Tahoma" charset="0"/>
              </a:endParaRPr>
            </a:p>
          </p:txBody>
        </p:sp>
        <p:cxnSp>
          <p:nvCxnSpPr>
            <p:cNvPr id="134" name="AutoShape 10"/>
            <p:cNvCxnSpPr>
              <a:cxnSpLocks noChangeShapeType="1"/>
              <a:stCxn id="124" idx="3"/>
              <a:endCxn id="123" idx="0"/>
            </p:cNvCxnSpPr>
            <p:nvPr/>
          </p:nvCxnSpPr>
          <p:spPr bwMode="auto">
            <a:xfrm flipH="1">
              <a:off x="2455868" y="3732927"/>
              <a:ext cx="487550" cy="27895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35" name="AutoShape 11"/>
            <p:cNvCxnSpPr>
              <a:cxnSpLocks noChangeShapeType="1"/>
              <a:stCxn id="124" idx="5"/>
              <a:endCxn id="147" idx="0"/>
            </p:cNvCxnSpPr>
            <p:nvPr/>
          </p:nvCxnSpPr>
          <p:spPr bwMode="auto">
            <a:xfrm>
              <a:off x="3304873" y="3732927"/>
              <a:ext cx="564033" cy="27895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36" name="Oval 15"/>
            <p:cNvSpPr>
              <a:spLocks noChangeAspect="1" noChangeArrowheads="1"/>
            </p:cNvSpPr>
            <p:nvPr/>
          </p:nvSpPr>
          <p:spPr bwMode="auto">
            <a:xfrm>
              <a:off x="1685930" y="4879625"/>
              <a:ext cx="512763" cy="528637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 smtClean="0">
                  <a:latin typeface="Tahoma" charset="0"/>
                </a:rPr>
                <a:t>-4</a:t>
              </a:r>
              <a:endParaRPr lang="en-US" sz="2400" dirty="0">
                <a:latin typeface="Tahoma" charset="0"/>
              </a:endParaRPr>
            </a:p>
          </p:txBody>
        </p:sp>
        <p:cxnSp>
          <p:nvCxnSpPr>
            <p:cNvPr id="137" name="AutoShape 16"/>
            <p:cNvCxnSpPr>
              <a:cxnSpLocks noChangeShapeType="1"/>
              <a:stCxn id="123" idx="3"/>
              <a:endCxn id="136" idx="0"/>
            </p:cNvCxnSpPr>
            <p:nvPr/>
          </p:nvCxnSpPr>
          <p:spPr bwMode="auto">
            <a:xfrm flipH="1">
              <a:off x="1942312" y="4463102"/>
              <a:ext cx="331706" cy="41652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43" name="Oval 18"/>
            <p:cNvSpPr>
              <a:spLocks noChangeAspect="1" noChangeArrowheads="1"/>
            </p:cNvSpPr>
            <p:nvPr/>
          </p:nvSpPr>
          <p:spPr bwMode="auto">
            <a:xfrm>
              <a:off x="2564147" y="4896618"/>
              <a:ext cx="512763" cy="528637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 smtClean="0">
                  <a:latin typeface="Tahoma" charset="0"/>
                </a:rPr>
                <a:t>12</a:t>
              </a:r>
              <a:endParaRPr lang="en-US" sz="2400" dirty="0">
                <a:latin typeface="Tahoma" charset="0"/>
              </a:endParaRPr>
            </a:p>
          </p:txBody>
        </p:sp>
        <p:cxnSp>
          <p:nvCxnSpPr>
            <p:cNvPr id="144" name="AutoShape 19"/>
            <p:cNvCxnSpPr>
              <a:cxnSpLocks noChangeShapeType="1"/>
              <a:stCxn id="123" idx="5"/>
              <a:endCxn id="143" idx="0"/>
            </p:cNvCxnSpPr>
            <p:nvPr/>
          </p:nvCxnSpPr>
          <p:spPr bwMode="auto">
            <a:xfrm>
              <a:off x="2637718" y="4463102"/>
              <a:ext cx="182811" cy="43351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45" name="Oval 27"/>
            <p:cNvSpPr>
              <a:spLocks noChangeAspect="1" noChangeArrowheads="1"/>
            </p:cNvSpPr>
            <p:nvPr/>
          </p:nvSpPr>
          <p:spPr bwMode="auto">
            <a:xfrm>
              <a:off x="3515014" y="5703378"/>
              <a:ext cx="514350" cy="528637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 smtClean="0">
                  <a:latin typeface="Tahoma" charset="0"/>
                </a:rPr>
                <a:t>42</a:t>
              </a:r>
              <a:endParaRPr lang="en-US" sz="2400" dirty="0">
                <a:latin typeface="Tahoma" charset="0"/>
              </a:endParaRPr>
            </a:p>
          </p:txBody>
        </p:sp>
        <p:cxnSp>
          <p:nvCxnSpPr>
            <p:cNvPr id="146" name="AutoShape 28"/>
            <p:cNvCxnSpPr>
              <a:cxnSpLocks noChangeShapeType="1"/>
            </p:cNvCxnSpPr>
            <p:nvPr/>
          </p:nvCxnSpPr>
          <p:spPr bwMode="auto">
            <a:xfrm flipH="1">
              <a:off x="3922169" y="5330845"/>
              <a:ext cx="257176" cy="43096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47" name="Oval 33"/>
            <p:cNvSpPr>
              <a:spLocks noChangeAspect="1" noChangeArrowheads="1"/>
            </p:cNvSpPr>
            <p:nvPr/>
          </p:nvSpPr>
          <p:spPr bwMode="auto">
            <a:xfrm>
              <a:off x="3611731" y="4011882"/>
              <a:ext cx="514350" cy="528637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 smtClean="0">
                  <a:latin typeface="Tahoma" charset="0"/>
                </a:rPr>
                <a:t>31</a:t>
              </a:r>
              <a:endParaRPr lang="en-US" sz="2400" dirty="0">
                <a:latin typeface="Tahoma" charset="0"/>
              </a:endParaRPr>
            </a:p>
          </p:txBody>
        </p:sp>
        <p:sp>
          <p:nvSpPr>
            <p:cNvPr id="148" name="Oval 35"/>
            <p:cNvSpPr>
              <a:spLocks noChangeAspect="1" noChangeArrowheads="1"/>
            </p:cNvSpPr>
            <p:nvPr/>
          </p:nvSpPr>
          <p:spPr bwMode="auto">
            <a:xfrm>
              <a:off x="3194229" y="4879625"/>
              <a:ext cx="512763" cy="528637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 smtClean="0">
                  <a:latin typeface="Tahoma" charset="0"/>
                </a:rPr>
                <a:t>22</a:t>
              </a:r>
              <a:endParaRPr lang="en-US" sz="2400" dirty="0">
                <a:latin typeface="Tahoma" charset="0"/>
              </a:endParaRPr>
            </a:p>
          </p:txBody>
        </p:sp>
        <p:cxnSp>
          <p:nvCxnSpPr>
            <p:cNvPr id="149" name="AutoShape 36"/>
            <p:cNvCxnSpPr>
              <a:cxnSpLocks noChangeShapeType="1"/>
              <a:stCxn id="147" idx="3"/>
              <a:endCxn id="148" idx="0"/>
            </p:cNvCxnSpPr>
            <p:nvPr/>
          </p:nvCxnSpPr>
          <p:spPr bwMode="auto">
            <a:xfrm flipH="1">
              <a:off x="3450611" y="4463102"/>
              <a:ext cx="236445" cy="41652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50" name="Oval 38"/>
            <p:cNvSpPr>
              <a:spLocks noChangeAspect="1" noChangeArrowheads="1"/>
            </p:cNvSpPr>
            <p:nvPr/>
          </p:nvSpPr>
          <p:spPr bwMode="auto">
            <a:xfrm>
              <a:off x="4126081" y="4869977"/>
              <a:ext cx="512763" cy="528637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 smtClean="0">
                  <a:latin typeface="Tahoma" charset="0"/>
                </a:rPr>
                <a:t>58</a:t>
              </a:r>
              <a:endParaRPr lang="en-US" sz="2400" dirty="0">
                <a:latin typeface="Tahoma" charset="0"/>
              </a:endParaRPr>
            </a:p>
          </p:txBody>
        </p:sp>
        <p:cxnSp>
          <p:nvCxnSpPr>
            <p:cNvPr id="151" name="AutoShape 39"/>
            <p:cNvCxnSpPr>
              <a:cxnSpLocks noChangeShapeType="1"/>
              <a:stCxn id="147" idx="5"/>
              <a:endCxn id="150" idx="0"/>
            </p:cNvCxnSpPr>
            <p:nvPr/>
          </p:nvCxnSpPr>
          <p:spPr bwMode="auto">
            <a:xfrm>
              <a:off x="4050756" y="4463102"/>
              <a:ext cx="331707" cy="4068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152" name="Right Arrow 151"/>
          <p:cNvSpPr/>
          <p:nvPr/>
        </p:nvSpPr>
        <p:spPr bwMode="auto">
          <a:xfrm>
            <a:off x="351199" y="2809031"/>
            <a:ext cx="575613" cy="246635"/>
          </a:xfrm>
          <a:prstGeom prst="rightArrow">
            <a:avLst/>
          </a:prstGeom>
          <a:solidFill>
            <a:srgbClr val="00009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rgbClr val="000090"/>
              </a:solidFill>
              <a:effectLst/>
              <a:latin typeface="Arial" charset="0"/>
            </a:endParaRPr>
          </a:p>
        </p:txBody>
      </p:sp>
      <p:sp>
        <p:nvSpPr>
          <p:cNvPr id="153" name="Right Arrow 152"/>
          <p:cNvSpPr/>
          <p:nvPr/>
        </p:nvSpPr>
        <p:spPr bwMode="auto">
          <a:xfrm>
            <a:off x="351199" y="5086921"/>
            <a:ext cx="575613" cy="246635"/>
          </a:xfrm>
          <a:prstGeom prst="rightArrow">
            <a:avLst/>
          </a:prstGeom>
          <a:solidFill>
            <a:srgbClr val="00009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rgbClr val="00009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2494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" grpId="0" animBg="1"/>
      <p:bldP spid="15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ahoma" charset="0"/>
                <a:cs typeface="ＭＳ Ｐゴシック" charset="0"/>
              </a:rPr>
              <a:t>AVL</a:t>
            </a:r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sort example</a:t>
            </a:r>
          </a:p>
        </p:txBody>
      </p:sp>
      <p:graphicFrame>
        <p:nvGraphicFramePr>
          <p:cNvPr id="13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1637600"/>
              </p:ext>
            </p:extLst>
          </p:nvPr>
        </p:nvGraphicFramePr>
        <p:xfrm>
          <a:off x="4297727" y="1944525"/>
          <a:ext cx="4425950" cy="792408"/>
        </p:xfrm>
        <a:graphic>
          <a:graphicData uri="http://schemas.openxmlformats.org/drawingml/2006/table">
            <a:tbl>
              <a:tblPr/>
              <a:tblGrid>
                <a:gridCol w="782638"/>
                <a:gridCol w="460375"/>
                <a:gridCol w="460375"/>
                <a:gridCol w="460375"/>
                <a:gridCol w="414337"/>
                <a:gridCol w="460375"/>
                <a:gridCol w="466725"/>
                <a:gridCol w="460375"/>
                <a:gridCol w="460375"/>
              </a:tblGrid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index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4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6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value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18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-4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58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42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4586147" y="1320747"/>
            <a:ext cx="3118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Find &amp; Delete minimum </a:t>
            </a:r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794581" y="1320747"/>
            <a:ext cx="2390718" cy="1701673"/>
            <a:chOff x="1685930" y="3281707"/>
            <a:chExt cx="2952914" cy="2950308"/>
          </a:xfrm>
        </p:grpSpPr>
        <p:sp>
          <p:nvSpPr>
            <p:cNvPr id="28" name="Oval 8"/>
            <p:cNvSpPr>
              <a:spLocks noChangeAspect="1" noChangeArrowheads="1"/>
            </p:cNvSpPr>
            <p:nvPr/>
          </p:nvSpPr>
          <p:spPr bwMode="auto">
            <a:xfrm>
              <a:off x="2198693" y="4011882"/>
              <a:ext cx="514350" cy="528637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>
                  <a:latin typeface="Tahoma" charset="0"/>
                </a:rPr>
                <a:t>7</a:t>
              </a:r>
            </a:p>
          </p:txBody>
        </p:sp>
        <p:sp>
          <p:nvSpPr>
            <p:cNvPr id="29" name="Oval 9"/>
            <p:cNvSpPr>
              <a:spLocks noChangeAspect="1" noChangeArrowheads="1"/>
            </p:cNvSpPr>
            <p:nvPr/>
          </p:nvSpPr>
          <p:spPr bwMode="auto">
            <a:xfrm>
              <a:off x="2868558" y="3281707"/>
              <a:ext cx="511175" cy="528637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 smtClean="0">
                  <a:latin typeface="Tahoma" charset="0"/>
                </a:rPr>
                <a:t>18</a:t>
              </a:r>
              <a:endParaRPr lang="en-US" sz="2400" dirty="0">
                <a:latin typeface="Tahoma" charset="0"/>
              </a:endParaRPr>
            </a:p>
          </p:txBody>
        </p:sp>
        <p:cxnSp>
          <p:nvCxnSpPr>
            <p:cNvPr id="30" name="AutoShape 10"/>
            <p:cNvCxnSpPr>
              <a:cxnSpLocks noChangeShapeType="1"/>
              <a:stCxn id="29" idx="3"/>
              <a:endCxn id="28" idx="0"/>
            </p:cNvCxnSpPr>
            <p:nvPr/>
          </p:nvCxnSpPr>
          <p:spPr bwMode="auto">
            <a:xfrm flipH="1">
              <a:off x="2455868" y="3732927"/>
              <a:ext cx="487550" cy="27895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1" name="AutoShape 11"/>
            <p:cNvCxnSpPr>
              <a:cxnSpLocks noChangeShapeType="1"/>
              <a:stCxn id="29" idx="5"/>
              <a:endCxn id="47" idx="0"/>
            </p:cNvCxnSpPr>
            <p:nvPr/>
          </p:nvCxnSpPr>
          <p:spPr bwMode="auto">
            <a:xfrm>
              <a:off x="3304873" y="3732927"/>
              <a:ext cx="564033" cy="27895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2" name="Oval 15"/>
            <p:cNvSpPr>
              <a:spLocks noChangeAspect="1" noChangeArrowheads="1"/>
            </p:cNvSpPr>
            <p:nvPr/>
          </p:nvSpPr>
          <p:spPr bwMode="auto">
            <a:xfrm>
              <a:off x="1685930" y="4879625"/>
              <a:ext cx="512763" cy="528637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 smtClean="0">
                  <a:latin typeface="Tahoma" charset="0"/>
                </a:rPr>
                <a:t>-4</a:t>
              </a:r>
              <a:endParaRPr lang="en-US" sz="2400" dirty="0">
                <a:latin typeface="Tahoma" charset="0"/>
              </a:endParaRPr>
            </a:p>
          </p:txBody>
        </p:sp>
        <p:cxnSp>
          <p:nvCxnSpPr>
            <p:cNvPr id="33" name="AutoShape 16"/>
            <p:cNvCxnSpPr>
              <a:cxnSpLocks noChangeShapeType="1"/>
              <a:stCxn id="28" idx="3"/>
              <a:endCxn id="32" idx="0"/>
            </p:cNvCxnSpPr>
            <p:nvPr/>
          </p:nvCxnSpPr>
          <p:spPr bwMode="auto">
            <a:xfrm flipH="1">
              <a:off x="1942312" y="4463102"/>
              <a:ext cx="331706" cy="41652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4" name="Oval 18"/>
            <p:cNvSpPr>
              <a:spLocks noChangeAspect="1" noChangeArrowheads="1"/>
            </p:cNvSpPr>
            <p:nvPr/>
          </p:nvSpPr>
          <p:spPr bwMode="auto">
            <a:xfrm>
              <a:off x="2564147" y="4896618"/>
              <a:ext cx="512763" cy="528637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 smtClean="0">
                  <a:latin typeface="Tahoma" charset="0"/>
                </a:rPr>
                <a:t>12</a:t>
              </a:r>
              <a:endParaRPr lang="en-US" sz="2400" dirty="0">
                <a:latin typeface="Tahoma" charset="0"/>
              </a:endParaRPr>
            </a:p>
          </p:txBody>
        </p:sp>
        <p:cxnSp>
          <p:nvCxnSpPr>
            <p:cNvPr id="38" name="AutoShape 19"/>
            <p:cNvCxnSpPr>
              <a:cxnSpLocks noChangeShapeType="1"/>
              <a:stCxn id="28" idx="5"/>
              <a:endCxn id="34" idx="0"/>
            </p:cNvCxnSpPr>
            <p:nvPr/>
          </p:nvCxnSpPr>
          <p:spPr bwMode="auto">
            <a:xfrm>
              <a:off x="2637718" y="4463102"/>
              <a:ext cx="182811" cy="43351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43" name="Oval 27"/>
            <p:cNvSpPr>
              <a:spLocks noChangeAspect="1" noChangeArrowheads="1"/>
            </p:cNvSpPr>
            <p:nvPr/>
          </p:nvSpPr>
          <p:spPr bwMode="auto">
            <a:xfrm>
              <a:off x="3515014" y="5703378"/>
              <a:ext cx="514350" cy="528637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 smtClean="0">
                  <a:latin typeface="Tahoma" charset="0"/>
                </a:rPr>
                <a:t>42</a:t>
              </a:r>
              <a:endParaRPr lang="en-US" sz="2400" dirty="0">
                <a:latin typeface="Tahoma" charset="0"/>
              </a:endParaRPr>
            </a:p>
          </p:txBody>
        </p:sp>
        <p:cxnSp>
          <p:nvCxnSpPr>
            <p:cNvPr id="44" name="AutoShape 28"/>
            <p:cNvCxnSpPr>
              <a:cxnSpLocks noChangeShapeType="1"/>
            </p:cNvCxnSpPr>
            <p:nvPr/>
          </p:nvCxnSpPr>
          <p:spPr bwMode="auto">
            <a:xfrm flipH="1">
              <a:off x="3922169" y="5330845"/>
              <a:ext cx="257176" cy="43096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47" name="Oval 33"/>
            <p:cNvSpPr>
              <a:spLocks noChangeAspect="1" noChangeArrowheads="1"/>
            </p:cNvSpPr>
            <p:nvPr/>
          </p:nvSpPr>
          <p:spPr bwMode="auto">
            <a:xfrm>
              <a:off x="3611731" y="4011882"/>
              <a:ext cx="514350" cy="528637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 smtClean="0">
                  <a:latin typeface="Tahoma" charset="0"/>
                </a:rPr>
                <a:t>31</a:t>
              </a:r>
              <a:endParaRPr lang="en-US" sz="2400" dirty="0">
                <a:latin typeface="Tahoma" charset="0"/>
              </a:endParaRPr>
            </a:p>
          </p:txBody>
        </p:sp>
        <p:sp>
          <p:nvSpPr>
            <p:cNvPr id="48" name="Oval 35"/>
            <p:cNvSpPr>
              <a:spLocks noChangeAspect="1" noChangeArrowheads="1"/>
            </p:cNvSpPr>
            <p:nvPr/>
          </p:nvSpPr>
          <p:spPr bwMode="auto">
            <a:xfrm>
              <a:off x="3194229" y="4879625"/>
              <a:ext cx="512763" cy="528637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 smtClean="0">
                  <a:latin typeface="Tahoma" charset="0"/>
                </a:rPr>
                <a:t>22</a:t>
              </a:r>
              <a:endParaRPr lang="en-US" sz="2400" dirty="0">
                <a:latin typeface="Tahoma" charset="0"/>
              </a:endParaRPr>
            </a:p>
          </p:txBody>
        </p:sp>
        <p:cxnSp>
          <p:nvCxnSpPr>
            <p:cNvPr id="53" name="AutoShape 36"/>
            <p:cNvCxnSpPr>
              <a:cxnSpLocks noChangeShapeType="1"/>
              <a:stCxn id="47" idx="3"/>
              <a:endCxn id="48" idx="0"/>
            </p:cNvCxnSpPr>
            <p:nvPr/>
          </p:nvCxnSpPr>
          <p:spPr bwMode="auto">
            <a:xfrm flipH="1">
              <a:off x="3450611" y="4463102"/>
              <a:ext cx="236445" cy="41652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5" name="Oval 38"/>
            <p:cNvSpPr>
              <a:spLocks noChangeAspect="1" noChangeArrowheads="1"/>
            </p:cNvSpPr>
            <p:nvPr/>
          </p:nvSpPr>
          <p:spPr bwMode="auto">
            <a:xfrm>
              <a:off x="4126081" y="4869977"/>
              <a:ext cx="512763" cy="528637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 smtClean="0">
                  <a:latin typeface="Tahoma" charset="0"/>
                </a:rPr>
                <a:t>58</a:t>
              </a:r>
              <a:endParaRPr lang="en-US" sz="2400" dirty="0">
                <a:latin typeface="Tahoma" charset="0"/>
              </a:endParaRPr>
            </a:p>
          </p:txBody>
        </p:sp>
        <p:cxnSp>
          <p:nvCxnSpPr>
            <p:cNvPr id="56" name="AutoShape 39"/>
            <p:cNvCxnSpPr>
              <a:cxnSpLocks noChangeShapeType="1"/>
              <a:stCxn id="47" idx="5"/>
              <a:endCxn id="55" idx="0"/>
            </p:cNvCxnSpPr>
            <p:nvPr/>
          </p:nvCxnSpPr>
          <p:spPr bwMode="auto">
            <a:xfrm>
              <a:off x="4050756" y="4463102"/>
              <a:ext cx="331707" cy="4068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58" name="Group 57"/>
          <p:cNvGrpSpPr/>
          <p:nvPr/>
        </p:nvGrpSpPr>
        <p:grpSpPr>
          <a:xfrm>
            <a:off x="597533" y="3115499"/>
            <a:ext cx="2424878" cy="1495709"/>
            <a:chOff x="2198693" y="3281707"/>
            <a:chExt cx="2440151" cy="2950308"/>
          </a:xfrm>
        </p:grpSpPr>
        <p:sp>
          <p:nvSpPr>
            <p:cNvPr id="59" name="Oval 8"/>
            <p:cNvSpPr>
              <a:spLocks noChangeAspect="1" noChangeArrowheads="1"/>
            </p:cNvSpPr>
            <p:nvPr/>
          </p:nvSpPr>
          <p:spPr bwMode="auto">
            <a:xfrm>
              <a:off x="2198693" y="4011882"/>
              <a:ext cx="514350" cy="528637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>
                  <a:latin typeface="Tahoma" charset="0"/>
                </a:rPr>
                <a:t>7</a:t>
              </a:r>
            </a:p>
          </p:txBody>
        </p:sp>
        <p:sp>
          <p:nvSpPr>
            <p:cNvPr id="66" name="Oval 9"/>
            <p:cNvSpPr>
              <a:spLocks noChangeAspect="1" noChangeArrowheads="1"/>
            </p:cNvSpPr>
            <p:nvPr/>
          </p:nvSpPr>
          <p:spPr bwMode="auto">
            <a:xfrm>
              <a:off x="2868558" y="3281707"/>
              <a:ext cx="511175" cy="528637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 smtClean="0">
                  <a:latin typeface="Tahoma" charset="0"/>
                </a:rPr>
                <a:t>18</a:t>
              </a:r>
              <a:endParaRPr lang="en-US" sz="2400" dirty="0">
                <a:latin typeface="Tahoma" charset="0"/>
              </a:endParaRPr>
            </a:p>
          </p:txBody>
        </p:sp>
        <p:cxnSp>
          <p:nvCxnSpPr>
            <p:cNvPr id="67" name="AutoShape 10"/>
            <p:cNvCxnSpPr>
              <a:cxnSpLocks noChangeShapeType="1"/>
              <a:stCxn id="66" idx="3"/>
              <a:endCxn id="59" idx="0"/>
            </p:cNvCxnSpPr>
            <p:nvPr/>
          </p:nvCxnSpPr>
          <p:spPr bwMode="auto">
            <a:xfrm flipH="1">
              <a:off x="2455868" y="3732927"/>
              <a:ext cx="487550" cy="27895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8" name="AutoShape 11"/>
            <p:cNvCxnSpPr>
              <a:cxnSpLocks noChangeShapeType="1"/>
              <a:stCxn id="66" idx="5"/>
              <a:endCxn id="75" idx="0"/>
            </p:cNvCxnSpPr>
            <p:nvPr/>
          </p:nvCxnSpPr>
          <p:spPr bwMode="auto">
            <a:xfrm>
              <a:off x="3304873" y="3732927"/>
              <a:ext cx="564033" cy="27895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71" name="Oval 18"/>
            <p:cNvSpPr>
              <a:spLocks noChangeAspect="1" noChangeArrowheads="1"/>
            </p:cNvSpPr>
            <p:nvPr/>
          </p:nvSpPr>
          <p:spPr bwMode="auto">
            <a:xfrm>
              <a:off x="2564147" y="4896618"/>
              <a:ext cx="512763" cy="528637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 smtClean="0">
                  <a:latin typeface="Tahoma" charset="0"/>
                </a:rPr>
                <a:t>12</a:t>
              </a:r>
              <a:endParaRPr lang="en-US" sz="2400" dirty="0">
                <a:latin typeface="Tahoma" charset="0"/>
              </a:endParaRPr>
            </a:p>
          </p:txBody>
        </p:sp>
        <p:cxnSp>
          <p:nvCxnSpPr>
            <p:cNvPr id="72" name="AutoShape 19"/>
            <p:cNvCxnSpPr>
              <a:cxnSpLocks noChangeShapeType="1"/>
              <a:stCxn id="59" idx="5"/>
              <a:endCxn id="71" idx="0"/>
            </p:cNvCxnSpPr>
            <p:nvPr/>
          </p:nvCxnSpPr>
          <p:spPr bwMode="auto">
            <a:xfrm>
              <a:off x="2637718" y="4463102"/>
              <a:ext cx="182811" cy="43351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73" name="Oval 27"/>
            <p:cNvSpPr>
              <a:spLocks noChangeAspect="1" noChangeArrowheads="1"/>
            </p:cNvSpPr>
            <p:nvPr/>
          </p:nvSpPr>
          <p:spPr bwMode="auto">
            <a:xfrm>
              <a:off x="3515014" y="5703378"/>
              <a:ext cx="514350" cy="528637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 smtClean="0">
                  <a:latin typeface="Tahoma" charset="0"/>
                </a:rPr>
                <a:t>42</a:t>
              </a:r>
              <a:endParaRPr lang="en-US" sz="2400" dirty="0">
                <a:latin typeface="Tahoma" charset="0"/>
              </a:endParaRPr>
            </a:p>
          </p:txBody>
        </p:sp>
        <p:cxnSp>
          <p:nvCxnSpPr>
            <p:cNvPr id="74" name="AutoShape 28"/>
            <p:cNvCxnSpPr>
              <a:cxnSpLocks noChangeShapeType="1"/>
            </p:cNvCxnSpPr>
            <p:nvPr/>
          </p:nvCxnSpPr>
          <p:spPr bwMode="auto">
            <a:xfrm flipH="1">
              <a:off x="3922169" y="5330845"/>
              <a:ext cx="257176" cy="43096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75" name="Oval 33"/>
            <p:cNvSpPr>
              <a:spLocks noChangeAspect="1" noChangeArrowheads="1"/>
            </p:cNvSpPr>
            <p:nvPr/>
          </p:nvSpPr>
          <p:spPr bwMode="auto">
            <a:xfrm>
              <a:off x="3611731" y="4011882"/>
              <a:ext cx="514350" cy="528637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 smtClean="0">
                  <a:latin typeface="Tahoma" charset="0"/>
                </a:rPr>
                <a:t>31</a:t>
              </a:r>
              <a:endParaRPr lang="en-US" sz="2400" dirty="0">
                <a:latin typeface="Tahoma" charset="0"/>
              </a:endParaRPr>
            </a:p>
          </p:txBody>
        </p:sp>
        <p:sp>
          <p:nvSpPr>
            <p:cNvPr id="76" name="Oval 35"/>
            <p:cNvSpPr>
              <a:spLocks noChangeAspect="1" noChangeArrowheads="1"/>
            </p:cNvSpPr>
            <p:nvPr/>
          </p:nvSpPr>
          <p:spPr bwMode="auto">
            <a:xfrm>
              <a:off x="3194229" y="4879625"/>
              <a:ext cx="512763" cy="528637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 smtClean="0">
                  <a:latin typeface="Tahoma" charset="0"/>
                </a:rPr>
                <a:t>22</a:t>
              </a:r>
              <a:endParaRPr lang="en-US" sz="2400" dirty="0">
                <a:latin typeface="Tahoma" charset="0"/>
              </a:endParaRPr>
            </a:p>
          </p:txBody>
        </p:sp>
        <p:cxnSp>
          <p:nvCxnSpPr>
            <p:cNvPr id="77" name="AutoShape 36"/>
            <p:cNvCxnSpPr>
              <a:cxnSpLocks noChangeShapeType="1"/>
              <a:stCxn id="75" idx="3"/>
              <a:endCxn id="76" idx="0"/>
            </p:cNvCxnSpPr>
            <p:nvPr/>
          </p:nvCxnSpPr>
          <p:spPr bwMode="auto">
            <a:xfrm flipH="1">
              <a:off x="3450611" y="4463102"/>
              <a:ext cx="236445" cy="41652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78" name="Oval 38"/>
            <p:cNvSpPr>
              <a:spLocks noChangeAspect="1" noChangeArrowheads="1"/>
            </p:cNvSpPr>
            <p:nvPr/>
          </p:nvSpPr>
          <p:spPr bwMode="auto">
            <a:xfrm>
              <a:off x="4126081" y="4869977"/>
              <a:ext cx="512763" cy="528637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 smtClean="0">
                  <a:latin typeface="Tahoma" charset="0"/>
                </a:rPr>
                <a:t>58</a:t>
              </a:r>
              <a:endParaRPr lang="en-US" sz="2400" dirty="0">
                <a:latin typeface="Tahoma" charset="0"/>
              </a:endParaRPr>
            </a:p>
          </p:txBody>
        </p:sp>
        <p:cxnSp>
          <p:nvCxnSpPr>
            <p:cNvPr id="79" name="AutoShape 39"/>
            <p:cNvCxnSpPr>
              <a:cxnSpLocks noChangeShapeType="1"/>
              <a:stCxn id="75" idx="5"/>
              <a:endCxn id="78" idx="0"/>
            </p:cNvCxnSpPr>
            <p:nvPr/>
          </p:nvCxnSpPr>
          <p:spPr bwMode="auto">
            <a:xfrm>
              <a:off x="4050756" y="4463102"/>
              <a:ext cx="331707" cy="4068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95" name="Group 94"/>
          <p:cNvGrpSpPr/>
          <p:nvPr/>
        </p:nvGrpSpPr>
        <p:grpSpPr>
          <a:xfrm>
            <a:off x="2257292" y="5185933"/>
            <a:ext cx="1990418" cy="1349391"/>
            <a:chOff x="1685930" y="3281707"/>
            <a:chExt cx="2440151" cy="2143548"/>
          </a:xfrm>
        </p:grpSpPr>
        <p:sp>
          <p:nvSpPr>
            <p:cNvPr id="96" name="Oval 8"/>
            <p:cNvSpPr>
              <a:spLocks noChangeAspect="1" noChangeArrowheads="1"/>
            </p:cNvSpPr>
            <p:nvPr/>
          </p:nvSpPr>
          <p:spPr bwMode="auto">
            <a:xfrm>
              <a:off x="2198693" y="4011882"/>
              <a:ext cx="514350" cy="528637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 smtClean="0">
                  <a:latin typeface="Tahoma" charset="0"/>
                </a:rPr>
                <a:t>18</a:t>
              </a:r>
              <a:endParaRPr lang="en-US" sz="2400" dirty="0">
                <a:latin typeface="Tahoma" charset="0"/>
              </a:endParaRPr>
            </a:p>
          </p:txBody>
        </p:sp>
        <p:sp>
          <p:nvSpPr>
            <p:cNvPr id="97" name="Oval 9"/>
            <p:cNvSpPr>
              <a:spLocks noChangeAspect="1" noChangeArrowheads="1"/>
            </p:cNvSpPr>
            <p:nvPr/>
          </p:nvSpPr>
          <p:spPr bwMode="auto">
            <a:xfrm>
              <a:off x="2868558" y="3281707"/>
              <a:ext cx="511175" cy="528637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 smtClean="0">
                  <a:latin typeface="Tahoma" charset="0"/>
                </a:rPr>
                <a:t>31</a:t>
              </a:r>
              <a:endParaRPr lang="en-US" sz="2400" dirty="0">
                <a:latin typeface="Tahoma" charset="0"/>
              </a:endParaRPr>
            </a:p>
          </p:txBody>
        </p:sp>
        <p:cxnSp>
          <p:nvCxnSpPr>
            <p:cNvPr id="98" name="AutoShape 10"/>
            <p:cNvCxnSpPr>
              <a:cxnSpLocks noChangeShapeType="1"/>
              <a:stCxn id="97" idx="3"/>
              <a:endCxn id="96" idx="0"/>
            </p:cNvCxnSpPr>
            <p:nvPr/>
          </p:nvCxnSpPr>
          <p:spPr bwMode="auto">
            <a:xfrm flipH="1">
              <a:off x="2455868" y="3732927"/>
              <a:ext cx="487550" cy="27895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9" name="AutoShape 11"/>
            <p:cNvCxnSpPr>
              <a:cxnSpLocks noChangeShapeType="1"/>
              <a:stCxn id="97" idx="5"/>
              <a:endCxn id="106" idx="0"/>
            </p:cNvCxnSpPr>
            <p:nvPr/>
          </p:nvCxnSpPr>
          <p:spPr bwMode="auto">
            <a:xfrm>
              <a:off x="3304873" y="3732927"/>
              <a:ext cx="564033" cy="27895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00" name="Oval 15"/>
            <p:cNvSpPr>
              <a:spLocks noChangeAspect="1" noChangeArrowheads="1"/>
            </p:cNvSpPr>
            <p:nvPr/>
          </p:nvSpPr>
          <p:spPr bwMode="auto">
            <a:xfrm>
              <a:off x="1685930" y="4879625"/>
              <a:ext cx="512763" cy="528637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 smtClean="0">
                  <a:latin typeface="Tahoma" charset="0"/>
                </a:rPr>
                <a:t>12</a:t>
              </a:r>
              <a:endParaRPr lang="en-US" sz="2400" dirty="0">
                <a:latin typeface="Tahoma" charset="0"/>
              </a:endParaRPr>
            </a:p>
          </p:txBody>
        </p:sp>
        <p:cxnSp>
          <p:nvCxnSpPr>
            <p:cNvPr id="101" name="AutoShape 16"/>
            <p:cNvCxnSpPr>
              <a:cxnSpLocks noChangeShapeType="1"/>
              <a:stCxn id="96" idx="3"/>
              <a:endCxn id="100" idx="0"/>
            </p:cNvCxnSpPr>
            <p:nvPr/>
          </p:nvCxnSpPr>
          <p:spPr bwMode="auto">
            <a:xfrm flipH="1">
              <a:off x="1942312" y="4463102"/>
              <a:ext cx="331706" cy="41652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02" name="Oval 18"/>
            <p:cNvSpPr>
              <a:spLocks noChangeAspect="1" noChangeArrowheads="1"/>
            </p:cNvSpPr>
            <p:nvPr/>
          </p:nvSpPr>
          <p:spPr bwMode="auto">
            <a:xfrm>
              <a:off x="2564147" y="4896618"/>
              <a:ext cx="512763" cy="528637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>
                  <a:latin typeface="Tahoma" charset="0"/>
                </a:rPr>
                <a:t>2</a:t>
              </a:r>
              <a:r>
                <a:rPr lang="en-US" sz="2400" dirty="0" smtClean="0">
                  <a:latin typeface="Tahoma" charset="0"/>
                </a:rPr>
                <a:t>2</a:t>
              </a:r>
              <a:endParaRPr lang="en-US" sz="2400" dirty="0">
                <a:latin typeface="Tahoma" charset="0"/>
              </a:endParaRPr>
            </a:p>
          </p:txBody>
        </p:sp>
        <p:cxnSp>
          <p:nvCxnSpPr>
            <p:cNvPr id="103" name="AutoShape 19"/>
            <p:cNvCxnSpPr>
              <a:cxnSpLocks noChangeShapeType="1"/>
              <a:stCxn id="96" idx="5"/>
              <a:endCxn id="102" idx="0"/>
            </p:cNvCxnSpPr>
            <p:nvPr/>
          </p:nvCxnSpPr>
          <p:spPr bwMode="auto">
            <a:xfrm>
              <a:off x="2637718" y="4463102"/>
              <a:ext cx="182811" cy="43351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06" name="Oval 33"/>
            <p:cNvSpPr>
              <a:spLocks noChangeAspect="1" noChangeArrowheads="1"/>
            </p:cNvSpPr>
            <p:nvPr/>
          </p:nvSpPr>
          <p:spPr bwMode="auto">
            <a:xfrm>
              <a:off x="3611731" y="4011882"/>
              <a:ext cx="514350" cy="528637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 smtClean="0">
                  <a:latin typeface="Tahoma" charset="0"/>
                </a:rPr>
                <a:t>58</a:t>
              </a:r>
              <a:endParaRPr lang="en-US" sz="2400" dirty="0">
                <a:latin typeface="Tahoma" charset="0"/>
              </a:endParaRPr>
            </a:p>
          </p:txBody>
        </p:sp>
        <p:sp>
          <p:nvSpPr>
            <p:cNvPr id="107" name="Oval 35"/>
            <p:cNvSpPr>
              <a:spLocks noChangeAspect="1" noChangeArrowheads="1"/>
            </p:cNvSpPr>
            <p:nvPr/>
          </p:nvSpPr>
          <p:spPr bwMode="auto">
            <a:xfrm>
              <a:off x="3194229" y="4879625"/>
              <a:ext cx="512763" cy="528637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>
                  <a:latin typeface="Tahoma" charset="0"/>
                </a:rPr>
                <a:t>4</a:t>
              </a:r>
              <a:r>
                <a:rPr lang="en-US" sz="2400" dirty="0" smtClean="0">
                  <a:latin typeface="Tahoma" charset="0"/>
                </a:rPr>
                <a:t>2</a:t>
              </a:r>
              <a:endParaRPr lang="en-US" sz="2400" dirty="0">
                <a:latin typeface="Tahoma" charset="0"/>
              </a:endParaRPr>
            </a:p>
          </p:txBody>
        </p:sp>
        <p:cxnSp>
          <p:nvCxnSpPr>
            <p:cNvPr id="108" name="AutoShape 36"/>
            <p:cNvCxnSpPr>
              <a:cxnSpLocks noChangeShapeType="1"/>
              <a:stCxn id="106" idx="3"/>
              <a:endCxn id="107" idx="0"/>
            </p:cNvCxnSpPr>
            <p:nvPr/>
          </p:nvCxnSpPr>
          <p:spPr bwMode="auto">
            <a:xfrm flipH="1">
              <a:off x="3450611" y="4463102"/>
              <a:ext cx="236445" cy="41652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11" name="Group 110"/>
          <p:cNvGrpSpPr/>
          <p:nvPr/>
        </p:nvGrpSpPr>
        <p:grpSpPr>
          <a:xfrm>
            <a:off x="284796" y="5039256"/>
            <a:ext cx="1990636" cy="1496068"/>
            <a:chOff x="2198693" y="3281707"/>
            <a:chExt cx="2440151" cy="2950308"/>
          </a:xfrm>
        </p:grpSpPr>
        <p:sp>
          <p:nvSpPr>
            <p:cNvPr id="112" name="Oval 8"/>
            <p:cNvSpPr>
              <a:spLocks noChangeAspect="1" noChangeArrowheads="1"/>
            </p:cNvSpPr>
            <p:nvPr/>
          </p:nvSpPr>
          <p:spPr bwMode="auto">
            <a:xfrm>
              <a:off x="2198693" y="4011882"/>
              <a:ext cx="514350" cy="528637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 smtClean="0">
                  <a:latin typeface="Tahoma" charset="0"/>
                </a:rPr>
                <a:t>12</a:t>
              </a:r>
              <a:endParaRPr lang="en-US" sz="2400" dirty="0">
                <a:latin typeface="Tahoma" charset="0"/>
              </a:endParaRPr>
            </a:p>
          </p:txBody>
        </p:sp>
        <p:sp>
          <p:nvSpPr>
            <p:cNvPr id="113" name="Oval 9"/>
            <p:cNvSpPr>
              <a:spLocks noChangeAspect="1" noChangeArrowheads="1"/>
            </p:cNvSpPr>
            <p:nvPr/>
          </p:nvSpPr>
          <p:spPr bwMode="auto">
            <a:xfrm>
              <a:off x="2868558" y="3281707"/>
              <a:ext cx="511175" cy="528637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 smtClean="0">
                  <a:latin typeface="Tahoma" charset="0"/>
                </a:rPr>
                <a:t>18</a:t>
              </a:r>
              <a:endParaRPr lang="en-US" sz="2400" dirty="0">
                <a:latin typeface="Tahoma" charset="0"/>
              </a:endParaRPr>
            </a:p>
          </p:txBody>
        </p:sp>
        <p:cxnSp>
          <p:nvCxnSpPr>
            <p:cNvPr id="114" name="AutoShape 10"/>
            <p:cNvCxnSpPr>
              <a:cxnSpLocks noChangeShapeType="1"/>
              <a:stCxn id="113" idx="3"/>
              <a:endCxn id="112" idx="0"/>
            </p:cNvCxnSpPr>
            <p:nvPr/>
          </p:nvCxnSpPr>
          <p:spPr bwMode="auto">
            <a:xfrm flipH="1">
              <a:off x="2455868" y="3732927"/>
              <a:ext cx="487550" cy="27895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15" name="AutoShape 11"/>
            <p:cNvCxnSpPr>
              <a:cxnSpLocks noChangeShapeType="1"/>
              <a:stCxn id="113" idx="5"/>
              <a:endCxn id="120" idx="0"/>
            </p:cNvCxnSpPr>
            <p:nvPr/>
          </p:nvCxnSpPr>
          <p:spPr bwMode="auto">
            <a:xfrm>
              <a:off x="3304873" y="3732927"/>
              <a:ext cx="564033" cy="27895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18" name="Oval 27"/>
            <p:cNvSpPr>
              <a:spLocks noChangeAspect="1" noChangeArrowheads="1"/>
            </p:cNvSpPr>
            <p:nvPr/>
          </p:nvSpPr>
          <p:spPr bwMode="auto">
            <a:xfrm>
              <a:off x="3515014" y="5703378"/>
              <a:ext cx="514350" cy="528637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 smtClean="0">
                  <a:latin typeface="Tahoma" charset="0"/>
                </a:rPr>
                <a:t>42</a:t>
              </a:r>
              <a:endParaRPr lang="en-US" sz="2400" dirty="0">
                <a:latin typeface="Tahoma" charset="0"/>
              </a:endParaRPr>
            </a:p>
          </p:txBody>
        </p:sp>
        <p:cxnSp>
          <p:nvCxnSpPr>
            <p:cNvPr id="119" name="AutoShape 28"/>
            <p:cNvCxnSpPr>
              <a:cxnSpLocks noChangeShapeType="1"/>
            </p:cNvCxnSpPr>
            <p:nvPr/>
          </p:nvCxnSpPr>
          <p:spPr bwMode="auto">
            <a:xfrm flipH="1">
              <a:off x="3922169" y="5330845"/>
              <a:ext cx="257176" cy="43096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20" name="Oval 33"/>
            <p:cNvSpPr>
              <a:spLocks noChangeAspect="1" noChangeArrowheads="1"/>
            </p:cNvSpPr>
            <p:nvPr/>
          </p:nvSpPr>
          <p:spPr bwMode="auto">
            <a:xfrm>
              <a:off x="3611731" y="4011882"/>
              <a:ext cx="514350" cy="528637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 smtClean="0">
                  <a:latin typeface="Tahoma" charset="0"/>
                </a:rPr>
                <a:t>31</a:t>
              </a:r>
              <a:endParaRPr lang="en-US" sz="2400" dirty="0">
                <a:latin typeface="Tahoma" charset="0"/>
              </a:endParaRPr>
            </a:p>
          </p:txBody>
        </p:sp>
        <p:sp>
          <p:nvSpPr>
            <p:cNvPr id="121" name="Oval 35"/>
            <p:cNvSpPr>
              <a:spLocks noChangeAspect="1" noChangeArrowheads="1"/>
            </p:cNvSpPr>
            <p:nvPr/>
          </p:nvSpPr>
          <p:spPr bwMode="auto">
            <a:xfrm>
              <a:off x="3194229" y="4879625"/>
              <a:ext cx="512763" cy="528637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 smtClean="0">
                  <a:latin typeface="Tahoma" charset="0"/>
                </a:rPr>
                <a:t>22</a:t>
              </a:r>
              <a:endParaRPr lang="en-US" sz="2400" dirty="0">
                <a:latin typeface="Tahoma" charset="0"/>
              </a:endParaRPr>
            </a:p>
          </p:txBody>
        </p:sp>
        <p:cxnSp>
          <p:nvCxnSpPr>
            <p:cNvPr id="122" name="AutoShape 36"/>
            <p:cNvCxnSpPr>
              <a:cxnSpLocks noChangeShapeType="1"/>
              <a:stCxn id="120" idx="3"/>
              <a:endCxn id="121" idx="0"/>
            </p:cNvCxnSpPr>
            <p:nvPr/>
          </p:nvCxnSpPr>
          <p:spPr bwMode="auto">
            <a:xfrm flipH="1">
              <a:off x="3450611" y="4463102"/>
              <a:ext cx="236445" cy="41652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23" name="Oval 38"/>
            <p:cNvSpPr>
              <a:spLocks noChangeAspect="1" noChangeArrowheads="1"/>
            </p:cNvSpPr>
            <p:nvPr/>
          </p:nvSpPr>
          <p:spPr bwMode="auto">
            <a:xfrm>
              <a:off x="4126081" y="4869977"/>
              <a:ext cx="512763" cy="528637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 smtClean="0">
                  <a:latin typeface="Tahoma" charset="0"/>
                </a:rPr>
                <a:t>58</a:t>
              </a:r>
              <a:endParaRPr lang="en-US" sz="2400" dirty="0">
                <a:latin typeface="Tahoma" charset="0"/>
              </a:endParaRPr>
            </a:p>
          </p:txBody>
        </p:sp>
        <p:cxnSp>
          <p:nvCxnSpPr>
            <p:cNvPr id="124" name="AutoShape 39"/>
            <p:cNvCxnSpPr>
              <a:cxnSpLocks noChangeShapeType="1"/>
              <a:stCxn id="120" idx="5"/>
              <a:endCxn id="123" idx="0"/>
            </p:cNvCxnSpPr>
            <p:nvPr/>
          </p:nvCxnSpPr>
          <p:spPr bwMode="auto">
            <a:xfrm>
              <a:off x="4050756" y="4463102"/>
              <a:ext cx="331707" cy="4068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aphicFrame>
        <p:nvGraphicFramePr>
          <p:cNvPr id="14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6754831"/>
              </p:ext>
            </p:extLst>
          </p:nvPr>
        </p:nvGraphicFramePr>
        <p:xfrm>
          <a:off x="4298487" y="3363991"/>
          <a:ext cx="4425950" cy="792408"/>
        </p:xfrm>
        <a:graphic>
          <a:graphicData uri="http://schemas.openxmlformats.org/drawingml/2006/table">
            <a:tbl>
              <a:tblPr/>
              <a:tblGrid>
                <a:gridCol w="782638"/>
                <a:gridCol w="460375"/>
                <a:gridCol w="460375"/>
                <a:gridCol w="460375"/>
                <a:gridCol w="414337"/>
                <a:gridCol w="460375"/>
                <a:gridCol w="466725"/>
                <a:gridCol w="460375"/>
                <a:gridCol w="460375"/>
              </a:tblGrid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index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4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6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value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charset="0"/>
                        </a:rPr>
                        <a:t>-4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18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-4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58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42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2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1218682"/>
              </p:ext>
            </p:extLst>
          </p:nvPr>
        </p:nvGraphicFramePr>
        <p:xfrm>
          <a:off x="4297727" y="4771280"/>
          <a:ext cx="4425950" cy="792408"/>
        </p:xfrm>
        <a:graphic>
          <a:graphicData uri="http://schemas.openxmlformats.org/drawingml/2006/table">
            <a:tbl>
              <a:tblPr/>
              <a:tblGrid>
                <a:gridCol w="782638"/>
                <a:gridCol w="460375"/>
                <a:gridCol w="460375"/>
                <a:gridCol w="460375"/>
                <a:gridCol w="414337"/>
                <a:gridCol w="460375"/>
                <a:gridCol w="466725"/>
                <a:gridCol w="460375"/>
                <a:gridCol w="460375"/>
              </a:tblGrid>
              <a:tr h="3855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index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4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6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value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charset="0"/>
                        </a:rPr>
                        <a:t>-4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charset="0"/>
                        </a:rPr>
                        <a:t>7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-4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58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42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143" name="Right Arrow 142"/>
          <p:cNvSpPr/>
          <p:nvPr/>
        </p:nvSpPr>
        <p:spPr bwMode="auto">
          <a:xfrm>
            <a:off x="2151582" y="5314006"/>
            <a:ext cx="526274" cy="220444"/>
          </a:xfrm>
          <a:prstGeom prst="rightArrow">
            <a:avLst/>
          </a:prstGeom>
          <a:solidFill>
            <a:srgbClr val="00009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rgbClr val="00009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720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ahoma" charset="0"/>
                <a:cs typeface="ＭＳ Ｐゴシック" charset="0"/>
              </a:rPr>
              <a:t>AVL</a:t>
            </a:r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sort example</a:t>
            </a:r>
          </a:p>
        </p:txBody>
      </p:sp>
      <p:graphicFrame>
        <p:nvGraphicFramePr>
          <p:cNvPr id="13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7924253"/>
              </p:ext>
            </p:extLst>
          </p:nvPr>
        </p:nvGraphicFramePr>
        <p:xfrm>
          <a:off x="4297727" y="1944525"/>
          <a:ext cx="4425950" cy="792408"/>
        </p:xfrm>
        <a:graphic>
          <a:graphicData uri="http://schemas.openxmlformats.org/drawingml/2006/table">
            <a:tbl>
              <a:tblPr/>
              <a:tblGrid>
                <a:gridCol w="782638"/>
                <a:gridCol w="460375"/>
                <a:gridCol w="460375"/>
                <a:gridCol w="460375"/>
                <a:gridCol w="414337"/>
                <a:gridCol w="460375"/>
                <a:gridCol w="466725"/>
                <a:gridCol w="460375"/>
                <a:gridCol w="460375"/>
              </a:tblGrid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index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4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6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value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charset="0"/>
                        </a:rPr>
                        <a:t>-4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charset="0"/>
                        </a:rPr>
                        <a:t>7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charset="0"/>
                        </a:rPr>
                        <a:t>12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-4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58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42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4586147" y="1320747"/>
            <a:ext cx="3118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Find &amp; Delete minimum </a:t>
            </a:r>
            <a:endParaRPr lang="en-US" dirty="0"/>
          </a:p>
        </p:txBody>
      </p:sp>
      <p:grpSp>
        <p:nvGrpSpPr>
          <p:cNvPr id="95" name="Group 94"/>
          <p:cNvGrpSpPr/>
          <p:nvPr/>
        </p:nvGrpSpPr>
        <p:grpSpPr>
          <a:xfrm>
            <a:off x="1182648" y="1387542"/>
            <a:ext cx="1837704" cy="1639849"/>
            <a:chOff x="2198693" y="3281707"/>
            <a:chExt cx="1927388" cy="2143548"/>
          </a:xfrm>
        </p:grpSpPr>
        <p:sp>
          <p:nvSpPr>
            <p:cNvPr id="96" name="Oval 8"/>
            <p:cNvSpPr>
              <a:spLocks noChangeAspect="1" noChangeArrowheads="1"/>
            </p:cNvSpPr>
            <p:nvPr/>
          </p:nvSpPr>
          <p:spPr bwMode="auto">
            <a:xfrm>
              <a:off x="2198693" y="4011882"/>
              <a:ext cx="514350" cy="528637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 smtClean="0">
                  <a:latin typeface="Tahoma" charset="0"/>
                </a:rPr>
                <a:t>18</a:t>
              </a:r>
              <a:endParaRPr lang="en-US" sz="2400" dirty="0">
                <a:latin typeface="Tahoma" charset="0"/>
              </a:endParaRPr>
            </a:p>
          </p:txBody>
        </p:sp>
        <p:sp>
          <p:nvSpPr>
            <p:cNvPr id="97" name="Oval 9"/>
            <p:cNvSpPr>
              <a:spLocks noChangeAspect="1" noChangeArrowheads="1"/>
            </p:cNvSpPr>
            <p:nvPr/>
          </p:nvSpPr>
          <p:spPr bwMode="auto">
            <a:xfrm>
              <a:off x="2868558" y="3281707"/>
              <a:ext cx="511175" cy="528637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 smtClean="0">
                  <a:latin typeface="Tahoma" charset="0"/>
                </a:rPr>
                <a:t>31</a:t>
              </a:r>
              <a:endParaRPr lang="en-US" sz="2400" dirty="0">
                <a:latin typeface="Tahoma" charset="0"/>
              </a:endParaRPr>
            </a:p>
          </p:txBody>
        </p:sp>
        <p:cxnSp>
          <p:nvCxnSpPr>
            <p:cNvPr id="98" name="AutoShape 10"/>
            <p:cNvCxnSpPr>
              <a:cxnSpLocks noChangeShapeType="1"/>
              <a:stCxn id="97" idx="3"/>
              <a:endCxn id="96" idx="0"/>
            </p:cNvCxnSpPr>
            <p:nvPr/>
          </p:nvCxnSpPr>
          <p:spPr bwMode="auto">
            <a:xfrm flipH="1">
              <a:off x="2455868" y="3732927"/>
              <a:ext cx="487550" cy="27895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9" name="AutoShape 11"/>
            <p:cNvCxnSpPr>
              <a:cxnSpLocks noChangeShapeType="1"/>
              <a:stCxn id="97" idx="5"/>
              <a:endCxn id="106" idx="0"/>
            </p:cNvCxnSpPr>
            <p:nvPr/>
          </p:nvCxnSpPr>
          <p:spPr bwMode="auto">
            <a:xfrm>
              <a:off x="3304873" y="3732927"/>
              <a:ext cx="564033" cy="27895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02" name="Oval 18"/>
            <p:cNvSpPr>
              <a:spLocks noChangeAspect="1" noChangeArrowheads="1"/>
            </p:cNvSpPr>
            <p:nvPr/>
          </p:nvSpPr>
          <p:spPr bwMode="auto">
            <a:xfrm>
              <a:off x="2564147" y="4896618"/>
              <a:ext cx="512763" cy="528637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>
                  <a:latin typeface="Tahoma" charset="0"/>
                </a:rPr>
                <a:t>2</a:t>
              </a:r>
              <a:r>
                <a:rPr lang="en-US" sz="2400" dirty="0" smtClean="0">
                  <a:latin typeface="Tahoma" charset="0"/>
                </a:rPr>
                <a:t>2</a:t>
              </a:r>
              <a:endParaRPr lang="en-US" sz="2400" dirty="0">
                <a:latin typeface="Tahoma" charset="0"/>
              </a:endParaRPr>
            </a:p>
          </p:txBody>
        </p:sp>
        <p:cxnSp>
          <p:nvCxnSpPr>
            <p:cNvPr id="103" name="AutoShape 19"/>
            <p:cNvCxnSpPr>
              <a:cxnSpLocks noChangeShapeType="1"/>
              <a:stCxn id="96" idx="5"/>
              <a:endCxn id="102" idx="0"/>
            </p:cNvCxnSpPr>
            <p:nvPr/>
          </p:nvCxnSpPr>
          <p:spPr bwMode="auto">
            <a:xfrm>
              <a:off x="2637718" y="4463102"/>
              <a:ext cx="182811" cy="43351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06" name="Oval 33"/>
            <p:cNvSpPr>
              <a:spLocks noChangeAspect="1" noChangeArrowheads="1"/>
            </p:cNvSpPr>
            <p:nvPr/>
          </p:nvSpPr>
          <p:spPr bwMode="auto">
            <a:xfrm>
              <a:off x="3611731" y="4011882"/>
              <a:ext cx="514350" cy="528637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 smtClean="0">
                  <a:latin typeface="Tahoma" charset="0"/>
                </a:rPr>
                <a:t>58</a:t>
              </a:r>
              <a:endParaRPr lang="en-US" sz="2400" dirty="0">
                <a:latin typeface="Tahoma" charset="0"/>
              </a:endParaRPr>
            </a:p>
          </p:txBody>
        </p:sp>
        <p:sp>
          <p:nvSpPr>
            <p:cNvPr id="107" name="Oval 35"/>
            <p:cNvSpPr>
              <a:spLocks noChangeAspect="1" noChangeArrowheads="1"/>
            </p:cNvSpPr>
            <p:nvPr/>
          </p:nvSpPr>
          <p:spPr bwMode="auto">
            <a:xfrm>
              <a:off x="3194229" y="4879625"/>
              <a:ext cx="512763" cy="528637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>
                  <a:latin typeface="Tahoma" charset="0"/>
                </a:rPr>
                <a:t>4</a:t>
              </a:r>
              <a:r>
                <a:rPr lang="en-US" sz="2400" dirty="0" smtClean="0">
                  <a:latin typeface="Tahoma" charset="0"/>
                </a:rPr>
                <a:t>2</a:t>
              </a:r>
              <a:endParaRPr lang="en-US" sz="2400" dirty="0">
                <a:latin typeface="Tahoma" charset="0"/>
              </a:endParaRPr>
            </a:p>
          </p:txBody>
        </p:sp>
        <p:cxnSp>
          <p:nvCxnSpPr>
            <p:cNvPr id="108" name="AutoShape 36"/>
            <p:cNvCxnSpPr>
              <a:cxnSpLocks noChangeShapeType="1"/>
              <a:stCxn id="106" idx="3"/>
              <a:endCxn id="107" idx="0"/>
            </p:cNvCxnSpPr>
            <p:nvPr/>
          </p:nvCxnSpPr>
          <p:spPr bwMode="auto">
            <a:xfrm flipH="1">
              <a:off x="3450611" y="4463102"/>
              <a:ext cx="236445" cy="41652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aphicFrame>
        <p:nvGraphicFramePr>
          <p:cNvPr id="14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2212914"/>
              </p:ext>
            </p:extLst>
          </p:nvPr>
        </p:nvGraphicFramePr>
        <p:xfrm>
          <a:off x="4298487" y="3585182"/>
          <a:ext cx="4425950" cy="792408"/>
        </p:xfrm>
        <a:graphic>
          <a:graphicData uri="http://schemas.openxmlformats.org/drawingml/2006/table">
            <a:tbl>
              <a:tblPr/>
              <a:tblGrid>
                <a:gridCol w="782638"/>
                <a:gridCol w="460375"/>
                <a:gridCol w="460375"/>
                <a:gridCol w="460375"/>
                <a:gridCol w="459389"/>
                <a:gridCol w="480511"/>
                <a:gridCol w="401537"/>
                <a:gridCol w="460375"/>
                <a:gridCol w="460375"/>
              </a:tblGrid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index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4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6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value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charset="0"/>
                        </a:rPr>
                        <a:t>-4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charset="0"/>
                        </a:rPr>
                        <a:t>7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charset="0"/>
                        </a:rPr>
                        <a:t>12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charset="0"/>
                        </a:rPr>
                        <a:t>18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58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42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2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0976530"/>
              </p:ext>
            </p:extLst>
          </p:nvPr>
        </p:nvGraphicFramePr>
        <p:xfrm>
          <a:off x="4297727" y="5393059"/>
          <a:ext cx="4425950" cy="792408"/>
        </p:xfrm>
        <a:graphic>
          <a:graphicData uri="http://schemas.openxmlformats.org/drawingml/2006/table">
            <a:tbl>
              <a:tblPr/>
              <a:tblGrid>
                <a:gridCol w="782638"/>
                <a:gridCol w="460375"/>
                <a:gridCol w="460375"/>
                <a:gridCol w="460375"/>
                <a:gridCol w="505912"/>
                <a:gridCol w="457629"/>
                <a:gridCol w="377896"/>
                <a:gridCol w="460375"/>
                <a:gridCol w="460375"/>
              </a:tblGrid>
              <a:tr h="3855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index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4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6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value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charset="0"/>
                        </a:rPr>
                        <a:t>-4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charset="0"/>
                        </a:rPr>
                        <a:t>7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charset="0"/>
                        </a:rPr>
                        <a:t>12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charset="0"/>
                        </a:rPr>
                        <a:t>18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charset="0"/>
                        </a:rPr>
                        <a:t>22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42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143" name="Right Arrow 142"/>
          <p:cNvSpPr/>
          <p:nvPr/>
        </p:nvSpPr>
        <p:spPr bwMode="auto">
          <a:xfrm>
            <a:off x="1725124" y="5453466"/>
            <a:ext cx="526274" cy="220444"/>
          </a:xfrm>
          <a:prstGeom prst="rightArrow">
            <a:avLst/>
          </a:prstGeom>
          <a:solidFill>
            <a:srgbClr val="00009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rgbClr val="000090"/>
              </a:solidFill>
              <a:effectLst/>
              <a:latin typeface="Arial" charset="0"/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934357" y="3187578"/>
            <a:ext cx="1773972" cy="1583702"/>
            <a:chOff x="2198693" y="3281707"/>
            <a:chExt cx="1927388" cy="2126555"/>
          </a:xfrm>
        </p:grpSpPr>
        <p:sp>
          <p:nvSpPr>
            <p:cNvPr id="63" name="Oval 8"/>
            <p:cNvSpPr>
              <a:spLocks noChangeAspect="1" noChangeArrowheads="1"/>
            </p:cNvSpPr>
            <p:nvPr/>
          </p:nvSpPr>
          <p:spPr bwMode="auto">
            <a:xfrm>
              <a:off x="2198693" y="4011882"/>
              <a:ext cx="514350" cy="528637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 smtClean="0">
                  <a:latin typeface="Tahoma" charset="0"/>
                </a:rPr>
                <a:t>22</a:t>
              </a:r>
              <a:endParaRPr lang="en-US" sz="2400" dirty="0">
                <a:latin typeface="Tahoma" charset="0"/>
              </a:endParaRPr>
            </a:p>
          </p:txBody>
        </p:sp>
        <p:sp>
          <p:nvSpPr>
            <p:cNvPr id="64" name="Oval 9"/>
            <p:cNvSpPr>
              <a:spLocks noChangeAspect="1" noChangeArrowheads="1"/>
            </p:cNvSpPr>
            <p:nvPr/>
          </p:nvSpPr>
          <p:spPr bwMode="auto">
            <a:xfrm>
              <a:off x="2868558" y="3281707"/>
              <a:ext cx="511175" cy="528637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 smtClean="0">
                  <a:latin typeface="Tahoma" charset="0"/>
                </a:rPr>
                <a:t>31</a:t>
              </a:r>
              <a:endParaRPr lang="en-US" sz="2400" dirty="0">
                <a:latin typeface="Tahoma" charset="0"/>
              </a:endParaRPr>
            </a:p>
          </p:txBody>
        </p:sp>
        <p:cxnSp>
          <p:nvCxnSpPr>
            <p:cNvPr id="65" name="AutoShape 10"/>
            <p:cNvCxnSpPr>
              <a:cxnSpLocks noChangeShapeType="1"/>
              <a:stCxn id="64" idx="3"/>
              <a:endCxn id="63" idx="0"/>
            </p:cNvCxnSpPr>
            <p:nvPr/>
          </p:nvCxnSpPr>
          <p:spPr bwMode="auto">
            <a:xfrm flipH="1">
              <a:off x="2455868" y="3732927"/>
              <a:ext cx="487550" cy="27895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9" name="AutoShape 11"/>
            <p:cNvCxnSpPr>
              <a:cxnSpLocks noChangeShapeType="1"/>
              <a:stCxn id="64" idx="5"/>
              <a:endCxn id="81" idx="0"/>
            </p:cNvCxnSpPr>
            <p:nvPr/>
          </p:nvCxnSpPr>
          <p:spPr bwMode="auto">
            <a:xfrm>
              <a:off x="3304873" y="3732927"/>
              <a:ext cx="564033" cy="27895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81" name="Oval 33"/>
            <p:cNvSpPr>
              <a:spLocks noChangeAspect="1" noChangeArrowheads="1"/>
            </p:cNvSpPr>
            <p:nvPr/>
          </p:nvSpPr>
          <p:spPr bwMode="auto">
            <a:xfrm>
              <a:off x="3611731" y="4011882"/>
              <a:ext cx="514350" cy="528637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 smtClean="0">
                  <a:latin typeface="Tahoma" charset="0"/>
                </a:rPr>
                <a:t>58</a:t>
              </a:r>
              <a:endParaRPr lang="en-US" sz="2400" dirty="0">
                <a:latin typeface="Tahoma" charset="0"/>
              </a:endParaRPr>
            </a:p>
          </p:txBody>
        </p:sp>
        <p:sp>
          <p:nvSpPr>
            <p:cNvPr id="82" name="Oval 35"/>
            <p:cNvSpPr>
              <a:spLocks noChangeAspect="1" noChangeArrowheads="1"/>
            </p:cNvSpPr>
            <p:nvPr/>
          </p:nvSpPr>
          <p:spPr bwMode="auto">
            <a:xfrm>
              <a:off x="3194229" y="4879625"/>
              <a:ext cx="512763" cy="528637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>
                  <a:latin typeface="Tahoma" charset="0"/>
                </a:rPr>
                <a:t>4</a:t>
              </a:r>
              <a:r>
                <a:rPr lang="en-US" sz="2400" dirty="0" smtClean="0">
                  <a:latin typeface="Tahoma" charset="0"/>
                </a:rPr>
                <a:t>2</a:t>
              </a:r>
              <a:endParaRPr lang="en-US" sz="2400" dirty="0">
                <a:latin typeface="Tahoma" charset="0"/>
              </a:endParaRPr>
            </a:p>
          </p:txBody>
        </p:sp>
        <p:cxnSp>
          <p:nvCxnSpPr>
            <p:cNvPr id="83" name="AutoShape 36"/>
            <p:cNvCxnSpPr>
              <a:cxnSpLocks noChangeShapeType="1"/>
              <a:stCxn id="81" idx="3"/>
              <a:endCxn id="82" idx="0"/>
            </p:cNvCxnSpPr>
            <p:nvPr/>
          </p:nvCxnSpPr>
          <p:spPr bwMode="auto">
            <a:xfrm flipH="1">
              <a:off x="3450611" y="4463102"/>
              <a:ext cx="236445" cy="41652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84" name="Group 83"/>
          <p:cNvGrpSpPr/>
          <p:nvPr/>
        </p:nvGrpSpPr>
        <p:grpSpPr>
          <a:xfrm>
            <a:off x="469429" y="5051800"/>
            <a:ext cx="1025755" cy="1338694"/>
            <a:chOff x="2868558" y="3281707"/>
            <a:chExt cx="1257523" cy="2126555"/>
          </a:xfrm>
        </p:grpSpPr>
        <p:sp>
          <p:nvSpPr>
            <p:cNvPr id="86" name="Oval 9"/>
            <p:cNvSpPr>
              <a:spLocks noChangeAspect="1" noChangeArrowheads="1"/>
            </p:cNvSpPr>
            <p:nvPr/>
          </p:nvSpPr>
          <p:spPr bwMode="auto">
            <a:xfrm>
              <a:off x="2868558" y="3281707"/>
              <a:ext cx="511175" cy="528637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 smtClean="0">
                  <a:latin typeface="Tahoma" charset="0"/>
                </a:rPr>
                <a:t>31</a:t>
              </a:r>
              <a:endParaRPr lang="en-US" sz="2400" dirty="0">
                <a:latin typeface="Tahoma" charset="0"/>
              </a:endParaRPr>
            </a:p>
          </p:txBody>
        </p:sp>
        <p:cxnSp>
          <p:nvCxnSpPr>
            <p:cNvPr id="88" name="AutoShape 11"/>
            <p:cNvCxnSpPr>
              <a:cxnSpLocks noChangeShapeType="1"/>
              <a:stCxn id="86" idx="5"/>
              <a:endCxn id="89" idx="0"/>
            </p:cNvCxnSpPr>
            <p:nvPr/>
          </p:nvCxnSpPr>
          <p:spPr bwMode="auto">
            <a:xfrm>
              <a:off x="3304873" y="3732927"/>
              <a:ext cx="564033" cy="27895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89" name="Oval 33"/>
            <p:cNvSpPr>
              <a:spLocks noChangeAspect="1" noChangeArrowheads="1"/>
            </p:cNvSpPr>
            <p:nvPr/>
          </p:nvSpPr>
          <p:spPr bwMode="auto">
            <a:xfrm>
              <a:off x="3611731" y="4011882"/>
              <a:ext cx="514350" cy="528637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 smtClean="0">
                  <a:latin typeface="Tahoma" charset="0"/>
                </a:rPr>
                <a:t>58</a:t>
              </a:r>
              <a:endParaRPr lang="en-US" sz="2400" dirty="0">
                <a:latin typeface="Tahoma" charset="0"/>
              </a:endParaRPr>
            </a:p>
          </p:txBody>
        </p:sp>
        <p:sp>
          <p:nvSpPr>
            <p:cNvPr id="90" name="Oval 35"/>
            <p:cNvSpPr>
              <a:spLocks noChangeAspect="1" noChangeArrowheads="1"/>
            </p:cNvSpPr>
            <p:nvPr/>
          </p:nvSpPr>
          <p:spPr bwMode="auto">
            <a:xfrm>
              <a:off x="3194229" y="4879625"/>
              <a:ext cx="512763" cy="528637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>
                  <a:latin typeface="Tahoma" charset="0"/>
                </a:rPr>
                <a:t>4</a:t>
              </a:r>
              <a:r>
                <a:rPr lang="en-US" sz="2400" dirty="0" smtClean="0">
                  <a:latin typeface="Tahoma" charset="0"/>
                </a:rPr>
                <a:t>2</a:t>
              </a:r>
              <a:endParaRPr lang="en-US" sz="2400" dirty="0">
                <a:latin typeface="Tahoma" charset="0"/>
              </a:endParaRPr>
            </a:p>
          </p:txBody>
        </p:sp>
        <p:cxnSp>
          <p:nvCxnSpPr>
            <p:cNvPr id="91" name="AutoShape 36"/>
            <p:cNvCxnSpPr>
              <a:cxnSpLocks noChangeShapeType="1"/>
              <a:stCxn id="89" idx="3"/>
              <a:endCxn id="90" idx="0"/>
            </p:cNvCxnSpPr>
            <p:nvPr/>
          </p:nvCxnSpPr>
          <p:spPr bwMode="auto">
            <a:xfrm flipH="1">
              <a:off x="3450611" y="4463102"/>
              <a:ext cx="236445" cy="41652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92" name="Group 91"/>
          <p:cNvGrpSpPr/>
          <p:nvPr/>
        </p:nvGrpSpPr>
        <p:grpSpPr>
          <a:xfrm>
            <a:off x="2181928" y="5308499"/>
            <a:ext cx="1572160" cy="1071480"/>
            <a:chOff x="2198693" y="3281707"/>
            <a:chExt cx="1927388" cy="1258812"/>
          </a:xfrm>
        </p:grpSpPr>
        <p:sp>
          <p:nvSpPr>
            <p:cNvPr id="93" name="Oval 8"/>
            <p:cNvSpPr>
              <a:spLocks noChangeAspect="1" noChangeArrowheads="1"/>
            </p:cNvSpPr>
            <p:nvPr/>
          </p:nvSpPr>
          <p:spPr bwMode="auto">
            <a:xfrm>
              <a:off x="2198693" y="4011882"/>
              <a:ext cx="514350" cy="528637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 smtClean="0">
                  <a:latin typeface="Tahoma" charset="0"/>
                </a:rPr>
                <a:t>31</a:t>
              </a:r>
              <a:endParaRPr lang="en-US" sz="2400" dirty="0">
                <a:latin typeface="Tahoma" charset="0"/>
              </a:endParaRPr>
            </a:p>
          </p:txBody>
        </p:sp>
        <p:sp>
          <p:nvSpPr>
            <p:cNvPr id="94" name="Oval 9"/>
            <p:cNvSpPr>
              <a:spLocks noChangeAspect="1" noChangeArrowheads="1"/>
            </p:cNvSpPr>
            <p:nvPr/>
          </p:nvSpPr>
          <p:spPr bwMode="auto">
            <a:xfrm>
              <a:off x="2868558" y="3281707"/>
              <a:ext cx="511175" cy="528637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 smtClean="0">
                  <a:latin typeface="Tahoma" charset="0"/>
                </a:rPr>
                <a:t>42</a:t>
              </a:r>
              <a:endParaRPr lang="en-US" sz="2400" dirty="0">
                <a:latin typeface="Tahoma" charset="0"/>
              </a:endParaRPr>
            </a:p>
          </p:txBody>
        </p:sp>
        <p:cxnSp>
          <p:nvCxnSpPr>
            <p:cNvPr id="104" name="AutoShape 10"/>
            <p:cNvCxnSpPr>
              <a:cxnSpLocks noChangeShapeType="1"/>
              <a:stCxn id="94" idx="3"/>
              <a:endCxn id="93" idx="0"/>
            </p:cNvCxnSpPr>
            <p:nvPr/>
          </p:nvCxnSpPr>
          <p:spPr bwMode="auto">
            <a:xfrm flipH="1">
              <a:off x="2455868" y="3732927"/>
              <a:ext cx="487550" cy="27895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05" name="AutoShape 11"/>
            <p:cNvCxnSpPr>
              <a:cxnSpLocks noChangeShapeType="1"/>
              <a:stCxn id="94" idx="5"/>
              <a:endCxn id="109" idx="0"/>
            </p:cNvCxnSpPr>
            <p:nvPr/>
          </p:nvCxnSpPr>
          <p:spPr bwMode="auto">
            <a:xfrm>
              <a:off x="3304873" y="3732927"/>
              <a:ext cx="564033" cy="27895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09" name="Oval 33"/>
            <p:cNvSpPr>
              <a:spLocks noChangeAspect="1" noChangeArrowheads="1"/>
            </p:cNvSpPr>
            <p:nvPr/>
          </p:nvSpPr>
          <p:spPr bwMode="auto">
            <a:xfrm>
              <a:off x="3611731" y="4011882"/>
              <a:ext cx="514350" cy="528637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 smtClean="0">
                  <a:latin typeface="Tahoma" charset="0"/>
                </a:rPr>
                <a:t>58</a:t>
              </a:r>
              <a:endParaRPr lang="en-US" sz="2400" dirty="0">
                <a:latin typeface="Tahoma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145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Agenda</a:t>
            </a:r>
            <a:endParaRPr lang="en-US" dirty="0">
              <a:latin typeface="Lucida Sans" charset="0"/>
            </a:endParaRPr>
          </a:p>
        </p:txBody>
      </p:sp>
      <p:sp>
        <p:nvSpPr>
          <p:cNvPr id="517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397000"/>
            <a:ext cx="9144000" cy="5461000"/>
          </a:xfrm>
        </p:spPr>
        <p:txBody>
          <a:bodyPr/>
          <a:lstStyle/>
          <a:p>
            <a:r>
              <a:rPr lang="en-US" sz="3200" dirty="0" smtClean="0">
                <a:solidFill>
                  <a:srgbClr val="262626"/>
                </a:solidFill>
                <a:latin typeface="Calibri" charset="0"/>
              </a:rPr>
              <a:t> </a:t>
            </a:r>
            <a:r>
              <a:rPr lang="en-US" sz="3200" b="1" dirty="0" smtClean="0">
                <a:latin typeface="Arial"/>
                <a:cs typeface="Arial"/>
              </a:rPr>
              <a:t>Sorting Algorithms</a:t>
            </a:r>
            <a:endParaRPr lang="en-US" sz="3200" dirty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3200" dirty="0">
                <a:latin typeface="Arial"/>
                <a:cs typeface="Arial"/>
              </a:rPr>
              <a:t>   </a:t>
            </a:r>
            <a:r>
              <a:rPr lang="en-US" sz="3200" dirty="0" smtClean="0">
                <a:latin typeface="Arial"/>
                <a:cs typeface="Arial"/>
              </a:rPr>
              <a:t>   </a:t>
            </a: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- </a:t>
            </a: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Insertion &amp; Selection Sort</a:t>
            </a:r>
            <a:endParaRPr lang="en-US" sz="32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  </a:t>
            </a: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  - </a:t>
            </a: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Heap &amp; AVL Sort</a:t>
            </a:r>
            <a:endParaRPr lang="en-US" sz="32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  </a:t>
            </a: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  - </a:t>
            </a: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Merge &amp; Quick </a:t>
            </a: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Sort</a:t>
            </a:r>
            <a:endParaRPr lang="en-US" sz="32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  </a:t>
            </a: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  - </a:t>
            </a: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Bucket &amp; Radix Sort</a:t>
            </a:r>
          </a:p>
          <a:p>
            <a:pPr marL="0" indent="0">
              <a:buNone/>
            </a:pPr>
            <a:endParaRPr lang="en-US" sz="32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  <a:p>
            <a:r>
              <a:rPr lang="en-US" sz="3200" b="1" dirty="0">
                <a:latin typeface="Arial"/>
                <a:cs typeface="Arial"/>
              </a:rPr>
              <a:t> </a:t>
            </a:r>
            <a:r>
              <a:rPr lang="en-US" sz="3200" b="1" dirty="0" smtClean="0">
                <a:latin typeface="Arial"/>
                <a:cs typeface="Arial"/>
              </a:rPr>
              <a:t> Homework 4</a:t>
            </a:r>
          </a:p>
          <a:p>
            <a:pPr marL="228600" indent="0">
              <a:buNone/>
            </a:pPr>
            <a:r>
              <a:rPr lang="en-US" sz="3200" b="1" dirty="0">
                <a:solidFill>
                  <a:srgbClr val="FFFFFF">
                    <a:lumMod val="50000"/>
                  </a:srgbClr>
                </a:solidFill>
                <a:latin typeface="Arial"/>
                <a:cs typeface="Arial"/>
              </a:rPr>
              <a:t> </a:t>
            </a:r>
            <a:r>
              <a:rPr lang="en-US" sz="3200" b="1" dirty="0" smtClean="0">
                <a:solidFill>
                  <a:srgbClr val="FFFFFF">
                    <a:lumMod val="50000"/>
                  </a:srgbClr>
                </a:solidFill>
                <a:latin typeface="Arial"/>
                <a:cs typeface="Arial"/>
              </a:rPr>
              <a:t>   </a:t>
            </a:r>
            <a:r>
              <a:rPr lang="en-US" sz="3200" dirty="0" smtClean="0">
                <a:solidFill>
                  <a:srgbClr val="FFFFFF">
                    <a:lumMod val="50000"/>
                  </a:srgbClr>
                </a:solidFill>
                <a:latin typeface="Arial"/>
                <a:cs typeface="Arial"/>
              </a:rPr>
              <a:t>- Q &amp; A</a:t>
            </a:r>
            <a:endParaRPr lang="en-US" sz="2000" dirty="0">
              <a:solidFill>
                <a:srgbClr val="404040"/>
              </a:solidFill>
              <a:latin typeface="Calibri" charset="0"/>
            </a:endParaRPr>
          </a:p>
          <a:p>
            <a:pPr marL="574675" lvl="1" indent="0">
              <a:buNone/>
            </a:pPr>
            <a:endParaRPr lang="en-US" sz="3200" dirty="0">
              <a:solidFill>
                <a:srgbClr val="40404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2320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ahoma" charset="0"/>
                <a:cs typeface="ＭＳ Ｐゴシック" charset="0"/>
              </a:rPr>
              <a:t>AVL</a:t>
            </a:r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sort example</a:t>
            </a:r>
          </a:p>
        </p:txBody>
      </p:sp>
      <p:graphicFrame>
        <p:nvGraphicFramePr>
          <p:cNvPr id="13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492850"/>
              </p:ext>
            </p:extLst>
          </p:nvPr>
        </p:nvGraphicFramePr>
        <p:xfrm>
          <a:off x="4297727" y="1944525"/>
          <a:ext cx="4425950" cy="792408"/>
        </p:xfrm>
        <a:graphic>
          <a:graphicData uri="http://schemas.openxmlformats.org/drawingml/2006/table">
            <a:tbl>
              <a:tblPr/>
              <a:tblGrid>
                <a:gridCol w="782638"/>
                <a:gridCol w="460375"/>
                <a:gridCol w="460375"/>
                <a:gridCol w="460375"/>
                <a:gridCol w="414337"/>
                <a:gridCol w="460375"/>
                <a:gridCol w="466725"/>
                <a:gridCol w="460375"/>
                <a:gridCol w="460375"/>
              </a:tblGrid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index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4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6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value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charset="0"/>
                        </a:rPr>
                        <a:t>-4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charset="0"/>
                        </a:rPr>
                        <a:t>7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charset="0"/>
                        </a:rPr>
                        <a:t>12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-4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58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42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4586147" y="1320747"/>
            <a:ext cx="3118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Find &amp; Delete minimum </a:t>
            </a:r>
            <a:endParaRPr lang="en-US" dirty="0"/>
          </a:p>
        </p:txBody>
      </p:sp>
      <p:grpSp>
        <p:nvGrpSpPr>
          <p:cNvPr id="95" name="Group 94"/>
          <p:cNvGrpSpPr/>
          <p:nvPr/>
        </p:nvGrpSpPr>
        <p:grpSpPr>
          <a:xfrm>
            <a:off x="1182648" y="1387542"/>
            <a:ext cx="1837704" cy="1639849"/>
            <a:chOff x="2198693" y="3281707"/>
            <a:chExt cx="1927388" cy="2143548"/>
          </a:xfrm>
        </p:grpSpPr>
        <p:sp>
          <p:nvSpPr>
            <p:cNvPr id="96" name="Oval 8"/>
            <p:cNvSpPr>
              <a:spLocks noChangeAspect="1" noChangeArrowheads="1"/>
            </p:cNvSpPr>
            <p:nvPr/>
          </p:nvSpPr>
          <p:spPr bwMode="auto">
            <a:xfrm>
              <a:off x="2198693" y="4011882"/>
              <a:ext cx="514350" cy="528637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 smtClean="0">
                  <a:latin typeface="Tahoma" charset="0"/>
                </a:rPr>
                <a:t>18</a:t>
              </a:r>
              <a:endParaRPr lang="en-US" sz="2400" dirty="0">
                <a:latin typeface="Tahoma" charset="0"/>
              </a:endParaRPr>
            </a:p>
          </p:txBody>
        </p:sp>
        <p:sp>
          <p:nvSpPr>
            <p:cNvPr id="97" name="Oval 9"/>
            <p:cNvSpPr>
              <a:spLocks noChangeAspect="1" noChangeArrowheads="1"/>
            </p:cNvSpPr>
            <p:nvPr/>
          </p:nvSpPr>
          <p:spPr bwMode="auto">
            <a:xfrm>
              <a:off x="2868558" y="3281707"/>
              <a:ext cx="511175" cy="528637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 smtClean="0">
                  <a:latin typeface="Tahoma" charset="0"/>
                </a:rPr>
                <a:t>31</a:t>
              </a:r>
              <a:endParaRPr lang="en-US" sz="2400" dirty="0">
                <a:latin typeface="Tahoma" charset="0"/>
              </a:endParaRPr>
            </a:p>
          </p:txBody>
        </p:sp>
        <p:cxnSp>
          <p:nvCxnSpPr>
            <p:cNvPr id="98" name="AutoShape 10"/>
            <p:cNvCxnSpPr>
              <a:cxnSpLocks noChangeShapeType="1"/>
              <a:stCxn id="97" idx="3"/>
              <a:endCxn id="96" idx="0"/>
            </p:cNvCxnSpPr>
            <p:nvPr/>
          </p:nvCxnSpPr>
          <p:spPr bwMode="auto">
            <a:xfrm flipH="1">
              <a:off x="2455868" y="3732927"/>
              <a:ext cx="487550" cy="27895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9" name="AutoShape 11"/>
            <p:cNvCxnSpPr>
              <a:cxnSpLocks noChangeShapeType="1"/>
              <a:stCxn id="97" idx="5"/>
              <a:endCxn id="106" idx="0"/>
            </p:cNvCxnSpPr>
            <p:nvPr/>
          </p:nvCxnSpPr>
          <p:spPr bwMode="auto">
            <a:xfrm>
              <a:off x="3304873" y="3732927"/>
              <a:ext cx="564033" cy="27895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02" name="Oval 18"/>
            <p:cNvSpPr>
              <a:spLocks noChangeAspect="1" noChangeArrowheads="1"/>
            </p:cNvSpPr>
            <p:nvPr/>
          </p:nvSpPr>
          <p:spPr bwMode="auto">
            <a:xfrm>
              <a:off x="2564147" y="4896618"/>
              <a:ext cx="512763" cy="528637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>
                  <a:latin typeface="Tahoma" charset="0"/>
                </a:rPr>
                <a:t>2</a:t>
              </a:r>
              <a:r>
                <a:rPr lang="en-US" sz="2400" dirty="0" smtClean="0">
                  <a:latin typeface="Tahoma" charset="0"/>
                </a:rPr>
                <a:t>2</a:t>
              </a:r>
              <a:endParaRPr lang="en-US" sz="2400" dirty="0">
                <a:latin typeface="Tahoma" charset="0"/>
              </a:endParaRPr>
            </a:p>
          </p:txBody>
        </p:sp>
        <p:cxnSp>
          <p:nvCxnSpPr>
            <p:cNvPr id="103" name="AutoShape 19"/>
            <p:cNvCxnSpPr>
              <a:cxnSpLocks noChangeShapeType="1"/>
              <a:stCxn id="96" idx="5"/>
              <a:endCxn id="102" idx="0"/>
            </p:cNvCxnSpPr>
            <p:nvPr/>
          </p:nvCxnSpPr>
          <p:spPr bwMode="auto">
            <a:xfrm>
              <a:off x="2637718" y="4463102"/>
              <a:ext cx="182811" cy="43351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06" name="Oval 33"/>
            <p:cNvSpPr>
              <a:spLocks noChangeAspect="1" noChangeArrowheads="1"/>
            </p:cNvSpPr>
            <p:nvPr/>
          </p:nvSpPr>
          <p:spPr bwMode="auto">
            <a:xfrm>
              <a:off x="3611731" y="4011882"/>
              <a:ext cx="514350" cy="528637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 smtClean="0">
                  <a:latin typeface="Tahoma" charset="0"/>
                </a:rPr>
                <a:t>58</a:t>
              </a:r>
              <a:endParaRPr lang="en-US" sz="2400" dirty="0">
                <a:latin typeface="Tahoma" charset="0"/>
              </a:endParaRPr>
            </a:p>
          </p:txBody>
        </p:sp>
        <p:sp>
          <p:nvSpPr>
            <p:cNvPr id="107" name="Oval 35"/>
            <p:cNvSpPr>
              <a:spLocks noChangeAspect="1" noChangeArrowheads="1"/>
            </p:cNvSpPr>
            <p:nvPr/>
          </p:nvSpPr>
          <p:spPr bwMode="auto">
            <a:xfrm>
              <a:off x="3194229" y="4879625"/>
              <a:ext cx="512763" cy="528637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>
                  <a:latin typeface="Tahoma" charset="0"/>
                </a:rPr>
                <a:t>4</a:t>
              </a:r>
              <a:r>
                <a:rPr lang="en-US" sz="2400" dirty="0" smtClean="0">
                  <a:latin typeface="Tahoma" charset="0"/>
                </a:rPr>
                <a:t>2</a:t>
              </a:r>
              <a:endParaRPr lang="en-US" sz="2400" dirty="0">
                <a:latin typeface="Tahoma" charset="0"/>
              </a:endParaRPr>
            </a:p>
          </p:txBody>
        </p:sp>
        <p:cxnSp>
          <p:nvCxnSpPr>
            <p:cNvPr id="108" name="AutoShape 36"/>
            <p:cNvCxnSpPr>
              <a:cxnSpLocks noChangeShapeType="1"/>
              <a:stCxn id="106" idx="3"/>
              <a:endCxn id="107" idx="0"/>
            </p:cNvCxnSpPr>
            <p:nvPr/>
          </p:nvCxnSpPr>
          <p:spPr bwMode="auto">
            <a:xfrm flipH="1">
              <a:off x="3450611" y="4463102"/>
              <a:ext cx="236445" cy="41652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aphicFrame>
        <p:nvGraphicFramePr>
          <p:cNvPr id="14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432819"/>
              </p:ext>
            </p:extLst>
          </p:nvPr>
        </p:nvGraphicFramePr>
        <p:xfrm>
          <a:off x="4298487" y="3585182"/>
          <a:ext cx="4425950" cy="792408"/>
        </p:xfrm>
        <a:graphic>
          <a:graphicData uri="http://schemas.openxmlformats.org/drawingml/2006/table">
            <a:tbl>
              <a:tblPr/>
              <a:tblGrid>
                <a:gridCol w="782638"/>
                <a:gridCol w="460375"/>
                <a:gridCol w="460375"/>
                <a:gridCol w="460375"/>
                <a:gridCol w="459389"/>
                <a:gridCol w="480511"/>
                <a:gridCol w="401537"/>
                <a:gridCol w="460375"/>
                <a:gridCol w="460375"/>
              </a:tblGrid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index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4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6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value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charset="0"/>
                        </a:rPr>
                        <a:t>-4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charset="0"/>
                        </a:rPr>
                        <a:t>7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charset="0"/>
                        </a:rPr>
                        <a:t>12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charset="0"/>
                        </a:rPr>
                        <a:t>18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58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42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2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944961"/>
              </p:ext>
            </p:extLst>
          </p:nvPr>
        </p:nvGraphicFramePr>
        <p:xfrm>
          <a:off x="4297727" y="5393059"/>
          <a:ext cx="4425950" cy="792408"/>
        </p:xfrm>
        <a:graphic>
          <a:graphicData uri="http://schemas.openxmlformats.org/drawingml/2006/table">
            <a:tbl>
              <a:tblPr/>
              <a:tblGrid>
                <a:gridCol w="782638"/>
                <a:gridCol w="460375"/>
                <a:gridCol w="460375"/>
                <a:gridCol w="460375"/>
                <a:gridCol w="505912"/>
                <a:gridCol w="457629"/>
                <a:gridCol w="377896"/>
                <a:gridCol w="460375"/>
                <a:gridCol w="460375"/>
              </a:tblGrid>
              <a:tr h="3855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index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4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6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value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charset="0"/>
                        </a:rPr>
                        <a:t>-4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charset="0"/>
                        </a:rPr>
                        <a:t>7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charset="0"/>
                        </a:rPr>
                        <a:t>12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charset="0"/>
                        </a:rPr>
                        <a:t>18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charset="0"/>
                        </a:rPr>
                        <a:t>22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42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143" name="Right Arrow 142"/>
          <p:cNvSpPr/>
          <p:nvPr/>
        </p:nvSpPr>
        <p:spPr bwMode="auto">
          <a:xfrm>
            <a:off x="1725124" y="5453466"/>
            <a:ext cx="526274" cy="220444"/>
          </a:xfrm>
          <a:prstGeom prst="rightArrow">
            <a:avLst/>
          </a:prstGeom>
          <a:solidFill>
            <a:srgbClr val="00009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rgbClr val="000090"/>
              </a:solidFill>
              <a:effectLst/>
              <a:latin typeface="Arial" charset="0"/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934357" y="3187578"/>
            <a:ext cx="1773972" cy="1583702"/>
            <a:chOff x="2198693" y="3281707"/>
            <a:chExt cx="1927388" cy="2126555"/>
          </a:xfrm>
        </p:grpSpPr>
        <p:sp>
          <p:nvSpPr>
            <p:cNvPr id="63" name="Oval 8"/>
            <p:cNvSpPr>
              <a:spLocks noChangeAspect="1" noChangeArrowheads="1"/>
            </p:cNvSpPr>
            <p:nvPr/>
          </p:nvSpPr>
          <p:spPr bwMode="auto">
            <a:xfrm>
              <a:off x="2198693" y="4011882"/>
              <a:ext cx="514350" cy="528637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 smtClean="0">
                  <a:latin typeface="Tahoma" charset="0"/>
                </a:rPr>
                <a:t>22</a:t>
              </a:r>
              <a:endParaRPr lang="en-US" sz="2400" dirty="0">
                <a:latin typeface="Tahoma" charset="0"/>
              </a:endParaRPr>
            </a:p>
          </p:txBody>
        </p:sp>
        <p:sp>
          <p:nvSpPr>
            <p:cNvPr id="64" name="Oval 9"/>
            <p:cNvSpPr>
              <a:spLocks noChangeAspect="1" noChangeArrowheads="1"/>
            </p:cNvSpPr>
            <p:nvPr/>
          </p:nvSpPr>
          <p:spPr bwMode="auto">
            <a:xfrm>
              <a:off x="2868558" y="3281707"/>
              <a:ext cx="511175" cy="528637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 smtClean="0">
                  <a:latin typeface="Tahoma" charset="0"/>
                </a:rPr>
                <a:t>31</a:t>
              </a:r>
              <a:endParaRPr lang="en-US" sz="2400" dirty="0">
                <a:latin typeface="Tahoma" charset="0"/>
              </a:endParaRPr>
            </a:p>
          </p:txBody>
        </p:sp>
        <p:cxnSp>
          <p:nvCxnSpPr>
            <p:cNvPr id="65" name="AutoShape 10"/>
            <p:cNvCxnSpPr>
              <a:cxnSpLocks noChangeShapeType="1"/>
              <a:stCxn id="64" idx="3"/>
              <a:endCxn id="63" idx="0"/>
            </p:cNvCxnSpPr>
            <p:nvPr/>
          </p:nvCxnSpPr>
          <p:spPr bwMode="auto">
            <a:xfrm flipH="1">
              <a:off x="2455868" y="3732927"/>
              <a:ext cx="487550" cy="27895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9" name="AutoShape 11"/>
            <p:cNvCxnSpPr>
              <a:cxnSpLocks noChangeShapeType="1"/>
              <a:stCxn id="64" idx="5"/>
              <a:endCxn id="81" idx="0"/>
            </p:cNvCxnSpPr>
            <p:nvPr/>
          </p:nvCxnSpPr>
          <p:spPr bwMode="auto">
            <a:xfrm>
              <a:off x="3304873" y="3732927"/>
              <a:ext cx="564033" cy="27895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81" name="Oval 33"/>
            <p:cNvSpPr>
              <a:spLocks noChangeAspect="1" noChangeArrowheads="1"/>
            </p:cNvSpPr>
            <p:nvPr/>
          </p:nvSpPr>
          <p:spPr bwMode="auto">
            <a:xfrm>
              <a:off x="3611731" y="4011882"/>
              <a:ext cx="514350" cy="528637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 smtClean="0">
                  <a:latin typeface="Tahoma" charset="0"/>
                </a:rPr>
                <a:t>58</a:t>
              </a:r>
              <a:endParaRPr lang="en-US" sz="2400" dirty="0">
                <a:latin typeface="Tahoma" charset="0"/>
              </a:endParaRPr>
            </a:p>
          </p:txBody>
        </p:sp>
        <p:sp>
          <p:nvSpPr>
            <p:cNvPr id="82" name="Oval 35"/>
            <p:cNvSpPr>
              <a:spLocks noChangeAspect="1" noChangeArrowheads="1"/>
            </p:cNvSpPr>
            <p:nvPr/>
          </p:nvSpPr>
          <p:spPr bwMode="auto">
            <a:xfrm>
              <a:off x="3194229" y="4879625"/>
              <a:ext cx="512763" cy="528637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>
                  <a:latin typeface="Tahoma" charset="0"/>
                </a:rPr>
                <a:t>4</a:t>
              </a:r>
              <a:r>
                <a:rPr lang="en-US" sz="2400" dirty="0" smtClean="0">
                  <a:latin typeface="Tahoma" charset="0"/>
                </a:rPr>
                <a:t>2</a:t>
              </a:r>
              <a:endParaRPr lang="en-US" sz="2400" dirty="0">
                <a:latin typeface="Tahoma" charset="0"/>
              </a:endParaRPr>
            </a:p>
          </p:txBody>
        </p:sp>
        <p:cxnSp>
          <p:nvCxnSpPr>
            <p:cNvPr id="83" name="AutoShape 36"/>
            <p:cNvCxnSpPr>
              <a:cxnSpLocks noChangeShapeType="1"/>
              <a:stCxn id="81" idx="3"/>
              <a:endCxn id="82" idx="0"/>
            </p:cNvCxnSpPr>
            <p:nvPr/>
          </p:nvCxnSpPr>
          <p:spPr bwMode="auto">
            <a:xfrm flipH="1">
              <a:off x="3450611" y="4463102"/>
              <a:ext cx="236445" cy="41652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84" name="Group 83"/>
          <p:cNvGrpSpPr/>
          <p:nvPr/>
        </p:nvGrpSpPr>
        <p:grpSpPr>
          <a:xfrm>
            <a:off x="469429" y="5051800"/>
            <a:ext cx="1025755" cy="1338694"/>
            <a:chOff x="2868558" y="3281707"/>
            <a:chExt cx="1257523" cy="2126555"/>
          </a:xfrm>
        </p:grpSpPr>
        <p:sp>
          <p:nvSpPr>
            <p:cNvPr id="86" name="Oval 9"/>
            <p:cNvSpPr>
              <a:spLocks noChangeAspect="1" noChangeArrowheads="1"/>
            </p:cNvSpPr>
            <p:nvPr/>
          </p:nvSpPr>
          <p:spPr bwMode="auto">
            <a:xfrm>
              <a:off x="2868558" y="3281707"/>
              <a:ext cx="511175" cy="528637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 smtClean="0">
                  <a:latin typeface="Tahoma" charset="0"/>
                </a:rPr>
                <a:t>31</a:t>
              </a:r>
              <a:endParaRPr lang="en-US" sz="2400" dirty="0">
                <a:latin typeface="Tahoma" charset="0"/>
              </a:endParaRPr>
            </a:p>
          </p:txBody>
        </p:sp>
        <p:cxnSp>
          <p:nvCxnSpPr>
            <p:cNvPr id="88" name="AutoShape 11"/>
            <p:cNvCxnSpPr>
              <a:cxnSpLocks noChangeShapeType="1"/>
              <a:stCxn id="86" idx="5"/>
              <a:endCxn id="89" idx="0"/>
            </p:cNvCxnSpPr>
            <p:nvPr/>
          </p:nvCxnSpPr>
          <p:spPr bwMode="auto">
            <a:xfrm>
              <a:off x="3304873" y="3732927"/>
              <a:ext cx="564033" cy="27895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89" name="Oval 33"/>
            <p:cNvSpPr>
              <a:spLocks noChangeAspect="1" noChangeArrowheads="1"/>
            </p:cNvSpPr>
            <p:nvPr/>
          </p:nvSpPr>
          <p:spPr bwMode="auto">
            <a:xfrm>
              <a:off x="3611731" y="4011882"/>
              <a:ext cx="514350" cy="528637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 smtClean="0">
                  <a:latin typeface="Tahoma" charset="0"/>
                </a:rPr>
                <a:t>58</a:t>
              </a:r>
              <a:endParaRPr lang="en-US" sz="2400" dirty="0">
                <a:latin typeface="Tahoma" charset="0"/>
              </a:endParaRPr>
            </a:p>
          </p:txBody>
        </p:sp>
        <p:sp>
          <p:nvSpPr>
            <p:cNvPr id="90" name="Oval 35"/>
            <p:cNvSpPr>
              <a:spLocks noChangeAspect="1" noChangeArrowheads="1"/>
            </p:cNvSpPr>
            <p:nvPr/>
          </p:nvSpPr>
          <p:spPr bwMode="auto">
            <a:xfrm>
              <a:off x="3194229" y="4879625"/>
              <a:ext cx="512763" cy="528637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>
                  <a:latin typeface="Tahoma" charset="0"/>
                </a:rPr>
                <a:t>4</a:t>
              </a:r>
              <a:r>
                <a:rPr lang="en-US" sz="2400" dirty="0" smtClean="0">
                  <a:latin typeface="Tahoma" charset="0"/>
                </a:rPr>
                <a:t>2</a:t>
              </a:r>
              <a:endParaRPr lang="en-US" sz="2400" dirty="0">
                <a:latin typeface="Tahoma" charset="0"/>
              </a:endParaRPr>
            </a:p>
          </p:txBody>
        </p:sp>
        <p:cxnSp>
          <p:nvCxnSpPr>
            <p:cNvPr id="91" name="AutoShape 36"/>
            <p:cNvCxnSpPr>
              <a:cxnSpLocks noChangeShapeType="1"/>
              <a:stCxn id="89" idx="3"/>
              <a:endCxn id="90" idx="0"/>
            </p:cNvCxnSpPr>
            <p:nvPr/>
          </p:nvCxnSpPr>
          <p:spPr bwMode="auto">
            <a:xfrm flipH="1">
              <a:off x="3450611" y="4463102"/>
              <a:ext cx="236445" cy="41652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92" name="Group 91"/>
          <p:cNvGrpSpPr/>
          <p:nvPr/>
        </p:nvGrpSpPr>
        <p:grpSpPr>
          <a:xfrm>
            <a:off x="2181928" y="5308499"/>
            <a:ext cx="1572160" cy="1071480"/>
            <a:chOff x="2198693" y="3281707"/>
            <a:chExt cx="1927388" cy="1258812"/>
          </a:xfrm>
        </p:grpSpPr>
        <p:sp>
          <p:nvSpPr>
            <p:cNvPr id="93" name="Oval 8"/>
            <p:cNvSpPr>
              <a:spLocks noChangeAspect="1" noChangeArrowheads="1"/>
            </p:cNvSpPr>
            <p:nvPr/>
          </p:nvSpPr>
          <p:spPr bwMode="auto">
            <a:xfrm>
              <a:off x="2198693" y="4011882"/>
              <a:ext cx="514350" cy="528637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 smtClean="0">
                  <a:latin typeface="Tahoma" charset="0"/>
                </a:rPr>
                <a:t>31</a:t>
              </a:r>
              <a:endParaRPr lang="en-US" sz="2400" dirty="0">
                <a:latin typeface="Tahoma" charset="0"/>
              </a:endParaRPr>
            </a:p>
          </p:txBody>
        </p:sp>
        <p:sp>
          <p:nvSpPr>
            <p:cNvPr id="94" name="Oval 9"/>
            <p:cNvSpPr>
              <a:spLocks noChangeAspect="1" noChangeArrowheads="1"/>
            </p:cNvSpPr>
            <p:nvPr/>
          </p:nvSpPr>
          <p:spPr bwMode="auto">
            <a:xfrm>
              <a:off x="2868558" y="3281707"/>
              <a:ext cx="511175" cy="528637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 smtClean="0">
                  <a:latin typeface="Tahoma" charset="0"/>
                </a:rPr>
                <a:t>42</a:t>
              </a:r>
              <a:endParaRPr lang="en-US" sz="2400" dirty="0">
                <a:latin typeface="Tahoma" charset="0"/>
              </a:endParaRPr>
            </a:p>
          </p:txBody>
        </p:sp>
        <p:cxnSp>
          <p:nvCxnSpPr>
            <p:cNvPr id="104" name="AutoShape 10"/>
            <p:cNvCxnSpPr>
              <a:cxnSpLocks noChangeShapeType="1"/>
              <a:stCxn id="94" idx="3"/>
              <a:endCxn id="93" idx="0"/>
            </p:cNvCxnSpPr>
            <p:nvPr/>
          </p:nvCxnSpPr>
          <p:spPr bwMode="auto">
            <a:xfrm flipH="1">
              <a:off x="2455868" y="3732927"/>
              <a:ext cx="487550" cy="27895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05" name="AutoShape 11"/>
            <p:cNvCxnSpPr>
              <a:cxnSpLocks noChangeShapeType="1"/>
              <a:stCxn id="94" idx="5"/>
              <a:endCxn id="109" idx="0"/>
            </p:cNvCxnSpPr>
            <p:nvPr/>
          </p:nvCxnSpPr>
          <p:spPr bwMode="auto">
            <a:xfrm>
              <a:off x="3304873" y="3732927"/>
              <a:ext cx="564033" cy="27895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09" name="Oval 33"/>
            <p:cNvSpPr>
              <a:spLocks noChangeAspect="1" noChangeArrowheads="1"/>
            </p:cNvSpPr>
            <p:nvPr/>
          </p:nvSpPr>
          <p:spPr bwMode="auto">
            <a:xfrm>
              <a:off x="3611731" y="4011882"/>
              <a:ext cx="514350" cy="528637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 smtClean="0">
                  <a:latin typeface="Tahoma" charset="0"/>
                </a:rPr>
                <a:t>58</a:t>
              </a:r>
              <a:endParaRPr lang="en-US" sz="2400" dirty="0">
                <a:latin typeface="Tahoma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7397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ahoma" charset="0"/>
                <a:cs typeface="ＭＳ Ｐゴシック" charset="0"/>
              </a:rPr>
              <a:t>AVL</a:t>
            </a:r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sort example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586147" y="1320747"/>
            <a:ext cx="3118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Find &amp; Delete minimum </a:t>
            </a:r>
            <a:endParaRPr lang="en-US" dirty="0"/>
          </a:p>
        </p:txBody>
      </p:sp>
      <p:graphicFrame>
        <p:nvGraphicFramePr>
          <p:cNvPr id="142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627901"/>
              </p:ext>
            </p:extLst>
          </p:nvPr>
        </p:nvGraphicFramePr>
        <p:xfrm>
          <a:off x="4057472" y="2008883"/>
          <a:ext cx="4425950" cy="792408"/>
        </p:xfrm>
        <a:graphic>
          <a:graphicData uri="http://schemas.openxmlformats.org/drawingml/2006/table">
            <a:tbl>
              <a:tblPr/>
              <a:tblGrid>
                <a:gridCol w="782638"/>
                <a:gridCol w="460375"/>
                <a:gridCol w="328352"/>
                <a:gridCol w="514833"/>
                <a:gridCol w="491951"/>
                <a:gridCol w="457629"/>
                <a:gridCol w="469422"/>
                <a:gridCol w="460375"/>
                <a:gridCol w="460375"/>
              </a:tblGrid>
              <a:tr h="3855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index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4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6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value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charset="0"/>
                        </a:rPr>
                        <a:t>-4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charset="0"/>
                        </a:rPr>
                        <a:t>7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charset="0"/>
                        </a:rPr>
                        <a:t>12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charset="0"/>
                        </a:rPr>
                        <a:t>18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charset="0"/>
                        </a:rPr>
                        <a:t>22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charset="0"/>
                        </a:rPr>
                        <a:t>31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42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pSp>
        <p:nvGrpSpPr>
          <p:cNvPr id="92" name="Group 91"/>
          <p:cNvGrpSpPr/>
          <p:nvPr/>
        </p:nvGrpSpPr>
        <p:grpSpPr>
          <a:xfrm>
            <a:off x="1261346" y="1665453"/>
            <a:ext cx="1335699" cy="1275120"/>
            <a:chOff x="2868558" y="3281707"/>
            <a:chExt cx="1257523" cy="1258812"/>
          </a:xfrm>
        </p:grpSpPr>
        <p:sp>
          <p:nvSpPr>
            <p:cNvPr id="94" name="Oval 9"/>
            <p:cNvSpPr>
              <a:spLocks noChangeAspect="1" noChangeArrowheads="1"/>
            </p:cNvSpPr>
            <p:nvPr/>
          </p:nvSpPr>
          <p:spPr bwMode="auto">
            <a:xfrm>
              <a:off x="2868558" y="3281707"/>
              <a:ext cx="511175" cy="528637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 smtClean="0">
                  <a:latin typeface="Tahoma" charset="0"/>
                </a:rPr>
                <a:t>42</a:t>
              </a:r>
              <a:endParaRPr lang="en-US" sz="2400" dirty="0">
                <a:latin typeface="Tahoma" charset="0"/>
              </a:endParaRPr>
            </a:p>
          </p:txBody>
        </p:sp>
        <p:cxnSp>
          <p:nvCxnSpPr>
            <p:cNvPr id="105" name="AutoShape 11"/>
            <p:cNvCxnSpPr>
              <a:cxnSpLocks noChangeShapeType="1"/>
              <a:stCxn id="94" idx="5"/>
              <a:endCxn id="109" idx="0"/>
            </p:cNvCxnSpPr>
            <p:nvPr/>
          </p:nvCxnSpPr>
          <p:spPr bwMode="auto">
            <a:xfrm>
              <a:off x="3304873" y="3732927"/>
              <a:ext cx="564033" cy="27895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09" name="Oval 33"/>
            <p:cNvSpPr>
              <a:spLocks noChangeAspect="1" noChangeArrowheads="1"/>
            </p:cNvSpPr>
            <p:nvPr/>
          </p:nvSpPr>
          <p:spPr bwMode="auto">
            <a:xfrm>
              <a:off x="3611731" y="4011882"/>
              <a:ext cx="514350" cy="528637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 smtClean="0">
                  <a:latin typeface="Tahoma" charset="0"/>
                </a:rPr>
                <a:t>58</a:t>
              </a:r>
              <a:endParaRPr lang="en-US" sz="2400" dirty="0">
                <a:latin typeface="Tahoma" charset="0"/>
              </a:endParaRPr>
            </a:p>
          </p:txBody>
        </p:sp>
      </p:grpSp>
      <p:sp>
        <p:nvSpPr>
          <p:cNvPr id="39" name="Oval 9"/>
          <p:cNvSpPr>
            <a:spLocks noChangeAspect="1" noChangeArrowheads="1"/>
          </p:cNvSpPr>
          <p:nvPr/>
        </p:nvSpPr>
        <p:spPr bwMode="auto">
          <a:xfrm>
            <a:off x="1408480" y="3585182"/>
            <a:ext cx="604582" cy="570264"/>
          </a:xfrm>
          <a:prstGeom prst="ellipse">
            <a:avLst/>
          </a:prstGeom>
          <a:gradFill rotWithShape="1">
            <a:gsLst>
              <a:gs pos="0">
                <a:srgbClr val="E1F2F3"/>
              </a:gs>
              <a:gs pos="100000">
                <a:srgbClr val="E1F2F3">
                  <a:gamma/>
                  <a:shade val="72157"/>
                  <a:invGamma/>
                </a:srgbClr>
              </a:gs>
            </a:gsLst>
            <a:lin ang="2700000" scaled="1"/>
          </a:gra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2400" dirty="0" smtClean="0">
                <a:latin typeface="Tahoma" charset="0"/>
              </a:rPr>
              <a:t>58</a:t>
            </a:r>
            <a:endParaRPr lang="en-US" sz="2400" dirty="0">
              <a:latin typeface="Tahoma" charset="0"/>
            </a:endParaRPr>
          </a:p>
        </p:txBody>
      </p:sp>
      <p:graphicFrame>
        <p:nvGraphicFramePr>
          <p:cNvPr id="43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4178232"/>
              </p:ext>
            </p:extLst>
          </p:nvPr>
        </p:nvGraphicFramePr>
        <p:xfrm>
          <a:off x="4057472" y="3550856"/>
          <a:ext cx="4425950" cy="792408"/>
        </p:xfrm>
        <a:graphic>
          <a:graphicData uri="http://schemas.openxmlformats.org/drawingml/2006/table">
            <a:tbl>
              <a:tblPr/>
              <a:tblGrid>
                <a:gridCol w="782638"/>
                <a:gridCol w="460375"/>
                <a:gridCol w="328352"/>
                <a:gridCol w="514833"/>
                <a:gridCol w="491951"/>
                <a:gridCol w="457629"/>
                <a:gridCol w="469422"/>
                <a:gridCol w="460375"/>
                <a:gridCol w="460375"/>
              </a:tblGrid>
              <a:tr h="3855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index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4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6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value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charset="0"/>
                        </a:rPr>
                        <a:t>-4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charset="0"/>
                        </a:rPr>
                        <a:t>7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charset="0"/>
                        </a:rPr>
                        <a:t>12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charset="0"/>
                        </a:rPr>
                        <a:t>18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charset="0"/>
                        </a:rPr>
                        <a:t>22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charset="0"/>
                        </a:rPr>
                        <a:t>31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charset="0"/>
                        </a:rPr>
                        <a:t>42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42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4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7275172"/>
              </p:ext>
            </p:extLst>
          </p:nvPr>
        </p:nvGraphicFramePr>
        <p:xfrm>
          <a:off x="4057472" y="4985768"/>
          <a:ext cx="4425950" cy="792408"/>
        </p:xfrm>
        <a:graphic>
          <a:graphicData uri="http://schemas.openxmlformats.org/drawingml/2006/table">
            <a:tbl>
              <a:tblPr/>
              <a:tblGrid>
                <a:gridCol w="782638"/>
                <a:gridCol w="460375"/>
                <a:gridCol w="328352"/>
                <a:gridCol w="514833"/>
                <a:gridCol w="491951"/>
                <a:gridCol w="457629"/>
                <a:gridCol w="469422"/>
                <a:gridCol w="460375"/>
                <a:gridCol w="460375"/>
              </a:tblGrid>
              <a:tr h="3855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index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4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6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value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charset="0"/>
                        </a:rPr>
                        <a:t>-4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charset="0"/>
                        </a:rPr>
                        <a:t>7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charset="0"/>
                        </a:rPr>
                        <a:t>12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charset="0"/>
                        </a:rPr>
                        <a:t>18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charset="0"/>
                        </a:rPr>
                        <a:t>22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charset="0"/>
                        </a:rPr>
                        <a:t>31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charset="0"/>
                        </a:rPr>
                        <a:t>42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charset="0"/>
                        </a:rPr>
                        <a:t>58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1203661" y="5277627"/>
            <a:ext cx="1201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Sorted!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646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Lucida Sans" charset="0"/>
              </a:rPr>
              <a:t>AVL Sort Runtime</a:t>
            </a:r>
            <a:endParaRPr lang="en-US" dirty="0">
              <a:latin typeface="Lucida Sans" charset="0"/>
            </a:endParaRPr>
          </a:p>
        </p:txBody>
      </p:sp>
      <p:sp>
        <p:nvSpPr>
          <p:cNvPr id="517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1" y="1100887"/>
            <a:ext cx="9323917" cy="5562600"/>
          </a:xfrm>
        </p:spPr>
        <p:txBody>
          <a:bodyPr/>
          <a:lstStyle/>
          <a:p>
            <a:pPr marL="228600" indent="0">
              <a:buNone/>
            </a:pPr>
            <a:endParaRPr lang="en-US" sz="1400" b="1" dirty="0" smtClean="0">
              <a:solidFill>
                <a:srgbClr val="262626"/>
              </a:solidFill>
              <a:latin typeface="Calibri" charset="0"/>
            </a:endParaRPr>
          </a:p>
          <a:p>
            <a:r>
              <a:rPr lang="en-US" sz="3200" dirty="0" smtClean="0">
                <a:solidFill>
                  <a:srgbClr val="262626"/>
                </a:solidFill>
                <a:latin typeface="Calibri" charset="0"/>
              </a:rPr>
              <a:t>  </a:t>
            </a:r>
            <a:r>
              <a:rPr lang="en-US" sz="3200" b="1" dirty="0" smtClean="0">
                <a:solidFill>
                  <a:srgbClr val="262626"/>
                </a:solidFill>
                <a:latin typeface="Calibri" charset="0"/>
              </a:rPr>
              <a:t>Base Case:    </a:t>
            </a:r>
            <a:r>
              <a:rPr lang="en-US" sz="3200" dirty="0" smtClean="0">
                <a:solidFill>
                  <a:srgbClr val="262626"/>
                </a:solidFill>
                <a:latin typeface="Calibri" charset="0"/>
              </a:rPr>
              <a:t>T(1) = c</a:t>
            </a:r>
          </a:p>
          <a:p>
            <a:pPr marL="228600" indent="0">
              <a:buNone/>
            </a:pPr>
            <a:r>
              <a:rPr lang="en-US" sz="3200" b="1" dirty="0">
                <a:solidFill>
                  <a:srgbClr val="262626"/>
                </a:solidFill>
                <a:latin typeface="Calibri" charset="0"/>
              </a:rPr>
              <a:t> </a:t>
            </a:r>
            <a:r>
              <a:rPr lang="en-US" sz="3200" b="1" dirty="0" smtClean="0">
                <a:solidFill>
                  <a:srgbClr val="262626"/>
                </a:solidFill>
                <a:latin typeface="Calibri" charset="0"/>
              </a:rPr>
              <a:t>    </a:t>
            </a:r>
            <a:r>
              <a:rPr lang="en-US" sz="2800" dirty="0" smtClean="0">
                <a:solidFill>
                  <a:srgbClr val="262626"/>
                </a:solidFill>
                <a:latin typeface="Calibri" charset="0"/>
              </a:rPr>
              <a:t>- Sorting 1 element take constant time</a:t>
            </a:r>
          </a:p>
          <a:p>
            <a:pPr marL="228600" indent="0">
              <a:buNone/>
            </a:pPr>
            <a:endParaRPr lang="en-US" sz="1400" dirty="0" smtClean="0">
              <a:solidFill>
                <a:srgbClr val="262626"/>
              </a:solidFill>
              <a:latin typeface="Calibri" charset="0"/>
            </a:endParaRPr>
          </a:p>
          <a:p>
            <a:pPr marL="228600" indent="0">
              <a:buNone/>
            </a:pPr>
            <a:endParaRPr lang="en-US" sz="1400" dirty="0" smtClean="0">
              <a:solidFill>
                <a:srgbClr val="262626"/>
              </a:solidFill>
              <a:latin typeface="Calibri" charset="0"/>
            </a:endParaRPr>
          </a:p>
          <a:p>
            <a:r>
              <a:rPr lang="en-US" sz="3200" dirty="0" smtClean="0">
                <a:solidFill>
                  <a:srgbClr val="262626"/>
                </a:solidFill>
                <a:latin typeface="Calibri" charset="0"/>
              </a:rPr>
              <a:t>  </a:t>
            </a:r>
            <a:r>
              <a:rPr lang="en-US" sz="3200" b="1" dirty="0" smtClean="0">
                <a:solidFill>
                  <a:srgbClr val="262626"/>
                </a:solidFill>
                <a:latin typeface="Calibri" charset="0"/>
              </a:rPr>
              <a:t>Recurrence Relation</a:t>
            </a:r>
          </a:p>
          <a:p>
            <a:pPr marL="228600" indent="0">
              <a:buNone/>
            </a:pPr>
            <a:r>
              <a:rPr lang="en-US" sz="1800" b="1" dirty="0" smtClean="0">
                <a:solidFill>
                  <a:srgbClr val="404040"/>
                </a:solidFill>
                <a:latin typeface="Calibri" charset="0"/>
              </a:rPr>
              <a:t>        </a:t>
            </a:r>
            <a:r>
              <a:rPr lang="en-US" sz="3200" dirty="0">
                <a:solidFill>
                  <a:srgbClr val="262626"/>
                </a:solidFill>
                <a:latin typeface="Calibri" charset="0"/>
              </a:rPr>
              <a:t>- </a:t>
            </a:r>
            <a:r>
              <a:rPr lang="en-US" sz="3200" dirty="0" smtClean="0">
                <a:solidFill>
                  <a:srgbClr val="262626"/>
                </a:solidFill>
                <a:latin typeface="Calibri" charset="0"/>
              </a:rPr>
              <a:t>At each step, work decrease by 1</a:t>
            </a:r>
          </a:p>
          <a:p>
            <a:pPr marL="228600" indent="0">
              <a:buNone/>
            </a:pPr>
            <a:r>
              <a:rPr lang="en-US" sz="3200" dirty="0">
                <a:solidFill>
                  <a:srgbClr val="262626"/>
                </a:solidFill>
                <a:latin typeface="Calibri" charset="0"/>
              </a:rPr>
              <a:t> </a:t>
            </a:r>
            <a:r>
              <a:rPr lang="en-US" sz="3200" dirty="0" smtClean="0">
                <a:solidFill>
                  <a:srgbClr val="262626"/>
                </a:solidFill>
                <a:latin typeface="Calibri" charset="0"/>
              </a:rPr>
              <a:t>   - At each step, need log n work</a:t>
            </a:r>
            <a:endParaRPr lang="en-US" dirty="0" smtClean="0">
              <a:solidFill>
                <a:srgbClr val="262626"/>
              </a:solidFill>
              <a:latin typeface="Calibri" charset="0"/>
            </a:endParaRPr>
          </a:p>
          <a:p>
            <a:pPr marL="228600" indent="0">
              <a:buNone/>
            </a:pPr>
            <a:r>
              <a:rPr lang="en-US" sz="3200" dirty="0" smtClean="0">
                <a:solidFill>
                  <a:srgbClr val="262626"/>
                </a:solidFill>
                <a:latin typeface="Calibri" charset="0"/>
              </a:rPr>
              <a:t>    </a:t>
            </a:r>
            <a:endParaRPr lang="en-US" sz="1800" dirty="0" smtClean="0">
              <a:solidFill>
                <a:srgbClr val="404040"/>
              </a:solidFill>
              <a:latin typeface="Calibri" charset="0"/>
            </a:endParaRPr>
          </a:p>
          <a:p>
            <a:pPr marL="228600" indent="0">
              <a:buNone/>
            </a:pPr>
            <a:endParaRPr lang="en-US" sz="3200" dirty="0">
              <a:solidFill>
                <a:srgbClr val="404040"/>
              </a:solidFill>
              <a:latin typeface="Calibri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6443" y="5286386"/>
            <a:ext cx="7596641" cy="1951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275B"/>
              </a:buClr>
              <a:buSzPct val="100000"/>
              <a:tabLst>
                <a:tab pos="860425" algn="l"/>
                <a:tab pos="1143000" algn="l"/>
                <a:tab pos="1431925" algn="l"/>
                <a:tab pos="1774825" algn="l"/>
              </a:tabLst>
            </a:pPr>
            <a:r>
              <a:rPr lang="en-US" sz="3200" kern="0" dirty="0" smtClean="0">
                <a:solidFill>
                  <a:srgbClr val="262626"/>
                </a:solidFill>
                <a:latin typeface="Calibri" charset="0"/>
                <a:ea typeface="ＭＳ Ｐゴシック" charset="0"/>
              </a:rPr>
              <a:t>T</a:t>
            </a:r>
            <a:r>
              <a:rPr lang="en-US" sz="3200" kern="0" dirty="0">
                <a:solidFill>
                  <a:srgbClr val="262626"/>
                </a:solidFill>
                <a:latin typeface="Calibri" charset="0"/>
                <a:ea typeface="ＭＳ Ｐゴシック" charset="0"/>
              </a:rPr>
              <a:t>(n) = T(n-1) + </a:t>
            </a:r>
            <a:r>
              <a:rPr lang="en-US" sz="3200" kern="0" dirty="0" smtClean="0">
                <a:solidFill>
                  <a:srgbClr val="262626"/>
                </a:solidFill>
                <a:latin typeface="Calibri" charset="0"/>
                <a:ea typeface="ＭＳ Ｐゴシック" charset="0"/>
              </a:rPr>
              <a:t>log n,           T</a:t>
            </a:r>
            <a:r>
              <a:rPr lang="en-US" sz="3200" kern="0" dirty="0">
                <a:solidFill>
                  <a:srgbClr val="262626"/>
                </a:solidFill>
                <a:latin typeface="Calibri" charset="0"/>
                <a:ea typeface="ＭＳ Ｐゴシック" charset="0"/>
              </a:rPr>
              <a:t>(n) </a:t>
            </a:r>
            <a:r>
              <a:rPr lang="en-US" sz="2400" i="1" kern="0" dirty="0">
                <a:solidFill>
                  <a:srgbClr val="000000">
                    <a:lumMod val="85000"/>
                    <a:lumOff val="15000"/>
                  </a:srgbClr>
                </a:solidFill>
                <a:ea typeface="ＭＳ Ｐゴシック" charset="0"/>
              </a:rPr>
              <a:t>∈  </a:t>
            </a:r>
            <a:r>
              <a:rPr lang="en-US" sz="3200" kern="0" dirty="0">
                <a:solidFill>
                  <a:srgbClr val="000000">
                    <a:lumMod val="85000"/>
                    <a:lumOff val="15000"/>
                  </a:srgbClr>
                </a:solidFill>
                <a:ea typeface="ＭＳ Ｐゴシック" charset="0"/>
              </a:rPr>
              <a:t>O(</a:t>
            </a:r>
            <a:r>
              <a:rPr lang="en-US" sz="3200" kern="0" dirty="0" smtClean="0">
                <a:solidFill>
                  <a:srgbClr val="000000">
                    <a:lumMod val="85000"/>
                    <a:lumOff val="15000"/>
                  </a:srgbClr>
                </a:solidFill>
                <a:ea typeface="ＭＳ Ｐゴシック" charset="0"/>
              </a:rPr>
              <a:t>n</a:t>
            </a:r>
            <a:r>
              <a:rPr lang="en-US" sz="3200" kern="0" baseline="30000" dirty="0">
                <a:solidFill>
                  <a:srgbClr val="000000">
                    <a:lumMod val="85000"/>
                    <a:lumOff val="15000"/>
                  </a:srgbClr>
                </a:solidFill>
                <a:ea typeface="ＭＳ Ｐゴシック" charset="0"/>
              </a:rPr>
              <a:t> </a:t>
            </a:r>
            <a:r>
              <a:rPr lang="en-US" sz="3200" kern="0" dirty="0" smtClean="0">
                <a:solidFill>
                  <a:srgbClr val="000000">
                    <a:lumMod val="85000"/>
                    <a:lumOff val="15000"/>
                  </a:srgbClr>
                </a:solidFill>
                <a:ea typeface="ＭＳ Ｐゴシック" charset="0"/>
              </a:rPr>
              <a:t>log n)</a:t>
            </a:r>
          </a:p>
          <a:p>
            <a:pPr marL="228600" lvl="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275B"/>
              </a:buClr>
              <a:buSzPct val="100000"/>
              <a:tabLst>
                <a:tab pos="860425" algn="l"/>
                <a:tab pos="1143000" algn="l"/>
                <a:tab pos="1431925" algn="l"/>
                <a:tab pos="1774825" algn="l"/>
              </a:tabLst>
            </a:pPr>
            <a:r>
              <a:rPr lang="en-US" sz="3200" kern="0" dirty="0" smtClean="0">
                <a:solidFill>
                  <a:srgbClr val="000000">
                    <a:lumMod val="85000"/>
                    <a:lumOff val="15000"/>
                  </a:srgbClr>
                </a:solidFill>
                <a:latin typeface="Calibri" charset="0"/>
                <a:ea typeface="ＭＳ Ｐゴシック" charset="0"/>
              </a:rPr>
              <a:t>                          n log n </a:t>
            </a:r>
            <a:r>
              <a:rPr lang="en-US" sz="3200" kern="0" dirty="0">
                <a:solidFill>
                  <a:srgbClr val="000000">
                    <a:lumMod val="85000"/>
                    <a:lumOff val="15000"/>
                  </a:srgbClr>
                </a:solidFill>
                <a:latin typeface="Calibri" charset="0"/>
                <a:ea typeface="ＭＳ Ｐゴシック" charset="0"/>
              </a:rPr>
              <a:t>+ n log n </a:t>
            </a:r>
            <a:r>
              <a:rPr lang="en-US" sz="2400" i="1" kern="0" dirty="0">
                <a:solidFill>
                  <a:srgbClr val="000000">
                    <a:lumMod val="85000"/>
                    <a:lumOff val="15000"/>
                  </a:srgbClr>
                </a:solidFill>
                <a:ea typeface="ＭＳ Ｐゴシック" charset="0"/>
              </a:rPr>
              <a:t>∈  </a:t>
            </a:r>
            <a:r>
              <a:rPr lang="en-US" sz="3200" kern="0" dirty="0">
                <a:solidFill>
                  <a:srgbClr val="000000">
                    <a:lumMod val="85000"/>
                    <a:lumOff val="15000"/>
                  </a:srgbClr>
                </a:solidFill>
                <a:ea typeface="ＭＳ Ｐゴシック" charset="0"/>
              </a:rPr>
              <a:t>O(n</a:t>
            </a:r>
            <a:r>
              <a:rPr lang="en-US" sz="3200" kern="0" baseline="30000" dirty="0">
                <a:solidFill>
                  <a:srgbClr val="000000">
                    <a:lumMod val="85000"/>
                    <a:lumOff val="15000"/>
                  </a:srgbClr>
                </a:solidFill>
                <a:ea typeface="ＭＳ Ｐゴシック" charset="0"/>
              </a:rPr>
              <a:t> </a:t>
            </a:r>
            <a:r>
              <a:rPr lang="en-US" sz="3200" kern="0" dirty="0">
                <a:solidFill>
                  <a:srgbClr val="000000">
                    <a:lumMod val="85000"/>
                    <a:lumOff val="15000"/>
                  </a:srgbClr>
                </a:solidFill>
                <a:ea typeface="ＭＳ Ｐゴシック" charset="0"/>
              </a:rPr>
              <a:t>log n)</a:t>
            </a:r>
          </a:p>
          <a:p>
            <a:pPr marL="228600" lvl="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275B"/>
              </a:buClr>
              <a:buSzPct val="100000"/>
              <a:tabLst>
                <a:tab pos="860425" algn="l"/>
                <a:tab pos="1143000" algn="l"/>
                <a:tab pos="1431925" algn="l"/>
                <a:tab pos="1774825" algn="l"/>
              </a:tabLst>
            </a:pPr>
            <a:endParaRPr lang="en-US" sz="2400" b="1" kern="0" dirty="0">
              <a:solidFill>
                <a:srgbClr val="404040"/>
              </a:solidFill>
              <a:latin typeface="Calibri" charset="0"/>
              <a:ea typeface="ＭＳ Ｐゴシック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593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Lucida Sans" charset="0"/>
              </a:rPr>
              <a:t>Heap Sort</a:t>
            </a:r>
            <a:endParaRPr lang="en-US" dirty="0">
              <a:latin typeface="Lucida Sans" charset="0"/>
            </a:endParaRPr>
          </a:p>
        </p:txBody>
      </p:sp>
      <p:sp>
        <p:nvSpPr>
          <p:cNvPr id="517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1" y="1295400"/>
            <a:ext cx="9323917" cy="5562600"/>
          </a:xfrm>
        </p:spPr>
        <p:txBody>
          <a:bodyPr/>
          <a:lstStyle/>
          <a:p>
            <a:pPr marL="228600" indent="0">
              <a:buNone/>
            </a:pPr>
            <a:endParaRPr lang="en-US" sz="2000" b="1" dirty="0">
              <a:solidFill>
                <a:srgbClr val="008000"/>
              </a:solidFill>
              <a:latin typeface="Calibri" charset="0"/>
            </a:endParaRPr>
          </a:p>
          <a:p>
            <a:pPr marL="574675" lvl="1" indent="0">
              <a:buNone/>
            </a:pPr>
            <a:endParaRPr lang="en-US" sz="2000" dirty="0">
              <a:solidFill>
                <a:srgbClr val="404040"/>
              </a:solidFill>
              <a:latin typeface="Calibri" charset="0"/>
            </a:endParaRPr>
          </a:p>
          <a:p>
            <a:pPr marL="574675" lvl="1" indent="0">
              <a:buNone/>
            </a:pPr>
            <a:endParaRPr lang="en-US" sz="3200" dirty="0">
              <a:solidFill>
                <a:srgbClr val="404040"/>
              </a:solidFill>
              <a:latin typeface="Calibri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25119" y="1427742"/>
            <a:ext cx="8998797" cy="43396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lvl="0" indent="-45720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275B"/>
              </a:buClr>
              <a:buSzPct val="100000"/>
              <a:buFont typeface="Arial"/>
              <a:buChar char="•"/>
              <a:tabLst>
                <a:tab pos="860425" algn="l"/>
                <a:tab pos="1143000" algn="l"/>
                <a:tab pos="1431925" algn="l"/>
                <a:tab pos="1774825" algn="l"/>
              </a:tabLst>
            </a:pPr>
            <a:r>
              <a:rPr lang="en-US" sz="3600" b="1" kern="0" dirty="0" smtClean="0">
                <a:solidFill>
                  <a:srgbClr val="262626"/>
                </a:solidFill>
                <a:latin typeface="Calibri" charset="0"/>
                <a:ea typeface="ＭＳ Ｐゴシック" charset="0"/>
              </a:rPr>
              <a:t>Use Heap to sort</a:t>
            </a:r>
            <a:endParaRPr lang="en-US" sz="3600" b="1" kern="0" dirty="0">
              <a:solidFill>
                <a:srgbClr val="262626"/>
              </a:solidFill>
              <a:latin typeface="Calibri" charset="0"/>
              <a:ea typeface="ＭＳ Ｐゴシック" charset="0"/>
            </a:endParaRPr>
          </a:p>
          <a:p>
            <a:pPr marL="228600" lvl="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275B"/>
              </a:buClr>
              <a:buSzPct val="100000"/>
              <a:tabLst>
                <a:tab pos="860425" algn="l"/>
                <a:tab pos="1143000" algn="l"/>
                <a:tab pos="1431925" algn="l"/>
                <a:tab pos="1774825" algn="l"/>
              </a:tabLst>
            </a:pPr>
            <a:endParaRPr lang="en-US" sz="800" kern="0" dirty="0" smtClean="0">
              <a:solidFill>
                <a:srgbClr val="262626"/>
              </a:solidFill>
              <a:latin typeface="Calibri" charset="0"/>
              <a:ea typeface="ＭＳ Ｐゴシック" charset="0"/>
            </a:endParaRPr>
          </a:p>
          <a:p>
            <a:pPr marL="228600" lvl="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275B"/>
              </a:buClr>
              <a:buSzPct val="100000"/>
              <a:tabLst>
                <a:tab pos="860425" algn="l"/>
                <a:tab pos="1143000" algn="l"/>
                <a:tab pos="1431925" algn="l"/>
                <a:tab pos="1774825" algn="l"/>
              </a:tabLst>
            </a:pPr>
            <a:r>
              <a:rPr lang="en-US" sz="3200" kern="0" dirty="0">
                <a:solidFill>
                  <a:srgbClr val="262626"/>
                </a:solidFill>
                <a:latin typeface="Calibri" charset="0"/>
                <a:ea typeface="ＭＳ Ｐゴシック" charset="0"/>
              </a:rPr>
              <a:t> </a:t>
            </a:r>
            <a:r>
              <a:rPr lang="en-US" sz="3200" kern="0" dirty="0" smtClean="0">
                <a:solidFill>
                  <a:srgbClr val="262626"/>
                </a:solidFill>
                <a:latin typeface="Calibri" charset="0"/>
                <a:ea typeface="ＭＳ Ｐゴシック" charset="0"/>
              </a:rPr>
              <a:t>- Insert each element into Heap</a:t>
            </a:r>
          </a:p>
          <a:p>
            <a:pPr marL="228600" lvl="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275B"/>
              </a:buClr>
              <a:buSzPct val="100000"/>
              <a:tabLst>
                <a:tab pos="860425" algn="l"/>
                <a:tab pos="1143000" algn="l"/>
                <a:tab pos="1431925" algn="l"/>
                <a:tab pos="1774825" algn="l"/>
              </a:tabLst>
            </a:pPr>
            <a:r>
              <a:rPr lang="en-US" sz="3200" kern="0" dirty="0" smtClean="0">
                <a:solidFill>
                  <a:srgbClr val="262626"/>
                </a:solidFill>
                <a:latin typeface="Calibri" charset="0"/>
                <a:ea typeface="ＭＳ Ｐゴシック" charset="0"/>
              </a:rPr>
              <a:t> - Call </a:t>
            </a:r>
            <a:r>
              <a:rPr lang="en-US" sz="3200" kern="0" dirty="0" err="1" smtClean="0">
                <a:solidFill>
                  <a:srgbClr val="262626"/>
                </a:solidFill>
                <a:latin typeface="Calibri" charset="0"/>
                <a:ea typeface="ＭＳ Ｐゴシック" charset="0"/>
              </a:rPr>
              <a:t>deleteMin</a:t>
            </a:r>
            <a:r>
              <a:rPr lang="en-US" sz="3200" kern="0" dirty="0" smtClean="0">
                <a:solidFill>
                  <a:srgbClr val="262626"/>
                </a:solidFill>
                <a:latin typeface="Calibri" charset="0"/>
                <a:ea typeface="ＭＳ Ｐゴシック" charset="0"/>
              </a:rPr>
              <a:t>() to get minimum element</a:t>
            </a:r>
          </a:p>
          <a:p>
            <a:pPr marL="228600" lvl="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275B"/>
              </a:buClr>
              <a:buSzPct val="100000"/>
              <a:tabLst>
                <a:tab pos="860425" algn="l"/>
                <a:tab pos="1143000" algn="l"/>
                <a:tab pos="1431925" algn="l"/>
                <a:tab pos="1774825" algn="l"/>
              </a:tabLst>
            </a:pPr>
            <a:endParaRPr lang="en-US" sz="3200" kern="0" dirty="0">
              <a:solidFill>
                <a:srgbClr val="262626"/>
              </a:solidFill>
              <a:latin typeface="Calibri" charset="0"/>
              <a:ea typeface="ＭＳ Ｐゴシック" charset="0"/>
            </a:endParaRPr>
          </a:p>
          <a:p>
            <a:pPr marL="685800" lvl="0" indent="-45720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275B"/>
              </a:buClr>
              <a:buSzPct val="100000"/>
              <a:buFont typeface="Arial"/>
              <a:buChar char="•"/>
              <a:tabLst>
                <a:tab pos="860425" algn="l"/>
                <a:tab pos="1143000" algn="l"/>
                <a:tab pos="1431925" algn="l"/>
                <a:tab pos="1774825" algn="l"/>
              </a:tabLst>
            </a:pPr>
            <a:r>
              <a:rPr lang="en-US" sz="3200" b="1" kern="0" dirty="0" smtClean="0">
                <a:solidFill>
                  <a:srgbClr val="262626"/>
                </a:solidFill>
                <a:latin typeface="Calibri" charset="0"/>
                <a:ea typeface="ＭＳ Ｐゴシック" charset="0"/>
              </a:rPr>
              <a:t>Space Requirement</a:t>
            </a:r>
          </a:p>
          <a:p>
            <a:pPr marL="228600" lvl="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275B"/>
              </a:buClr>
              <a:buSzPct val="100000"/>
              <a:tabLst>
                <a:tab pos="860425" algn="l"/>
                <a:tab pos="1143000" algn="l"/>
                <a:tab pos="1431925" algn="l"/>
                <a:tab pos="1774825" algn="l"/>
              </a:tabLst>
            </a:pPr>
            <a:r>
              <a:rPr lang="en-US" sz="3200" kern="0" dirty="0" smtClean="0">
                <a:solidFill>
                  <a:srgbClr val="262626"/>
                </a:solidFill>
                <a:latin typeface="Calibri" charset="0"/>
                <a:ea typeface="ＭＳ Ｐゴシック" charset="0"/>
              </a:rPr>
              <a:t>  - Can do in-place sorting, using </a:t>
            </a:r>
            <a:r>
              <a:rPr lang="en-US" sz="3200" kern="0" dirty="0" err="1" smtClean="0">
                <a:solidFill>
                  <a:srgbClr val="262626"/>
                </a:solidFill>
                <a:latin typeface="Calibri" charset="0"/>
                <a:ea typeface="ＭＳ Ｐゴシック" charset="0"/>
              </a:rPr>
              <a:t>buildHeap</a:t>
            </a:r>
            <a:r>
              <a:rPr lang="en-US" sz="3200" kern="0" dirty="0" smtClean="0">
                <a:solidFill>
                  <a:srgbClr val="262626"/>
                </a:solidFill>
                <a:latin typeface="Calibri" charset="0"/>
                <a:ea typeface="ＭＳ Ｐゴシック" charset="0"/>
              </a:rPr>
              <a:t>()</a:t>
            </a:r>
          </a:p>
          <a:p>
            <a:pPr marL="228600" lvl="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275B"/>
              </a:buClr>
              <a:buSzPct val="100000"/>
              <a:tabLst>
                <a:tab pos="860425" algn="l"/>
                <a:tab pos="1143000" algn="l"/>
                <a:tab pos="1431925" algn="l"/>
                <a:tab pos="1774825" algn="l"/>
              </a:tabLst>
            </a:pPr>
            <a:r>
              <a:rPr lang="en-US" sz="3200" kern="0" dirty="0">
                <a:solidFill>
                  <a:srgbClr val="262626"/>
                </a:solidFill>
                <a:latin typeface="Calibri" charset="0"/>
                <a:ea typeface="ＭＳ Ｐゴシック" charset="0"/>
              </a:rPr>
              <a:t> </a:t>
            </a:r>
            <a:r>
              <a:rPr lang="en-US" sz="3200" kern="0" dirty="0" smtClean="0">
                <a:solidFill>
                  <a:srgbClr val="262626"/>
                </a:solidFill>
                <a:latin typeface="Calibri" charset="0"/>
                <a:ea typeface="ＭＳ Ｐゴシック" charset="0"/>
              </a:rPr>
              <a:t> </a:t>
            </a:r>
            <a:endParaRPr lang="en-US" sz="3200" kern="0" dirty="0">
              <a:solidFill>
                <a:srgbClr val="262626"/>
              </a:solidFill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6884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ahoma" charset="0"/>
                <a:cs typeface="ＭＳ Ｐゴシック" charset="0"/>
              </a:rPr>
              <a:t>Heap</a:t>
            </a:r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sort example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21439" y="5833255"/>
            <a:ext cx="1201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Build Heap</a:t>
            </a:r>
            <a:endParaRPr lang="en-US" dirty="0"/>
          </a:p>
        </p:txBody>
      </p:sp>
      <p:graphicFrame>
        <p:nvGraphicFramePr>
          <p:cNvPr id="13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573817"/>
              </p:ext>
            </p:extLst>
          </p:nvPr>
        </p:nvGraphicFramePr>
        <p:xfrm>
          <a:off x="2334678" y="1494720"/>
          <a:ext cx="4425950" cy="792408"/>
        </p:xfrm>
        <a:graphic>
          <a:graphicData uri="http://schemas.openxmlformats.org/drawingml/2006/table">
            <a:tbl>
              <a:tblPr/>
              <a:tblGrid>
                <a:gridCol w="782638"/>
                <a:gridCol w="460375"/>
                <a:gridCol w="460375"/>
                <a:gridCol w="460375"/>
                <a:gridCol w="414337"/>
                <a:gridCol w="460375"/>
                <a:gridCol w="466725"/>
                <a:gridCol w="460375"/>
                <a:gridCol w="460375"/>
              </a:tblGrid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index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4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6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value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18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-4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58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42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pSp>
        <p:nvGrpSpPr>
          <p:cNvPr id="88" name="Group 87"/>
          <p:cNvGrpSpPr/>
          <p:nvPr/>
        </p:nvGrpSpPr>
        <p:grpSpPr>
          <a:xfrm>
            <a:off x="504440" y="2469331"/>
            <a:ext cx="3392172" cy="3008736"/>
            <a:chOff x="1246672" y="3281707"/>
            <a:chExt cx="3392172" cy="3008736"/>
          </a:xfrm>
        </p:grpSpPr>
        <p:sp>
          <p:nvSpPr>
            <p:cNvPr id="35" name="Oval 8"/>
            <p:cNvSpPr>
              <a:spLocks noChangeAspect="1" noChangeArrowheads="1"/>
            </p:cNvSpPr>
            <p:nvPr/>
          </p:nvSpPr>
          <p:spPr bwMode="auto">
            <a:xfrm>
              <a:off x="2198693" y="4011882"/>
              <a:ext cx="514350" cy="528637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 smtClean="0">
                  <a:latin typeface="Tahoma" charset="0"/>
                </a:rPr>
                <a:t>18</a:t>
              </a:r>
              <a:endParaRPr lang="en-US" sz="2400" dirty="0">
                <a:latin typeface="Tahoma" charset="0"/>
              </a:endParaRPr>
            </a:p>
          </p:txBody>
        </p:sp>
        <p:sp>
          <p:nvSpPr>
            <p:cNvPr id="36" name="Oval 9"/>
            <p:cNvSpPr>
              <a:spLocks noChangeAspect="1" noChangeArrowheads="1"/>
            </p:cNvSpPr>
            <p:nvPr/>
          </p:nvSpPr>
          <p:spPr bwMode="auto">
            <a:xfrm>
              <a:off x="2868558" y="3281707"/>
              <a:ext cx="511175" cy="528637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 smtClean="0">
                  <a:latin typeface="Tahoma" charset="0"/>
                </a:rPr>
                <a:t>22</a:t>
              </a:r>
              <a:endParaRPr lang="en-US" sz="2400" dirty="0">
                <a:latin typeface="Tahoma" charset="0"/>
              </a:endParaRPr>
            </a:p>
          </p:txBody>
        </p:sp>
        <p:cxnSp>
          <p:nvCxnSpPr>
            <p:cNvPr id="37" name="AutoShape 10"/>
            <p:cNvCxnSpPr>
              <a:cxnSpLocks noChangeShapeType="1"/>
              <a:stCxn id="36" idx="3"/>
              <a:endCxn id="35" idx="0"/>
            </p:cNvCxnSpPr>
            <p:nvPr/>
          </p:nvCxnSpPr>
          <p:spPr bwMode="auto">
            <a:xfrm flipH="1">
              <a:off x="2455868" y="3732927"/>
              <a:ext cx="487550" cy="27895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8" name="AutoShape 11"/>
            <p:cNvCxnSpPr>
              <a:cxnSpLocks noChangeShapeType="1"/>
              <a:stCxn id="36" idx="5"/>
              <a:endCxn id="53" idx="0"/>
            </p:cNvCxnSpPr>
            <p:nvPr/>
          </p:nvCxnSpPr>
          <p:spPr bwMode="auto">
            <a:xfrm>
              <a:off x="3304873" y="3732927"/>
              <a:ext cx="564033" cy="27895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40" name="Oval 15"/>
            <p:cNvSpPr>
              <a:spLocks noChangeAspect="1" noChangeArrowheads="1"/>
            </p:cNvSpPr>
            <p:nvPr/>
          </p:nvSpPr>
          <p:spPr bwMode="auto">
            <a:xfrm>
              <a:off x="1685930" y="4879625"/>
              <a:ext cx="512763" cy="528637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 smtClean="0">
                  <a:latin typeface="Tahoma" charset="0"/>
                </a:rPr>
                <a:t>-4</a:t>
              </a:r>
              <a:endParaRPr lang="en-US" sz="2400" dirty="0">
                <a:latin typeface="Tahoma" charset="0"/>
              </a:endParaRPr>
            </a:p>
          </p:txBody>
        </p:sp>
        <p:cxnSp>
          <p:nvCxnSpPr>
            <p:cNvPr id="41" name="AutoShape 16"/>
            <p:cNvCxnSpPr>
              <a:cxnSpLocks noChangeShapeType="1"/>
              <a:stCxn id="35" idx="3"/>
              <a:endCxn id="40" idx="0"/>
            </p:cNvCxnSpPr>
            <p:nvPr/>
          </p:nvCxnSpPr>
          <p:spPr bwMode="auto">
            <a:xfrm flipH="1">
              <a:off x="1942312" y="4463102"/>
              <a:ext cx="331706" cy="41652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43" name="Oval 18"/>
            <p:cNvSpPr>
              <a:spLocks noChangeAspect="1" noChangeArrowheads="1"/>
            </p:cNvSpPr>
            <p:nvPr/>
          </p:nvSpPr>
          <p:spPr bwMode="auto">
            <a:xfrm>
              <a:off x="2564147" y="4896618"/>
              <a:ext cx="512763" cy="528637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 smtClean="0">
                  <a:latin typeface="Tahoma" charset="0"/>
                </a:rPr>
                <a:t>58</a:t>
              </a:r>
              <a:endParaRPr lang="en-US" sz="2400" dirty="0">
                <a:latin typeface="Tahoma" charset="0"/>
              </a:endParaRPr>
            </a:p>
          </p:txBody>
        </p:sp>
        <p:cxnSp>
          <p:nvCxnSpPr>
            <p:cNvPr id="44" name="AutoShape 19"/>
            <p:cNvCxnSpPr>
              <a:cxnSpLocks noChangeShapeType="1"/>
              <a:stCxn id="35" idx="5"/>
              <a:endCxn id="43" idx="0"/>
            </p:cNvCxnSpPr>
            <p:nvPr/>
          </p:nvCxnSpPr>
          <p:spPr bwMode="auto">
            <a:xfrm>
              <a:off x="2637718" y="4463102"/>
              <a:ext cx="182811" cy="43351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47" name="Oval 27"/>
            <p:cNvSpPr>
              <a:spLocks noChangeAspect="1" noChangeArrowheads="1"/>
            </p:cNvSpPr>
            <p:nvPr/>
          </p:nvSpPr>
          <p:spPr bwMode="auto">
            <a:xfrm>
              <a:off x="1246672" y="5761806"/>
              <a:ext cx="514350" cy="528637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 smtClean="0">
                  <a:latin typeface="Tahoma" charset="0"/>
                </a:rPr>
                <a:t>42</a:t>
              </a:r>
              <a:endParaRPr lang="en-US" sz="2400" dirty="0">
                <a:latin typeface="Tahoma" charset="0"/>
              </a:endParaRPr>
            </a:p>
          </p:txBody>
        </p:sp>
        <p:cxnSp>
          <p:nvCxnSpPr>
            <p:cNvPr id="48" name="AutoShape 28"/>
            <p:cNvCxnSpPr>
              <a:cxnSpLocks noChangeShapeType="1"/>
              <a:stCxn id="40" idx="3"/>
              <a:endCxn id="47" idx="0"/>
            </p:cNvCxnSpPr>
            <p:nvPr/>
          </p:nvCxnSpPr>
          <p:spPr bwMode="auto">
            <a:xfrm flipH="1">
              <a:off x="1503847" y="5330845"/>
              <a:ext cx="257175" cy="43096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3" name="Oval 33"/>
            <p:cNvSpPr>
              <a:spLocks noChangeAspect="1" noChangeArrowheads="1"/>
            </p:cNvSpPr>
            <p:nvPr/>
          </p:nvSpPr>
          <p:spPr bwMode="auto">
            <a:xfrm>
              <a:off x="3611731" y="4011882"/>
              <a:ext cx="514350" cy="528637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 smtClean="0">
                  <a:latin typeface="Tahoma" charset="0"/>
                </a:rPr>
                <a:t>12</a:t>
              </a:r>
              <a:endParaRPr lang="en-US" sz="2400" dirty="0">
                <a:latin typeface="Tahoma" charset="0"/>
              </a:endParaRPr>
            </a:p>
          </p:txBody>
        </p:sp>
        <p:sp>
          <p:nvSpPr>
            <p:cNvPr id="55" name="Oval 35"/>
            <p:cNvSpPr>
              <a:spLocks noChangeAspect="1" noChangeArrowheads="1"/>
            </p:cNvSpPr>
            <p:nvPr/>
          </p:nvSpPr>
          <p:spPr bwMode="auto">
            <a:xfrm>
              <a:off x="3194229" y="4879625"/>
              <a:ext cx="512763" cy="528637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>
                  <a:latin typeface="Tahoma" charset="0"/>
                </a:rPr>
                <a:t>7</a:t>
              </a:r>
            </a:p>
          </p:txBody>
        </p:sp>
        <p:cxnSp>
          <p:nvCxnSpPr>
            <p:cNvPr id="56" name="AutoShape 36"/>
            <p:cNvCxnSpPr>
              <a:cxnSpLocks noChangeShapeType="1"/>
              <a:stCxn id="53" idx="3"/>
              <a:endCxn id="55" idx="0"/>
            </p:cNvCxnSpPr>
            <p:nvPr/>
          </p:nvCxnSpPr>
          <p:spPr bwMode="auto">
            <a:xfrm flipH="1">
              <a:off x="3450611" y="4463102"/>
              <a:ext cx="236445" cy="41652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8" name="Oval 38"/>
            <p:cNvSpPr>
              <a:spLocks noChangeAspect="1" noChangeArrowheads="1"/>
            </p:cNvSpPr>
            <p:nvPr/>
          </p:nvSpPr>
          <p:spPr bwMode="auto">
            <a:xfrm>
              <a:off x="4126081" y="4869977"/>
              <a:ext cx="512763" cy="528637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 smtClean="0">
                  <a:latin typeface="Tahoma" charset="0"/>
                </a:rPr>
                <a:t>31</a:t>
              </a:r>
              <a:endParaRPr lang="en-US" sz="2400" dirty="0">
                <a:latin typeface="Tahoma" charset="0"/>
              </a:endParaRPr>
            </a:p>
          </p:txBody>
        </p:sp>
        <p:cxnSp>
          <p:nvCxnSpPr>
            <p:cNvPr id="59" name="AutoShape 39"/>
            <p:cNvCxnSpPr>
              <a:cxnSpLocks noChangeShapeType="1"/>
              <a:stCxn id="53" idx="5"/>
              <a:endCxn id="58" idx="0"/>
            </p:cNvCxnSpPr>
            <p:nvPr/>
          </p:nvCxnSpPr>
          <p:spPr bwMode="auto">
            <a:xfrm>
              <a:off x="4050756" y="4463102"/>
              <a:ext cx="331707" cy="4068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97" name="Group 96"/>
          <p:cNvGrpSpPr/>
          <p:nvPr/>
        </p:nvGrpSpPr>
        <p:grpSpPr>
          <a:xfrm>
            <a:off x="4973071" y="2432882"/>
            <a:ext cx="3392172" cy="3008736"/>
            <a:chOff x="1246672" y="3281707"/>
            <a:chExt cx="3392172" cy="3008736"/>
          </a:xfrm>
        </p:grpSpPr>
        <p:sp>
          <p:nvSpPr>
            <p:cNvPr id="98" name="Oval 8"/>
            <p:cNvSpPr>
              <a:spLocks noChangeAspect="1" noChangeArrowheads="1"/>
            </p:cNvSpPr>
            <p:nvPr/>
          </p:nvSpPr>
          <p:spPr bwMode="auto">
            <a:xfrm>
              <a:off x="2198693" y="4011882"/>
              <a:ext cx="514350" cy="528637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 smtClean="0">
                  <a:latin typeface="Tahoma" charset="0"/>
                </a:rPr>
                <a:t>18</a:t>
              </a:r>
              <a:endParaRPr lang="en-US" sz="2400" dirty="0">
                <a:latin typeface="Tahoma" charset="0"/>
              </a:endParaRPr>
            </a:p>
          </p:txBody>
        </p:sp>
        <p:sp>
          <p:nvSpPr>
            <p:cNvPr id="99" name="Oval 9"/>
            <p:cNvSpPr>
              <a:spLocks noChangeAspect="1" noChangeArrowheads="1"/>
            </p:cNvSpPr>
            <p:nvPr/>
          </p:nvSpPr>
          <p:spPr bwMode="auto">
            <a:xfrm>
              <a:off x="2868558" y="3281707"/>
              <a:ext cx="511175" cy="528637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 smtClean="0">
                  <a:latin typeface="Tahoma" charset="0"/>
                </a:rPr>
                <a:t>-4</a:t>
              </a:r>
              <a:endParaRPr lang="en-US" sz="2400" dirty="0">
                <a:latin typeface="Tahoma" charset="0"/>
              </a:endParaRPr>
            </a:p>
          </p:txBody>
        </p:sp>
        <p:cxnSp>
          <p:nvCxnSpPr>
            <p:cNvPr id="101" name="AutoShape 10"/>
            <p:cNvCxnSpPr>
              <a:cxnSpLocks noChangeShapeType="1"/>
              <a:stCxn id="99" idx="3"/>
              <a:endCxn id="98" idx="0"/>
            </p:cNvCxnSpPr>
            <p:nvPr/>
          </p:nvCxnSpPr>
          <p:spPr bwMode="auto">
            <a:xfrm flipH="1">
              <a:off x="2455868" y="3732927"/>
              <a:ext cx="487550" cy="27895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02" name="AutoShape 11"/>
            <p:cNvCxnSpPr>
              <a:cxnSpLocks noChangeShapeType="1"/>
              <a:stCxn id="99" idx="5"/>
              <a:endCxn id="111" idx="0"/>
            </p:cNvCxnSpPr>
            <p:nvPr/>
          </p:nvCxnSpPr>
          <p:spPr bwMode="auto">
            <a:xfrm>
              <a:off x="3304873" y="3732927"/>
              <a:ext cx="564033" cy="27895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05" name="Oval 15"/>
            <p:cNvSpPr>
              <a:spLocks noChangeAspect="1" noChangeArrowheads="1"/>
            </p:cNvSpPr>
            <p:nvPr/>
          </p:nvSpPr>
          <p:spPr bwMode="auto">
            <a:xfrm>
              <a:off x="1685930" y="4879625"/>
              <a:ext cx="512763" cy="528637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 smtClean="0">
                  <a:latin typeface="Tahoma" charset="0"/>
                </a:rPr>
                <a:t>22</a:t>
              </a:r>
              <a:endParaRPr lang="en-US" sz="2400" dirty="0">
                <a:latin typeface="Tahoma" charset="0"/>
              </a:endParaRPr>
            </a:p>
          </p:txBody>
        </p:sp>
        <p:cxnSp>
          <p:nvCxnSpPr>
            <p:cNvPr id="106" name="AutoShape 16"/>
            <p:cNvCxnSpPr>
              <a:cxnSpLocks noChangeShapeType="1"/>
              <a:stCxn id="98" idx="3"/>
              <a:endCxn id="105" idx="0"/>
            </p:cNvCxnSpPr>
            <p:nvPr/>
          </p:nvCxnSpPr>
          <p:spPr bwMode="auto">
            <a:xfrm flipH="1">
              <a:off x="1942312" y="4463102"/>
              <a:ext cx="331706" cy="41652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07" name="Oval 18"/>
            <p:cNvSpPr>
              <a:spLocks noChangeAspect="1" noChangeArrowheads="1"/>
            </p:cNvSpPr>
            <p:nvPr/>
          </p:nvSpPr>
          <p:spPr bwMode="auto">
            <a:xfrm>
              <a:off x="2564147" y="4896618"/>
              <a:ext cx="512763" cy="528637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 smtClean="0">
                  <a:latin typeface="Tahoma" charset="0"/>
                </a:rPr>
                <a:t>58</a:t>
              </a:r>
              <a:endParaRPr lang="en-US" sz="2400" dirty="0">
                <a:latin typeface="Tahoma" charset="0"/>
              </a:endParaRPr>
            </a:p>
          </p:txBody>
        </p:sp>
        <p:cxnSp>
          <p:nvCxnSpPr>
            <p:cNvPr id="108" name="AutoShape 19"/>
            <p:cNvCxnSpPr>
              <a:cxnSpLocks noChangeShapeType="1"/>
              <a:stCxn id="98" idx="5"/>
              <a:endCxn id="107" idx="0"/>
            </p:cNvCxnSpPr>
            <p:nvPr/>
          </p:nvCxnSpPr>
          <p:spPr bwMode="auto">
            <a:xfrm>
              <a:off x="2637718" y="4463102"/>
              <a:ext cx="182811" cy="43351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09" name="Oval 27"/>
            <p:cNvSpPr>
              <a:spLocks noChangeAspect="1" noChangeArrowheads="1"/>
            </p:cNvSpPr>
            <p:nvPr/>
          </p:nvSpPr>
          <p:spPr bwMode="auto">
            <a:xfrm>
              <a:off x="1246672" y="5761806"/>
              <a:ext cx="514350" cy="528637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 smtClean="0">
                  <a:latin typeface="Tahoma" charset="0"/>
                </a:rPr>
                <a:t>42</a:t>
              </a:r>
              <a:endParaRPr lang="en-US" sz="2400" dirty="0">
                <a:latin typeface="Tahoma" charset="0"/>
              </a:endParaRPr>
            </a:p>
          </p:txBody>
        </p:sp>
        <p:cxnSp>
          <p:nvCxnSpPr>
            <p:cNvPr id="110" name="AutoShape 28"/>
            <p:cNvCxnSpPr>
              <a:cxnSpLocks noChangeShapeType="1"/>
              <a:stCxn id="105" idx="3"/>
              <a:endCxn id="109" idx="0"/>
            </p:cNvCxnSpPr>
            <p:nvPr/>
          </p:nvCxnSpPr>
          <p:spPr bwMode="auto">
            <a:xfrm flipH="1">
              <a:off x="1503847" y="5330845"/>
              <a:ext cx="257175" cy="43096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11" name="Oval 33"/>
            <p:cNvSpPr>
              <a:spLocks noChangeAspect="1" noChangeArrowheads="1"/>
            </p:cNvSpPr>
            <p:nvPr/>
          </p:nvSpPr>
          <p:spPr bwMode="auto">
            <a:xfrm>
              <a:off x="3611731" y="4011882"/>
              <a:ext cx="514350" cy="528637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>
                  <a:latin typeface="Tahoma" charset="0"/>
                </a:rPr>
                <a:t>7</a:t>
              </a:r>
            </a:p>
          </p:txBody>
        </p:sp>
        <p:sp>
          <p:nvSpPr>
            <p:cNvPr id="112" name="Oval 35"/>
            <p:cNvSpPr>
              <a:spLocks noChangeAspect="1" noChangeArrowheads="1"/>
            </p:cNvSpPr>
            <p:nvPr/>
          </p:nvSpPr>
          <p:spPr bwMode="auto">
            <a:xfrm>
              <a:off x="3194229" y="4879625"/>
              <a:ext cx="512763" cy="528637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 smtClean="0">
                  <a:latin typeface="Tahoma" charset="0"/>
                </a:rPr>
                <a:t>12</a:t>
              </a:r>
              <a:endParaRPr lang="en-US" sz="2400" dirty="0">
                <a:latin typeface="Tahoma" charset="0"/>
              </a:endParaRPr>
            </a:p>
          </p:txBody>
        </p:sp>
        <p:cxnSp>
          <p:nvCxnSpPr>
            <p:cNvPr id="113" name="AutoShape 36"/>
            <p:cNvCxnSpPr>
              <a:cxnSpLocks noChangeShapeType="1"/>
              <a:stCxn id="111" idx="3"/>
              <a:endCxn id="112" idx="0"/>
            </p:cNvCxnSpPr>
            <p:nvPr/>
          </p:nvCxnSpPr>
          <p:spPr bwMode="auto">
            <a:xfrm flipH="1">
              <a:off x="3450611" y="4463102"/>
              <a:ext cx="236445" cy="41652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14" name="Oval 38"/>
            <p:cNvSpPr>
              <a:spLocks noChangeAspect="1" noChangeArrowheads="1"/>
            </p:cNvSpPr>
            <p:nvPr/>
          </p:nvSpPr>
          <p:spPr bwMode="auto">
            <a:xfrm>
              <a:off x="4126081" y="4869977"/>
              <a:ext cx="512763" cy="528637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 smtClean="0">
                  <a:latin typeface="Tahoma" charset="0"/>
                </a:rPr>
                <a:t>31</a:t>
              </a:r>
              <a:endParaRPr lang="en-US" sz="2400" dirty="0">
                <a:latin typeface="Tahoma" charset="0"/>
              </a:endParaRPr>
            </a:p>
          </p:txBody>
        </p:sp>
        <p:cxnSp>
          <p:nvCxnSpPr>
            <p:cNvPr id="115" name="AutoShape 39"/>
            <p:cNvCxnSpPr>
              <a:cxnSpLocks noChangeShapeType="1"/>
              <a:stCxn id="111" idx="5"/>
              <a:endCxn id="114" idx="0"/>
            </p:cNvCxnSpPr>
            <p:nvPr/>
          </p:nvCxnSpPr>
          <p:spPr bwMode="auto">
            <a:xfrm>
              <a:off x="4050756" y="4463102"/>
              <a:ext cx="331707" cy="4068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aphicFrame>
        <p:nvGraphicFramePr>
          <p:cNvPr id="116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1863420"/>
              </p:ext>
            </p:extLst>
          </p:nvPr>
        </p:nvGraphicFramePr>
        <p:xfrm>
          <a:off x="2354477" y="5663749"/>
          <a:ext cx="4578602" cy="792408"/>
        </p:xfrm>
        <a:graphic>
          <a:graphicData uri="http://schemas.openxmlformats.org/drawingml/2006/table">
            <a:tbl>
              <a:tblPr/>
              <a:tblGrid>
                <a:gridCol w="782638"/>
                <a:gridCol w="460375"/>
                <a:gridCol w="460375"/>
                <a:gridCol w="460375"/>
                <a:gridCol w="492797"/>
                <a:gridCol w="503392"/>
                <a:gridCol w="457629"/>
                <a:gridCol w="503392"/>
                <a:gridCol w="457629"/>
              </a:tblGrid>
              <a:tr h="3728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index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4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6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value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-4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18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7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22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58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12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42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89" name="Right Arrow 88"/>
          <p:cNvSpPr/>
          <p:nvPr/>
        </p:nvSpPr>
        <p:spPr bwMode="auto">
          <a:xfrm>
            <a:off x="4290272" y="3163057"/>
            <a:ext cx="682799" cy="361054"/>
          </a:xfrm>
          <a:prstGeom prst="rightArrow">
            <a:avLst/>
          </a:prstGeom>
          <a:solidFill>
            <a:srgbClr val="00009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rgbClr val="00009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1259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ahoma" charset="0"/>
                <a:cs typeface="ＭＳ Ｐゴシック" charset="0"/>
              </a:rPr>
              <a:t>Heap</a:t>
            </a:r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sort example</a:t>
            </a:r>
          </a:p>
        </p:txBody>
      </p:sp>
      <p:grpSp>
        <p:nvGrpSpPr>
          <p:cNvPr id="97" name="Group 96"/>
          <p:cNvGrpSpPr/>
          <p:nvPr/>
        </p:nvGrpSpPr>
        <p:grpSpPr>
          <a:xfrm>
            <a:off x="717624" y="1335376"/>
            <a:ext cx="2592151" cy="2049138"/>
            <a:chOff x="1246672" y="3281707"/>
            <a:chExt cx="3392172" cy="3008736"/>
          </a:xfrm>
        </p:grpSpPr>
        <p:sp>
          <p:nvSpPr>
            <p:cNvPr id="98" name="Oval 8"/>
            <p:cNvSpPr>
              <a:spLocks noChangeAspect="1" noChangeArrowheads="1"/>
            </p:cNvSpPr>
            <p:nvPr/>
          </p:nvSpPr>
          <p:spPr bwMode="auto">
            <a:xfrm>
              <a:off x="2198693" y="4011882"/>
              <a:ext cx="514350" cy="528637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 smtClean="0">
                  <a:latin typeface="Tahoma" charset="0"/>
                </a:rPr>
                <a:t>18</a:t>
              </a:r>
              <a:endParaRPr lang="en-US" sz="2400" dirty="0">
                <a:latin typeface="Tahoma" charset="0"/>
              </a:endParaRPr>
            </a:p>
          </p:txBody>
        </p:sp>
        <p:sp>
          <p:nvSpPr>
            <p:cNvPr id="99" name="Oval 9"/>
            <p:cNvSpPr>
              <a:spLocks noChangeAspect="1" noChangeArrowheads="1"/>
            </p:cNvSpPr>
            <p:nvPr/>
          </p:nvSpPr>
          <p:spPr bwMode="auto">
            <a:xfrm>
              <a:off x="2868558" y="3281707"/>
              <a:ext cx="511175" cy="528637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 smtClean="0">
                  <a:latin typeface="Tahoma" charset="0"/>
                </a:rPr>
                <a:t>-4</a:t>
              </a:r>
              <a:endParaRPr lang="en-US" sz="2400" dirty="0">
                <a:latin typeface="Tahoma" charset="0"/>
              </a:endParaRPr>
            </a:p>
          </p:txBody>
        </p:sp>
        <p:cxnSp>
          <p:nvCxnSpPr>
            <p:cNvPr id="101" name="AutoShape 10"/>
            <p:cNvCxnSpPr>
              <a:cxnSpLocks noChangeShapeType="1"/>
              <a:stCxn id="99" idx="3"/>
              <a:endCxn id="98" idx="0"/>
            </p:cNvCxnSpPr>
            <p:nvPr/>
          </p:nvCxnSpPr>
          <p:spPr bwMode="auto">
            <a:xfrm flipH="1">
              <a:off x="2455868" y="3732927"/>
              <a:ext cx="487550" cy="27895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02" name="AutoShape 11"/>
            <p:cNvCxnSpPr>
              <a:cxnSpLocks noChangeShapeType="1"/>
              <a:stCxn id="99" idx="5"/>
              <a:endCxn id="111" idx="0"/>
            </p:cNvCxnSpPr>
            <p:nvPr/>
          </p:nvCxnSpPr>
          <p:spPr bwMode="auto">
            <a:xfrm>
              <a:off x="3304873" y="3732927"/>
              <a:ext cx="564033" cy="27895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05" name="Oval 15"/>
            <p:cNvSpPr>
              <a:spLocks noChangeAspect="1" noChangeArrowheads="1"/>
            </p:cNvSpPr>
            <p:nvPr/>
          </p:nvSpPr>
          <p:spPr bwMode="auto">
            <a:xfrm>
              <a:off x="1685930" y="4879625"/>
              <a:ext cx="512763" cy="528637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 smtClean="0">
                  <a:latin typeface="Tahoma" charset="0"/>
                </a:rPr>
                <a:t>22</a:t>
              </a:r>
              <a:endParaRPr lang="en-US" sz="2400" dirty="0">
                <a:latin typeface="Tahoma" charset="0"/>
              </a:endParaRPr>
            </a:p>
          </p:txBody>
        </p:sp>
        <p:cxnSp>
          <p:nvCxnSpPr>
            <p:cNvPr id="106" name="AutoShape 16"/>
            <p:cNvCxnSpPr>
              <a:cxnSpLocks noChangeShapeType="1"/>
              <a:stCxn id="98" idx="3"/>
              <a:endCxn id="105" idx="0"/>
            </p:cNvCxnSpPr>
            <p:nvPr/>
          </p:nvCxnSpPr>
          <p:spPr bwMode="auto">
            <a:xfrm flipH="1">
              <a:off x="1942312" y="4463102"/>
              <a:ext cx="331706" cy="41652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07" name="Oval 18"/>
            <p:cNvSpPr>
              <a:spLocks noChangeAspect="1" noChangeArrowheads="1"/>
            </p:cNvSpPr>
            <p:nvPr/>
          </p:nvSpPr>
          <p:spPr bwMode="auto">
            <a:xfrm>
              <a:off x="2564147" y="4896618"/>
              <a:ext cx="512763" cy="528637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 smtClean="0">
                  <a:latin typeface="Tahoma" charset="0"/>
                </a:rPr>
                <a:t>58</a:t>
              </a:r>
              <a:endParaRPr lang="en-US" sz="2400" dirty="0">
                <a:latin typeface="Tahoma" charset="0"/>
              </a:endParaRPr>
            </a:p>
          </p:txBody>
        </p:sp>
        <p:cxnSp>
          <p:nvCxnSpPr>
            <p:cNvPr id="108" name="AutoShape 19"/>
            <p:cNvCxnSpPr>
              <a:cxnSpLocks noChangeShapeType="1"/>
              <a:stCxn id="98" idx="5"/>
              <a:endCxn id="107" idx="0"/>
            </p:cNvCxnSpPr>
            <p:nvPr/>
          </p:nvCxnSpPr>
          <p:spPr bwMode="auto">
            <a:xfrm>
              <a:off x="2637718" y="4463102"/>
              <a:ext cx="182811" cy="43351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09" name="Oval 27"/>
            <p:cNvSpPr>
              <a:spLocks noChangeAspect="1" noChangeArrowheads="1"/>
            </p:cNvSpPr>
            <p:nvPr/>
          </p:nvSpPr>
          <p:spPr bwMode="auto">
            <a:xfrm>
              <a:off x="1246672" y="5761806"/>
              <a:ext cx="514350" cy="528637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 smtClean="0">
                  <a:latin typeface="Tahoma" charset="0"/>
                </a:rPr>
                <a:t>42</a:t>
              </a:r>
              <a:endParaRPr lang="en-US" sz="2400" dirty="0">
                <a:latin typeface="Tahoma" charset="0"/>
              </a:endParaRPr>
            </a:p>
          </p:txBody>
        </p:sp>
        <p:cxnSp>
          <p:nvCxnSpPr>
            <p:cNvPr id="110" name="AutoShape 28"/>
            <p:cNvCxnSpPr>
              <a:cxnSpLocks noChangeShapeType="1"/>
              <a:stCxn id="105" idx="3"/>
              <a:endCxn id="109" idx="0"/>
            </p:cNvCxnSpPr>
            <p:nvPr/>
          </p:nvCxnSpPr>
          <p:spPr bwMode="auto">
            <a:xfrm flipH="1">
              <a:off x="1503847" y="5330845"/>
              <a:ext cx="257175" cy="43096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11" name="Oval 33"/>
            <p:cNvSpPr>
              <a:spLocks noChangeAspect="1" noChangeArrowheads="1"/>
            </p:cNvSpPr>
            <p:nvPr/>
          </p:nvSpPr>
          <p:spPr bwMode="auto">
            <a:xfrm>
              <a:off x="3611731" y="4011882"/>
              <a:ext cx="514350" cy="528637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>
                  <a:latin typeface="Tahoma" charset="0"/>
                </a:rPr>
                <a:t>7</a:t>
              </a:r>
            </a:p>
          </p:txBody>
        </p:sp>
        <p:sp>
          <p:nvSpPr>
            <p:cNvPr id="112" name="Oval 35"/>
            <p:cNvSpPr>
              <a:spLocks noChangeAspect="1" noChangeArrowheads="1"/>
            </p:cNvSpPr>
            <p:nvPr/>
          </p:nvSpPr>
          <p:spPr bwMode="auto">
            <a:xfrm>
              <a:off x="3194229" y="4879625"/>
              <a:ext cx="512763" cy="528637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 smtClean="0">
                  <a:latin typeface="Tahoma" charset="0"/>
                </a:rPr>
                <a:t>12</a:t>
              </a:r>
              <a:endParaRPr lang="en-US" sz="2400" dirty="0">
                <a:latin typeface="Tahoma" charset="0"/>
              </a:endParaRPr>
            </a:p>
          </p:txBody>
        </p:sp>
        <p:cxnSp>
          <p:nvCxnSpPr>
            <p:cNvPr id="113" name="AutoShape 36"/>
            <p:cNvCxnSpPr>
              <a:cxnSpLocks noChangeShapeType="1"/>
              <a:stCxn id="111" idx="3"/>
              <a:endCxn id="112" idx="0"/>
            </p:cNvCxnSpPr>
            <p:nvPr/>
          </p:nvCxnSpPr>
          <p:spPr bwMode="auto">
            <a:xfrm flipH="1">
              <a:off x="3450611" y="4463102"/>
              <a:ext cx="236445" cy="41652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14" name="Oval 38"/>
            <p:cNvSpPr>
              <a:spLocks noChangeAspect="1" noChangeArrowheads="1"/>
            </p:cNvSpPr>
            <p:nvPr/>
          </p:nvSpPr>
          <p:spPr bwMode="auto">
            <a:xfrm>
              <a:off x="4126081" y="4869977"/>
              <a:ext cx="512763" cy="528637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 smtClean="0">
                  <a:latin typeface="Tahoma" charset="0"/>
                </a:rPr>
                <a:t>31</a:t>
              </a:r>
              <a:endParaRPr lang="en-US" sz="2400" dirty="0">
                <a:latin typeface="Tahoma" charset="0"/>
              </a:endParaRPr>
            </a:p>
          </p:txBody>
        </p:sp>
        <p:cxnSp>
          <p:nvCxnSpPr>
            <p:cNvPr id="115" name="AutoShape 39"/>
            <p:cNvCxnSpPr>
              <a:cxnSpLocks noChangeShapeType="1"/>
              <a:stCxn id="111" idx="5"/>
              <a:endCxn id="114" idx="0"/>
            </p:cNvCxnSpPr>
            <p:nvPr/>
          </p:nvCxnSpPr>
          <p:spPr bwMode="auto">
            <a:xfrm>
              <a:off x="4050756" y="4463102"/>
              <a:ext cx="331707" cy="4068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aphicFrame>
        <p:nvGraphicFramePr>
          <p:cNvPr id="116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215898"/>
              </p:ext>
            </p:extLst>
          </p:nvPr>
        </p:nvGraphicFramePr>
        <p:xfrm>
          <a:off x="4138220" y="1741651"/>
          <a:ext cx="4578602" cy="792408"/>
        </p:xfrm>
        <a:graphic>
          <a:graphicData uri="http://schemas.openxmlformats.org/drawingml/2006/table">
            <a:tbl>
              <a:tblPr/>
              <a:tblGrid>
                <a:gridCol w="782638"/>
                <a:gridCol w="460375"/>
                <a:gridCol w="460375"/>
                <a:gridCol w="460375"/>
                <a:gridCol w="492797"/>
                <a:gridCol w="503392"/>
                <a:gridCol w="457629"/>
                <a:gridCol w="503392"/>
                <a:gridCol w="457629"/>
              </a:tblGrid>
              <a:tr h="3728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index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4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6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value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-4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18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7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22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58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12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42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pSp>
        <p:nvGrpSpPr>
          <p:cNvPr id="39" name="Group 38"/>
          <p:cNvGrpSpPr/>
          <p:nvPr/>
        </p:nvGrpSpPr>
        <p:grpSpPr>
          <a:xfrm>
            <a:off x="1094601" y="3326935"/>
            <a:ext cx="2256489" cy="1459891"/>
            <a:chOff x="1685930" y="3281707"/>
            <a:chExt cx="2952914" cy="2143548"/>
          </a:xfrm>
        </p:grpSpPr>
        <p:sp>
          <p:nvSpPr>
            <p:cNvPr id="42" name="Oval 8"/>
            <p:cNvSpPr>
              <a:spLocks noChangeAspect="1" noChangeArrowheads="1"/>
            </p:cNvSpPr>
            <p:nvPr/>
          </p:nvSpPr>
          <p:spPr bwMode="auto">
            <a:xfrm>
              <a:off x="2198693" y="4011882"/>
              <a:ext cx="514350" cy="528637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 smtClean="0">
                  <a:latin typeface="Tahoma" charset="0"/>
                </a:rPr>
                <a:t>18</a:t>
              </a:r>
              <a:endParaRPr lang="en-US" sz="2400" dirty="0">
                <a:latin typeface="Tahoma" charset="0"/>
              </a:endParaRPr>
            </a:p>
          </p:txBody>
        </p:sp>
        <p:sp>
          <p:nvSpPr>
            <p:cNvPr id="45" name="Oval 9"/>
            <p:cNvSpPr>
              <a:spLocks noChangeAspect="1" noChangeArrowheads="1"/>
            </p:cNvSpPr>
            <p:nvPr/>
          </p:nvSpPr>
          <p:spPr bwMode="auto">
            <a:xfrm>
              <a:off x="2868558" y="3281707"/>
              <a:ext cx="511175" cy="528637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>
                  <a:latin typeface="Tahoma" charset="0"/>
                </a:rPr>
                <a:t>7</a:t>
              </a:r>
            </a:p>
          </p:txBody>
        </p:sp>
        <p:cxnSp>
          <p:nvCxnSpPr>
            <p:cNvPr id="46" name="AutoShape 10"/>
            <p:cNvCxnSpPr>
              <a:cxnSpLocks noChangeShapeType="1"/>
              <a:stCxn id="45" idx="3"/>
              <a:endCxn id="42" idx="0"/>
            </p:cNvCxnSpPr>
            <p:nvPr/>
          </p:nvCxnSpPr>
          <p:spPr bwMode="auto">
            <a:xfrm flipH="1">
              <a:off x="2455868" y="3732927"/>
              <a:ext cx="487550" cy="27895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9" name="AutoShape 11"/>
            <p:cNvCxnSpPr>
              <a:cxnSpLocks noChangeShapeType="1"/>
              <a:stCxn id="45" idx="5"/>
              <a:endCxn id="61" idx="0"/>
            </p:cNvCxnSpPr>
            <p:nvPr/>
          </p:nvCxnSpPr>
          <p:spPr bwMode="auto">
            <a:xfrm>
              <a:off x="3304873" y="3732927"/>
              <a:ext cx="564033" cy="27895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0" name="Oval 15"/>
            <p:cNvSpPr>
              <a:spLocks noChangeAspect="1" noChangeArrowheads="1"/>
            </p:cNvSpPr>
            <p:nvPr/>
          </p:nvSpPr>
          <p:spPr bwMode="auto">
            <a:xfrm>
              <a:off x="1685930" y="4879625"/>
              <a:ext cx="512763" cy="528637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 smtClean="0">
                  <a:latin typeface="Tahoma" charset="0"/>
                </a:rPr>
                <a:t>22</a:t>
              </a:r>
              <a:endParaRPr lang="en-US" sz="2400" dirty="0">
                <a:latin typeface="Tahoma" charset="0"/>
              </a:endParaRPr>
            </a:p>
          </p:txBody>
        </p:sp>
        <p:cxnSp>
          <p:nvCxnSpPr>
            <p:cNvPr id="51" name="AutoShape 16"/>
            <p:cNvCxnSpPr>
              <a:cxnSpLocks noChangeShapeType="1"/>
              <a:stCxn id="42" idx="3"/>
              <a:endCxn id="50" idx="0"/>
            </p:cNvCxnSpPr>
            <p:nvPr/>
          </p:nvCxnSpPr>
          <p:spPr bwMode="auto">
            <a:xfrm flipH="1">
              <a:off x="1942312" y="4463102"/>
              <a:ext cx="331706" cy="41652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2" name="Oval 18"/>
            <p:cNvSpPr>
              <a:spLocks noChangeAspect="1" noChangeArrowheads="1"/>
            </p:cNvSpPr>
            <p:nvPr/>
          </p:nvSpPr>
          <p:spPr bwMode="auto">
            <a:xfrm>
              <a:off x="2564147" y="4896618"/>
              <a:ext cx="512763" cy="528637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 smtClean="0">
                  <a:latin typeface="Tahoma" charset="0"/>
                </a:rPr>
                <a:t>58</a:t>
              </a:r>
              <a:endParaRPr lang="en-US" sz="2400" dirty="0">
                <a:latin typeface="Tahoma" charset="0"/>
              </a:endParaRPr>
            </a:p>
          </p:txBody>
        </p:sp>
        <p:cxnSp>
          <p:nvCxnSpPr>
            <p:cNvPr id="54" name="AutoShape 19"/>
            <p:cNvCxnSpPr>
              <a:cxnSpLocks noChangeShapeType="1"/>
              <a:stCxn id="42" idx="5"/>
              <a:endCxn id="52" idx="0"/>
            </p:cNvCxnSpPr>
            <p:nvPr/>
          </p:nvCxnSpPr>
          <p:spPr bwMode="auto">
            <a:xfrm>
              <a:off x="2637718" y="4463102"/>
              <a:ext cx="182811" cy="43351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61" name="Oval 33"/>
            <p:cNvSpPr>
              <a:spLocks noChangeAspect="1" noChangeArrowheads="1"/>
            </p:cNvSpPr>
            <p:nvPr/>
          </p:nvSpPr>
          <p:spPr bwMode="auto">
            <a:xfrm>
              <a:off x="3611731" y="4011882"/>
              <a:ext cx="514350" cy="528637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>
                  <a:latin typeface="Tahoma" charset="0"/>
                </a:rPr>
                <a:t>1</a:t>
              </a:r>
              <a:r>
                <a:rPr lang="en-US" sz="2400" dirty="0" smtClean="0">
                  <a:latin typeface="Tahoma" charset="0"/>
                </a:rPr>
                <a:t>2</a:t>
              </a:r>
              <a:endParaRPr lang="en-US" sz="2400" dirty="0">
                <a:latin typeface="Tahoma" charset="0"/>
              </a:endParaRPr>
            </a:p>
          </p:txBody>
        </p:sp>
        <p:sp>
          <p:nvSpPr>
            <p:cNvPr id="62" name="Oval 35"/>
            <p:cNvSpPr>
              <a:spLocks noChangeAspect="1" noChangeArrowheads="1"/>
            </p:cNvSpPr>
            <p:nvPr/>
          </p:nvSpPr>
          <p:spPr bwMode="auto">
            <a:xfrm>
              <a:off x="3194229" y="4879625"/>
              <a:ext cx="512763" cy="528637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 smtClean="0">
                  <a:latin typeface="Tahoma" charset="0"/>
                </a:rPr>
                <a:t>42</a:t>
              </a:r>
              <a:endParaRPr lang="en-US" sz="2400" dirty="0">
                <a:latin typeface="Tahoma" charset="0"/>
              </a:endParaRPr>
            </a:p>
          </p:txBody>
        </p:sp>
        <p:cxnSp>
          <p:nvCxnSpPr>
            <p:cNvPr id="63" name="AutoShape 36"/>
            <p:cNvCxnSpPr>
              <a:cxnSpLocks noChangeShapeType="1"/>
              <a:stCxn id="61" idx="3"/>
              <a:endCxn id="62" idx="0"/>
            </p:cNvCxnSpPr>
            <p:nvPr/>
          </p:nvCxnSpPr>
          <p:spPr bwMode="auto">
            <a:xfrm flipH="1">
              <a:off x="3450611" y="4463102"/>
              <a:ext cx="236445" cy="41652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64" name="Oval 38"/>
            <p:cNvSpPr>
              <a:spLocks noChangeAspect="1" noChangeArrowheads="1"/>
            </p:cNvSpPr>
            <p:nvPr/>
          </p:nvSpPr>
          <p:spPr bwMode="auto">
            <a:xfrm>
              <a:off x="4126081" y="4869977"/>
              <a:ext cx="512763" cy="528637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 smtClean="0">
                  <a:latin typeface="Tahoma" charset="0"/>
                </a:rPr>
                <a:t>31</a:t>
              </a:r>
              <a:endParaRPr lang="en-US" sz="2400" dirty="0">
                <a:latin typeface="Tahoma" charset="0"/>
              </a:endParaRPr>
            </a:p>
          </p:txBody>
        </p:sp>
        <p:cxnSp>
          <p:nvCxnSpPr>
            <p:cNvPr id="65" name="AutoShape 39"/>
            <p:cNvCxnSpPr>
              <a:cxnSpLocks noChangeShapeType="1"/>
              <a:stCxn id="61" idx="5"/>
              <a:endCxn id="64" idx="0"/>
            </p:cNvCxnSpPr>
            <p:nvPr/>
          </p:nvCxnSpPr>
          <p:spPr bwMode="auto">
            <a:xfrm>
              <a:off x="4050756" y="4463102"/>
              <a:ext cx="331707" cy="4068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66" name="Group 65"/>
          <p:cNvGrpSpPr/>
          <p:nvPr/>
        </p:nvGrpSpPr>
        <p:grpSpPr>
          <a:xfrm>
            <a:off x="1053286" y="5070641"/>
            <a:ext cx="1864658" cy="1459891"/>
            <a:chOff x="1685930" y="3281707"/>
            <a:chExt cx="2440151" cy="2143548"/>
          </a:xfrm>
        </p:grpSpPr>
        <p:sp>
          <p:nvSpPr>
            <p:cNvPr id="67" name="Oval 8"/>
            <p:cNvSpPr>
              <a:spLocks noChangeAspect="1" noChangeArrowheads="1"/>
            </p:cNvSpPr>
            <p:nvPr/>
          </p:nvSpPr>
          <p:spPr bwMode="auto">
            <a:xfrm>
              <a:off x="2198693" y="4011882"/>
              <a:ext cx="514350" cy="528637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 smtClean="0">
                  <a:latin typeface="Tahoma" charset="0"/>
                </a:rPr>
                <a:t>18</a:t>
              </a:r>
              <a:endParaRPr lang="en-US" sz="2400" dirty="0">
                <a:latin typeface="Tahoma" charset="0"/>
              </a:endParaRPr>
            </a:p>
          </p:txBody>
        </p:sp>
        <p:sp>
          <p:nvSpPr>
            <p:cNvPr id="68" name="Oval 9"/>
            <p:cNvSpPr>
              <a:spLocks noChangeAspect="1" noChangeArrowheads="1"/>
            </p:cNvSpPr>
            <p:nvPr/>
          </p:nvSpPr>
          <p:spPr bwMode="auto">
            <a:xfrm>
              <a:off x="2868558" y="3281707"/>
              <a:ext cx="511175" cy="528637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 smtClean="0">
                  <a:latin typeface="Tahoma" charset="0"/>
                </a:rPr>
                <a:t>12</a:t>
              </a:r>
              <a:endParaRPr lang="en-US" sz="2400" dirty="0">
                <a:latin typeface="Tahoma" charset="0"/>
              </a:endParaRPr>
            </a:p>
          </p:txBody>
        </p:sp>
        <p:cxnSp>
          <p:nvCxnSpPr>
            <p:cNvPr id="69" name="AutoShape 10"/>
            <p:cNvCxnSpPr>
              <a:cxnSpLocks noChangeShapeType="1"/>
              <a:stCxn id="68" idx="3"/>
              <a:endCxn id="67" idx="0"/>
            </p:cNvCxnSpPr>
            <p:nvPr/>
          </p:nvCxnSpPr>
          <p:spPr bwMode="auto">
            <a:xfrm flipH="1">
              <a:off x="2455868" y="3732927"/>
              <a:ext cx="487550" cy="27895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0" name="AutoShape 11"/>
            <p:cNvCxnSpPr>
              <a:cxnSpLocks noChangeShapeType="1"/>
              <a:stCxn id="68" idx="5"/>
              <a:endCxn id="75" idx="0"/>
            </p:cNvCxnSpPr>
            <p:nvPr/>
          </p:nvCxnSpPr>
          <p:spPr bwMode="auto">
            <a:xfrm>
              <a:off x="3304873" y="3732927"/>
              <a:ext cx="564033" cy="27895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71" name="Oval 15"/>
            <p:cNvSpPr>
              <a:spLocks noChangeAspect="1" noChangeArrowheads="1"/>
            </p:cNvSpPr>
            <p:nvPr/>
          </p:nvSpPr>
          <p:spPr bwMode="auto">
            <a:xfrm>
              <a:off x="1685930" y="4879625"/>
              <a:ext cx="512763" cy="528637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 smtClean="0">
                  <a:latin typeface="Tahoma" charset="0"/>
                </a:rPr>
                <a:t>22</a:t>
              </a:r>
              <a:endParaRPr lang="en-US" sz="2400" dirty="0">
                <a:latin typeface="Tahoma" charset="0"/>
              </a:endParaRPr>
            </a:p>
          </p:txBody>
        </p:sp>
        <p:cxnSp>
          <p:nvCxnSpPr>
            <p:cNvPr id="72" name="AutoShape 16"/>
            <p:cNvCxnSpPr>
              <a:cxnSpLocks noChangeShapeType="1"/>
              <a:stCxn id="67" idx="3"/>
              <a:endCxn id="71" idx="0"/>
            </p:cNvCxnSpPr>
            <p:nvPr/>
          </p:nvCxnSpPr>
          <p:spPr bwMode="auto">
            <a:xfrm flipH="1">
              <a:off x="1942312" y="4463102"/>
              <a:ext cx="331706" cy="41652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73" name="Oval 18"/>
            <p:cNvSpPr>
              <a:spLocks noChangeAspect="1" noChangeArrowheads="1"/>
            </p:cNvSpPr>
            <p:nvPr/>
          </p:nvSpPr>
          <p:spPr bwMode="auto">
            <a:xfrm>
              <a:off x="2564147" y="4896618"/>
              <a:ext cx="512763" cy="528637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 smtClean="0">
                  <a:latin typeface="Tahoma" charset="0"/>
                </a:rPr>
                <a:t>58</a:t>
              </a:r>
              <a:endParaRPr lang="en-US" sz="2400" dirty="0">
                <a:latin typeface="Tahoma" charset="0"/>
              </a:endParaRPr>
            </a:p>
          </p:txBody>
        </p:sp>
        <p:cxnSp>
          <p:nvCxnSpPr>
            <p:cNvPr id="74" name="AutoShape 19"/>
            <p:cNvCxnSpPr>
              <a:cxnSpLocks noChangeShapeType="1"/>
              <a:stCxn id="67" idx="5"/>
              <a:endCxn id="73" idx="0"/>
            </p:cNvCxnSpPr>
            <p:nvPr/>
          </p:nvCxnSpPr>
          <p:spPr bwMode="auto">
            <a:xfrm>
              <a:off x="2637718" y="4463102"/>
              <a:ext cx="182811" cy="43351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75" name="Oval 33"/>
            <p:cNvSpPr>
              <a:spLocks noChangeAspect="1" noChangeArrowheads="1"/>
            </p:cNvSpPr>
            <p:nvPr/>
          </p:nvSpPr>
          <p:spPr bwMode="auto">
            <a:xfrm>
              <a:off x="3611731" y="4011882"/>
              <a:ext cx="514350" cy="528637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 smtClean="0">
                  <a:latin typeface="Tahoma" charset="0"/>
                </a:rPr>
                <a:t>31</a:t>
              </a:r>
              <a:endParaRPr lang="en-US" sz="2400" dirty="0">
                <a:latin typeface="Tahoma" charset="0"/>
              </a:endParaRPr>
            </a:p>
          </p:txBody>
        </p:sp>
        <p:sp>
          <p:nvSpPr>
            <p:cNvPr id="76" name="Oval 35"/>
            <p:cNvSpPr>
              <a:spLocks noChangeAspect="1" noChangeArrowheads="1"/>
            </p:cNvSpPr>
            <p:nvPr/>
          </p:nvSpPr>
          <p:spPr bwMode="auto">
            <a:xfrm>
              <a:off x="3194229" y="4879625"/>
              <a:ext cx="512763" cy="528637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 smtClean="0">
                  <a:latin typeface="Tahoma" charset="0"/>
                </a:rPr>
                <a:t>42</a:t>
              </a:r>
              <a:endParaRPr lang="en-US" sz="2400" dirty="0">
                <a:latin typeface="Tahoma" charset="0"/>
              </a:endParaRPr>
            </a:p>
          </p:txBody>
        </p:sp>
        <p:cxnSp>
          <p:nvCxnSpPr>
            <p:cNvPr id="77" name="AutoShape 36"/>
            <p:cNvCxnSpPr>
              <a:cxnSpLocks noChangeShapeType="1"/>
              <a:stCxn id="75" idx="3"/>
              <a:endCxn id="76" idx="0"/>
            </p:cNvCxnSpPr>
            <p:nvPr/>
          </p:nvCxnSpPr>
          <p:spPr bwMode="auto">
            <a:xfrm flipH="1">
              <a:off x="3450611" y="4463102"/>
              <a:ext cx="236445" cy="41652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aphicFrame>
        <p:nvGraphicFramePr>
          <p:cNvPr id="80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3297489"/>
              </p:ext>
            </p:extLst>
          </p:nvPr>
        </p:nvGraphicFramePr>
        <p:xfrm>
          <a:off x="4138220" y="3428026"/>
          <a:ext cx="4578602" cy="792408"/>
        </p:xfrm>
        <a:graphic>
          <a:graphicData uri="http://schemas.openxmlformats.org/drawingml/2006/table">
            <a:tbl>
              <a:tblPr/>
              <a:tblGrid>
                <a:gridCol w="782638"/>
                <a:gridCol w="460375"/>
                <a:gridCol w="460375"/>
                <a:gridCol w="460375"/>
                <a:gridCol w="492797"/>
                <a:gridCol w="503392"/>
                <a:gridCol w="457629"/>
                <a:gridCol w="503392"/>
                <a:gridCol w="457629"/>
              </a:tblGrid>
              <a:tr h="3728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index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4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6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value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7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18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12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22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58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42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charset="0"/>
                        </a:rPr>
                        <a:t>-4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8651502"/>
              </p:ext>
            </p:extLst>
          </p:nvPr>
        </p:nvGraphicFramePr>
        <p:xfrm>
          <a:off x="4138220" y="5171732"/>
          <a:ext cx="4578602" cy="792408"/>
        </p:xfrm>
        <a:graphic>
          <a:graphicData uri="http://schemas.openxmlformats.org/drawingml/2006/table">
            <a:tbl>
              <a:tblPr/>
              <a:tblGrid>
                <a:gridCol w="782638"/>
                <a:gridCol w="460375"/>
                <a:gridCol w="460375"/>
                <a:gridCol w="460375"/>
                <a:gridCol w="492797"/>
                <a:gridCol w="503392"/>
                <a:gridCol w="457629"/>
                <a:gridCol w="503392"/>
                <a:gridCol w="457629"/>
              </a:tblGrid>
              <a:tr h="3728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index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4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6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value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12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18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22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58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42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charset="0"/>
                        </a:rPr>
                        <a:t>7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charset="0"/>
                        </a:rPr>
                        <a:t>-4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1482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ahoma" charset="0"/>
                <a:cs typeface="ＭＳ Ｐゴシック" charset="0"/>
              </a:rPr>
              <a:t>Heap</a:t>
            </a:r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sort example</a:t>
            </a:r>
          </a:p>
        </p:txBody>
      </p:sp>
      <p:graphicFrame>
        <p:nvGraphicFramePr>
          <p:cNvPr id="116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3683973"/>
              </p:ext>
            </p:extLst>
          </p:nvPr>
        </p:nvGraphicFramePr>
        <p:xfrm>
          <a:off x="4138220" y="1741651"/>
          <a:ext cx="4578602" cy="792408"/>
        </p:xfrm>
        <a:graphic>
          <a:graphicData uri="http://schemas.openxmlformats.org/drawingml/2006/table">
            <a:tbl>
              <a:tblPr/>
              <a:tblGrid>
                <a:gridCol w="782638"/>
                <a:gridCol w="460375"/>
                <a:gridCol w="460375"/>
                <a:gridCol w="460375"/>
                <a:gridCol w="492797"/>
                <a:gridCol w="503392"/>
                <a:gridCol w="457629"/>
                <a:gridCol w="503392"/>
                <a:gridCol w="457629"/>
              </a:tblGrid>
              <a:tr h="3728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index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4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6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value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18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22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42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58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charset="0"/>
                        </a:rPr>
                        <a:t>12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charset="0"/>
                        </a:rPr>
                        <a:t>7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charset="0"/>
                        </a:rPr>
                        <a:t>-4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0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458458"/>
              </p:ext>
            </p:extLst>
          </p:nvPr>
        </p:nvGraphicFramePr>
        <p:xfrm>
          <a:off x="4138220" y="3428026"/>
          <a:ext cx="4578602" cy="792408"/>
        </p:xfrm>
        <a:graphic>
          <a:graphicData uri="http://schemas.openxmlformats.org/drawingml/2006/table">
            <a:tbl>
              <a:tblPr/>
              <a:tblGrid>
                <a:gridCol w="782638"/>
                <a:gridCol w="460375"/>
                <a:gridCol w="460375"/>
                <a:gridCol w="460375"/>
                <a:gridCol w="492797"/>
                <a:gridCol w="503392"/>
                <a:gridCol w="457629"/>
                <a:gridCol w="503392"/>
                <a:gridCol w="457629"/>
              </a:tblGrid>
              <a:tr h="3728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index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4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6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value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22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42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58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charset="0"/>
                        </a:rPr>
                        <a:t>1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charset="0"/>
                        </a:rPr>
                        <a:t>8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charset="0"/>
                        </a:rPr>
                        <a:t>12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charset="0"/>
                        </a:rPr>
                        <a:t>7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charset="0"/>
                        </a:rPr>
                        <a:t>-4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4414980"/>
              </p:ext>
            </p:extLst>
          </p:nvPr>
        </p:nvGraphicFramePr>
        <p:xfrm>
          <a:off x="4138220" y="5171732"/>
          <a:ext cx="4578602" cy="792408"/>
        </p:xfrm>
        <a:graphic>
          <a:graphicData uri="http://schemas.openxmlformats.org/drawingml/2006/table">
            <a:tbl>
              <a:tblPr/>
              <a:tblGrid>
                <a:gridCol w="782638"/>
                <a:gridCol w="460375"/>
                <a:gridCol w="460375"/>
                <a:gridCol w="460375"/>
                <a:gridCol w="492797"/>
                <a:gridCol w="503392"/>
                <a:gridCol w="457629"/>
                <a:gridCol w="503392"/>
                <a:gridCol w="457629"/>
              </a:tblGrid>
              <a:tr h="3728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index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4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6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value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42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58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charset="0"/>
                        </a:rPr>
                        <a:t>22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charset="0"/>
                        </a:rPr>
                        <a:t>1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charset="0"/>
                        </a:rPr>
                        <a:t>8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charset="0"/>
                        </a:rPr>
                        <a:t>12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charset="0"/>
                        </a:rPr>
                        <a:t>7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charset="0"/>
                        </a:rPr>
                        <a:t>-4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pSp>
        <p:nvGrpSpPr>
          <p:cNvPr id="48" name="Group 47"/>
          <p:cNvGrpSpPr/>
          <p:nvPr/>
        </p:nvGrpSpPr>
        <p:grpSpPr>
          <a:xfrm>
            <a:off x="992273" y="1470091"/>
            <a:ext cx="1864658" cy="1459891"/>
            <a:chOff x="1685930" y="3281707"/>
            <a:chExt cx="2440151" cy="2143548"/>
          </a:xfrm>
        </p:grpSpPr>
        <p:sp>
          <p:nvSpPr>
            <p:cNvPr id="53" name="Oval 8"/>
            <p:cNvSpPr>
              <a:spLocks noChangeAspect="1" noChangeArrowheads="1"/>
            </p:cNvSpPr>
            <p:nvPr/>
          </p:nvSpPr>
          <p:spPr bwMode="auto">
            <a:xfrm>
              <a:off x="2198693" y="4011882"/>
              <a:ext cx="514350" cy="528637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 smtClean="0">
                  <a:latin typeface="Tahoma" charset="0"/>
                </a:rPr>
                <a:t>22</a:t>
              </a:r>
              <a:endParaRPr lang="en-US" sz="2400" dirty="0">
                <a:latin typeface="Tahoma" charset="0"/>
              </a:endParaRPr>
            </a:p>
          </p:txBody>
        </p:sp>
        <p:sp>
          <p:nvSpPr>
            <p:cNvPr id="55" name="Oval 9"/>
            <p:cNvSpPr>
              <a:spLocks noChangeAspect="1" noChangeArrowheads="1"/>
            </p:cNvSpPr>
            <p:nvPr/>
          </p:nvSpPr>
          <p:spPr bwMode="auto">
            <a:xfrm>
              <a:off x="2868558" y="3281707"/>
              <a:ext cx="511175" cy="528637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 smtClean="0">
                  <a:latin typeface="Tahoma" charset="0"/>
                </a:rPr>
                <a:t>18</a:t>
              </a:r>
              <a:endParaRPr lang="en-US" sz="2400" dirty="0">
                <a:latin typeface="Tahoma" charset="0"/>
              </a:endParaRPr>
            </a:p>
          </p:txBody>
        </p:sp>
        <p:cxnSp>
          <p:nvCxnSpPr>
            <p:cNvPr id="56" name="AutoShape 10"/>
            <p:cNvCxnSpPr>
              <a:cxnSpLocks noChangeShapeType="1"/>
              <a:stCxn id="55" idx="3"/>
              <a:endCxn id="53" idx="0"/>
            </p:cNvCxnSpPr>
            <p:nvPr/>
          </p:nvCxnSpPr>
          <p:spPr bwMode="auto">
            <a:xfrm flipH="1">
              <a:off x="2455868" y="3732927"/>
              <a:ext cx="487550" cy="27895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7" name="AutoShape 11"/>
            <p:cNvCxnSpPr>
              <a:cxnSpLocks noChangeShapeType="1"/>
              <a:stCxn id="55" idx="5"/>
              <a:endCxn id="79" idx="0"/>
            </p:cNvCxnSpPr>
            <p:nvPr/>
          </p:nvCxnSpPr>
          <p:spPr bwMode="auto">
            <a:xfrm>
              <a:off x="3304873" y="3732927"/>
              <a:ext cx="564033" cy="27895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8" name="Oval 15"/>
            <p:cNvSpPr>
              <a:spLocks noChangeAspect="1" noChangeArrowheads="1"/>
            </p:cNvSpPr>
            <p:nvPr/>
          </p:nvSpPr>
          <p:spPr bwMode="auto">
            <a:xfrm>
              <a:off x="1685930" y="4879625"/>
              <a:ext cx="512763" cy="528637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>
                  <a:latin typeface="Tahoma" charset="0"/>
                </a:rPr>
                <a:t>4</a:t>
              </a:r>
              <a:r>
                <a:rPr lang="en-US" sz="2400" dirty="0" smtClean="0">
                  <a:latin typeface="Tahoma" charset="0"/>
                </a:rPr>
                <a:t>2</a:t>
              </a:r>
              <a:endParaRPr lang="en-US" sz="2400" dirty="0">
                <a:latin typeface="Tahoma" charset="0"/>
              </a:endParaRPr>
            </a:p>
          </p:txBody>
        </p:sp>
        <p:cxnSp>
          <p:nvCxnSpPr>
            <p:cNvPr id="59" name="AutoShape 16"/>
            <p:cNvCxnSpPr>
              <a:cxnSpLocks noChangeShapeType="1"/>
              <a:stCxn id="53" idx="3"/>
              <a:endCxn id="58" idx="0"/>
            </p:cNvCxnSpPr>
            <p:nvPr/>
          </p:nvCxnSpPr>
          <p:spPr bwMode="auto">
            <a:xfrm flipH="1">
              <a:off x="1942312" y="4463102"/>
              <a:ext cx="331706" cy="41652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60" name="Oval 18"/>
            <p:cNvSpPr>
              <a:spLocks noChangeAspect="1" noChangeArrowheads="1"/>
            </p:cNvSpPr>
            <p:nvPr/>
          </p:nvSpPr>
          <p:spPr bwMode="auto">
            <a:xfrm>
              <a:off x="2564147" y="4896618"/>
              <a:ext cx="512763" cy="528637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 smtClean="0">
                  <a:latin typeface="Tahoma" charset="0"/>
                </a:rPr>
                <a:t>58</a:t>
              </a:r>
              <a:endParaRPr lang="en-US" sz="2400" dirty="0">
                <a:latin typeface="Tahoma" charset="0"/>
              </a:endParaRPr>
            </a:p>
          </p:txBody>
        </p:sp>
        <p:cxnSp>
          <p:nvCxnSpPr>
            <p:cNvPr id="78" name="AutoShape 19"/>
            <p:cNvCxnSpPr>
              <a:cxnSpLocks noChangeShapeType="1"/>
              <a:stCxn id="53" idx="5"/>
              <a:endCxn id="60" idx="0"/>
            </p:cNvCxnSpPr>
            <p:nvPr/>
          </p:nvCxnSpPr>
          <p:spPr bwMode="auto">
            <a:xfrm>
              <a:off x="2637718" y="4463102"/>
              <a:ext cx="182811" cy="43351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79" name="Oval 33"/>
            <p:cNvSpPr>
              <a:spLocks noChangeAspect="1" noChangeArrowheads="1"/>
            </p:cNvSpPr>
            <p:nvPr/>
          </p:nvSpPr>
          <p:spPr bwMode="auto">
            <a:xfrm>
              <a:off x="3611731" y="4011882"/>
              <a:ext cx="514350" cy="528637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 smtClean="0">
                  <a:latin typeface="Tahoma" charset="0"/>
                </a:rPr>
                <a:t>31</a:t>
              </a:r>
              <a:endParaRPr lang="en-US" sz="2400" dirty="0">
                <a:latin typeface="Tahoma" charset="0"/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1020862" y="3428026"/>
            <a:ext cx="1864658" cy="1448318"/>
            <a:chOff x="1685930" y="3281707"/>
            <a:chExt cx="2440151" cy="2126555"/>
          </a:xfrm>
        </p:grpSpPr>
        <p:sp>
          <p:nvSpPr>
            <p:cNvPr id="85" name="Oval 8"/>
            <p:cNvSpPr>
              <a:spLocks noChangeAspect="1" noChangeArrowheads="1"/>
            </p:cNvSpPr>
            <p:nvPr/>
          </p:nvSpPr>
          <p:spPr bwMode="auto">
            <a:xfrm>
              <a:off x="2198693" y="4011882"/>
              <a:ext cx="514350" cy="528637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>
                  <a:latin typeface="Tahoma" charset="0"/>
                </a:rPr>
                <a:t>4</a:t>
              </a:r>
              <a:r>
                <a:rPr lang="en-US" sz="2400" dirty="0" smtClean="0">
                  <a:latin typeface="Tahoma" charset="0"/>
                </a:rPr>
                <a:t>2</a:t>
              </a:r>
              <a:endParaRPr lang="en-US" sz="2400" dirty="0">
                <a:latin typeface="Tahoma" charset="0"/>
              </a:endParaRPr>
            </a:p>
          </p:txBody>
        </p:sp>
        <p:sp>
          <p:nvSpPr>
            <p:cNvPr id="86" name="Oval 9"/>
            <p:cNvSpPr>
              <a:spLocks noChangeAspect="1" noChangeArrowheads="1"/>
            </p:cNvSpPr>
            <p:nvPr/>
          </p:nvSpPr>
          <p:spPr bwMode="auto">
            <a:xfrm>
              <a:off x="2868558" y="3281707"/>
              <a:ext cx="511175" cy="528637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 smtClean="0">
                  <a:latin typeface="Tahoma" charset="0"/>
                </a:rPr>
                <a:t>22</a:t>
              </a:r>
              <a:endParaRPr lang="en-US" sz="2400" dirty="0">
                <a:latin typeface="Tahoma" charset="0"/>
              </a:endParaRPr>
            </a:p>
          </p:txBody>
        </p:sp>
        <p:cxnSp>
          <p:nvCxnSpPr>
            <p:cNvPr id="87" name="AutoShape 10"/>
            <p:cNvCxnSpPr>
              <a:cxnSpLocks noChangeShapeType="1"/>
              <a:stCxn id="86" idx="3"/>
              <a:endCxn id="85" idx="0"/>
            </p:cNvCxnSpPr>
            <p:nvPr/>
          </p:nvCxnSpPr>
          <p:spPr bwMode="auto">
            <a:xfrm flipH="1">
              <a:off x="2455868" y="3732927"/>
              <a:ext cx="487550" cy="27895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8" name="AutoShape 11"/>
            <p:cNvCxnSpPr>
              <a:cxnSpLocks noChangeShapeType="1"/>
              <a:stCxn id="86" idx="5"/>
              <a:endCxn id="93" idx="0"/>
            </p:cNvCxnSpPr>
            <p:nvPr/>
          </p:nvCxnSpPr>
          <p:spPr bwMode="auto">
            <a:xfrm>
              <a:off x="3304873" y="3732927"/>
              <a:ext cx="564033" cy="27895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89" name="Oval 15"/>
            <p:cNvSpPr>
              <a:spLocks noChangeAspect="1" noChangeArrowheads="1"/>
            </p:cNvSpPr>
            <p:nvPr/>
          </p:nvSpPr>
          <p:spPr bwMode="auto">
            <a:xfrm>
              <a:off x="1685930" y="4879625"/>
              <a:ext cx="512763" cy="528637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 smtClean="0">
                  <a:latin typeface="Tahoma" charset="0"/>
                </a:rPr>
                <a:t>58</a:t>
              </a:r>
              <a:endParaRPr lang="en-US" sz="2400" dirty="0">
                <a:latin typeface="Tahoma" charset="0"/>
              </a:endParaRPr>
            </a:p>
          </p:txBody>
        </p:sp>
        <p:cxnSp>
          <p:nvCxnSpPr>
            <p:cNvPr id="90" name="AutoShape 16"/>
            <p:cNvCxnSpPr>
              <a:cxnSpLocks noChangeShapeType="1"/>
              <a:stCxn id="85" idx="3"/>
              <a:endCxn id="89" idx="0"/>
            </p:cNvCxnSpPr>
            <p:nvPr/>
          </p:nvCxnSpPr>
          <p:spPr bwMode="auto">
            <a:xfrm flipH="1">
              <a:off x="1942312" y="4463102"/>
              <a:ext cx="331706" cy="41652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93" name="Oval 33"/>
            <p:cNvSpPr>
              <a:spLocks noChangeAspect="1" noChangeArrowheads="1"/>
            </p:cNvSpPr>
            <p:nvPr/>
          </p:nvSpPr>
          <p:spPr bwMode="auto">
            <a:xfrm>
              <a:off x="3611731" y="4011882"/>
              <a:ext cx="514350" cy="528637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 smtClean="0">
                  <a:latin typeface="Tahoma" charset="0"/>
                </a:rPr>
                <a:t>31</a:t>
              </a:r>
              <a:endParaRPr lang="en-US" sz="2400" dirty="0">
                <a:latin typeface="Tahoma" charset="0"/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1318785" y="5308619"/>
            <a:ext cx="1472827" cy="857330"/>
            <a:chOff x="2198693" y="3281707"/>
            <a:chExt cx="1927388" cy="1258812"/>
          </a:xfrm>
        </p:grpSpPr>
        <p:sp>
          <p:nvSpPr>
            <p:cNvPr id="95" name="Oval 8"/>
            <p:cNvSpPr>
              <a:spLocks noChangeAspect="1" noChangeArrowheads="1"/>
            </p:cNvSpPr>
            <p:nvPr/>
          </p:nvSpPr>
          <p:spPr bwMode="auto">
            <a:xfrm>
              <a:off x="2198693" y="4011882"/>
              <a:ext cx="514350" cy="528637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>
                  <a:latin typeface="Tahoma" charset="0"/>
                </a:rPr>
                <a:t>4</a:t>
              </a:r>
              <a:r>
                <a:rPr lang="en-US" sz="2400" dirty="0" smtClean="0">
                  <a:latin typeface="Tahoma" charset="0"/>
                </a:rPr>
                <a:t>2</a:t>
              </a:r>
              <a:endParaRPr lang="en-US" sz="2400" dirty="0">
                <a:latin typeface="Tahoma" charset="0"/>
              </a:endParaRPr>
            </a:p>
          </p:txBody>
        </p:sp>
        <p:sp>
          <p:nvSpPr>
            <p:cNvPr id="96" name="Oval 9"/>
            <p:cNvSpPr>
              <a:spLocks noChangeAspect="1" noChangeArrowheads="1"/>
            </p:cNvSpPr>
            <p:nvPr/>
          </p:nvSpPr>
          <p:spPr bwMode="auto">
            <a:xfrm>
              <a:off x="2868558" y="3281707"/>
              <a:ext cx="511175" cy="528637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 smtClean="0">
                  <a:latin typeface="Tahoma" charset="0"/>
                </a:rPr>
                <a:t>31</a:t>
              </a:r>
              <a:endParaRPr lang="en-US" sz="2400" dirty="0">
                <a:latin typeface="Tahoma" charset="0"/>
              </a:endParaRPr>
            </a:p>
          </p:txBody>
        </p:sp>
        <p:cxnSp>
          <p:nvCxnSpPr>
            <p:cNvPr id="100" name="AutoShape 10"/>
            <p:cNvCxnSpPr>
              <a:cxnSpLocks noChangeShapeType="1"/>
              <a:stCxn id="96" idx="3"/>
              <a:endCxn id="95" idx="0"/>
            </p:cNvCxnSpPr>
            <p:nvPr/>
          </p:nvCxnSpPr>
          <p:spPr bwMode="auto">
            <a:xfrm flipH="1">
              <a:off x="2455868" y="3732927"/>
              <a:ext cx="487550" cy="27895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03" name="AutoShape 11"/>
            <p:cNvCxnSpPr>
              <a:cxnSpLocks noChangeShapeType="1"/>
              <a:stCxn id="96" idx="5"/>
              <a:endCxn id="118" idx="0"/>
            </p:cNvCxnSpPr>
            <p:nvPr/>
          </p:nvCxnSpPr>
          <p:spPr bwMode="auto">
            <a:xfrm>
              <a:off x="3304873" y="3732927"/>
              <a:ext cx="564033" cy="27895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18" name="Oval 33"/>
            <p:cNvSpPr>
              <a:spLocks noChangeAspect="1" noChangeArrowheads="1"/>
            </p:cNvSpPr>
            <p:nvPr/>
          </p:nvSpPr>
          <p:spPr bwMode="auto">
            <a:xfrm>
              <a:off x="3611731" y="4011882"/>
              <a:ext cx="514350" cy="528637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 smtClean="0">
                  <a:latin typeface="Tahoma" charset="0"/>
                </a:rPr>
                <a:t>58</a:t>
              </a:r>
              <a:endParaRPr lang="en-US" sz="2400" dirty="0">
                <a:latin typeface="Tahoma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5971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ahoma" charset="0"/>
                <a:cs typeface="ＭＳ Ｐゴシック" charset="0"/>
              </a:rPr>
              <a:t>Heap</a:t>
            </a:r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sort example</a:t>
            </a:r>
          </a:p>
        </p:txBody>
      </p:sp>
      <p:graphicFrame>
        <p:nvGraphicFramePr>
          <p:cNvPr id="8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5655142"/>
              </p:ext>
            </p:extLst>
          </p:nvPr>
        </p:nvGraphicFramePr>
        <p:xfrm>
          <a:off x="3920846" y="1741651"/>
          <a:ext cx="4578602" cy="792408"/>
        </p:xfrm>
        <a:graphic>
          <a:graphicData uri="http://schemas.openxmlformats.org/drawingml/2006/table">
            <a:tbl>
              <a:tblPr/>
              <a:tblGrid>
                <a:gridCol w="782638"/>
                <a:gridCol w="460375"/>
                <a:gridCol w="460375"/>
                <a:gridCol w="460375"/>
                <a:gridCol w="492797"/>
                <a:gridCol w="503392"/>
                <a:gridCol w="457629"/>
                <a:gridCol w="503392"/>
                <a:gridCol w="457629"/>
              </a:tblGrid>
              <a:tr h="3728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index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4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6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value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42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58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charset="0"/>
                        </a:rPr>
                        <a:t>31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charset="0"/>
                        </a:rPr>
                        <a:t>22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charset="0"/>
                        </a:rPr>
                        <a:t>1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charset="0"/>
                        </a:rPr>
                        <a:t>8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charset="0"/>
                        </a:rPr>
                        <a:t>12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charset="0"/>
                        </a:rPr>
                        <a:t>7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charset="0"/>
                        </a:rPr>
                        <a:t>-4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pSp>
        <p:nvGrpSpPr>
          <p:cNvPr id="94" name="Group 93"/>
          <p:cNvGrpSpPr/>
          <p:nvPr/>
        </p:nvGrpSpPr>
        <p:grpSpPr>
          <a:xfrm>
            <a:off x="1200393" y="1741651"/>
            <a:ext cx="902500" cy="857330"/>
            <a:chOff x="2198693" y="3281707"/>
            <a:chExt cx="1181040" cy="1258812"/>
          </a:xfrm>
        </p:grpSpPr>
        <p:sp>
          <p:nvSpPr>
            <p:cNvPr id="95" name="Oval 8"/>
            <p:cNvSpPr>
              <a:spLocks noChangeAspect="1" noChangeArrowheads="1"/>
            </p:cNvSpPr>
            <p:nvPr/>
          </p:nvSpPr>
          <p:spPr bwMode="auto">
            <a:xfrm>
              <a:off x="2198693" y="4011882"/>
              <a:ext cx="514350" cy="528637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 smtClean="0">
                  <a:latin typeface="Tahoma" charset="0"/>
                </a:rPr>
                <a:t>58</a:t>
              </a:r>
              <a:endParaRPr lang="en-US" sz="2400" dirty="0">
                <a:latin typeface="Tahoma" charset="0"/>
              </a:endParaRPr>
            </a:p>
          </p:txBody>
        </p:sp>
        <p:sp>
          <p:nvSpPr>
            <p:cNvPr id="96" name="Oval 9"/>
            <p:cNvSpPr>
              <a:spLocks noChangeAspect="1" noChangeArrowheads="1"/>
            </p:cNvSpPr>
            <p:nvPr/>
          </p:nvSpPr>
          <p:spPr bwMode="auto">
            <a:xfrm>
              <a:off x="2868558" y="3281707"/>
              <a:ext cx="511175" cy="528637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 smtClean="0">
                  <a:latin typeface="Tahoma" charset="0"/>
                </a:rPr>
                <a:t>42</a:t>
              </a:r>
              <a:endParaRPr lang="en-US" sz="2400" dirty="0">
                <a:latin typeface="Tahoma" charset="0"/>
              </a:endParaRPr>
            </a:p>
          </p:txBody>
        </p:sp>
        <p:cxnSp>
          <p:nvCxnSpPr>
            <p:cNvPr id="100" name="AutoShape 10"/>
            <p:cNvCxnSpPr>
              <a:cxnSpLocks noChangeShapeType="1"/>
              <a:stCxn id="96" idx="3"/>
              <a:endCxn id="95" idx="0"/>
            </p:cNvCxnSpPr>
            <p:nvPr/>
          </p:nvCxnSpPr>
          <p:spPr bwMode="auto">
            <a:xfrm flipH="1">
              <a:off x="2455868" y="3732927"/>
              <a:ext cx="487550" cy="27895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31" name="Oval 8"/>
          <p:cNvSpPr>
            <a:spLocks noChangeAspect="1" noChangeArrowheads="1"/>
          </p:cNvSpPr>
          <p:nvPr/>
        </p:nvSpPr>
        <p:spPr bwMode="auto">
          <a:xfrm>
            <a:off x="1318229" y="3496656"/>
            <a:ext cx="393044" cy="360035"/>
          </a:xfrm>
          <a:prstGeom prst="ellipse">
            <a:avLst/>
          </a:prstGeom>
          <a:gradFill rotWithShape="1">
            <a:gsLst>
              <a:gs pos="0">
                <a:srgbClr val="E1F2F3"/>
              </a:gs>
              <a:gs pos="100000">
                <a:srgbClr val="E1F2F3">
                  <a:gamma/>
                  <a:shade val="72157"/>
                  <a:invGamma/>
                </a:srgbClr>
              </a:gs>
            </a:gsLst>
            <a:lin ang="2700000" scaled="1"/>
          </a:gra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2400" dirty="0" smtClean="0">
                <a:latin typeface="Tahoma" charset="0"/>
              </a:rPr>
              <a:t>58</a:t>
            </a:r>
            <a:endParaRPr lang="en-US" sz="2400" dirty="0">
              <a:latin typeface="Tahoma" charset="0"/>
            </a:endParaRPr>
          </a:p>
        </p:txBody>
      </p:sp>
      <p:graphicFrame>
        <p:nvGraphicFramePr>
          <p:cNvPr id="34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7266492"/>
              </p:ext>
            </p:extLst>
          </p:nvPr>
        </p:nvGraphicFramePr>
        <p:xfrm>
          <a:off x="3920846" y="3213028"/>
          <a:ext cx="4578602" cy="792408"/>
        </p:xfrm>
        <a:graphic>
          <a:graphicData uri="http://schemas.openxmlformats.org/drawingml/2006/table">
            <a:tbl>
              <a:tblPr/>
              <a:tblGrid>
                <a:gridCol w="782638"/>
                <a:gridCol w="460375"/>
                <a:gridCol w="460375"/>
                <a:gridCol w="460375"/>
                <a:gridCol w="492797"/>
                <a:gridCol w="503392"/>
                <a:gridCol w="457629"/>
                <a:gridCol w="503392"/>
                <a:gridCol w="457629"/>
              </a:tblGrid>
              <a:tr h="3728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index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4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6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value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charset="0"/>
                        </a:rPr>
                        <a:t>58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charset="0"/>
                        </a:rPr>
                        <a:t>42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charset="0"/>
                        </a:rPr>
                        <a:t>31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charset="0"/>
                        </a:rPr>
                        <a:t>22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charset="0"/>
                        </a:rPr>
                        <a:t>1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charset="0"/>
                        </a:rPr>
                        <a:t>8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charset="0"/>
                        </a:rPr>
                        <a:t>12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charset="0"/>
                        </a:rPr>
                        <a:t>7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charset="0"/>
                        </a:rPr>
                        <a:t>-4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1056714"/>
              </p:ext>
            </p:extLst>
          </p:nvPr>
        </p:nvGraphicFramePr>
        <p:xfrm>
          <a:off x="3920846" y="4748396"/>
          <a:ext cx="4578602" cy="792408"/>
        </p:xfrm>
        <a:graphic>
          <a:graphicData uri="http://schemas.openxmlformats.org/drawingml/2006/table">
            <a:tbl>
              <a:tblPr/>
              <a:tblGrid>
                <a:gridCol w="782638"/>
                <a:gridCol w="460375"/>
                <a:gridCol w="460375"/>
                <a:gridCol w="460375"/>
                <a:gridCol w="492797"/>
                <a:gridCol w="503392"/>
                <a:gridCol w="457629"/>
                <a:gridCol w="503392"/>
                <a:gridCol w="457629"/>
              </a:tblGrid>
              <a:tr h="3728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index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4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6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value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-4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7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12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18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22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42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58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1089902" y="4908439"/>
            <a:ext cx="1201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Reverse &amp; Sorted!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418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Lucida Sans" charset="0"/>
              </a:rPr>
              <a:t>Heap Sort Runtime</a:t>
            </a:r>
            <a:endParaRPr lang="en-US" dirty="0">
              <a:latin typeface="Lucida Sans" charset="0"/>
            </a:endParaRPr>
          </a:p>
        </p:txBody>
      </p:sp>
      <p:sp>
        <p:nvSpPr>
          <p:cNvPr id="517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1" y="1100887"/>
            <a:ext cx="9323917" cy="5562600"/>
          </a:xfrm>
        </p:spPr>
        <p:txBody>
          <a:bodyPr/>
          <a:lstStyle/>
          <a:p>
            <a:pPr marL="228600" indent="0">
              <a:buNone/>
            </a:pPr>
            <a:endParaRPr lang="en-US" sz="1400" b="1" dirty="0" smtClean="0">
              <a:solidFill>
                <a:srgbClr val="262626"/>
              </a:solidFill>
              <a:latin typeface="Calibri" charset="0"/>
            </a:endParaRPr>
          </a:p>
          <a:p>
            <a:r>
              <a:rPr lang="en-US" sz="3200" dirty="0" smtClean="0">
                <a:solidFill>
                  <a:srgbClr val="262626"/>
                </a:solidFill>
                <a:latin typeface="Calibri" charset="0"/>
              </a:rPr>
              <a:t>  </a:t>
            </a:r>
            <a:r>
              <a:rPr lang="en-US" sz="3200" b="1" dirty="0" smtClean="0">
                <a:solidFill>
                  <a:srgbClr val="262626"/>
                </a:solidFill>
                <a:latin typeface="Calibri" charset="0"/>
              </a:rPr>
              <a:t>Base Case:    </a:t>
            </a:r>
            <a:r>
              <a:rPr lang="en-US" sz="3200" dirty="0" smtClean="0">
                <a:solidFill>
                  <a:srgbClr val="262626"/>
                </a:solidFill>
                <a:latin typeface="Calibri" charset="0"/>
              </a:rPr>
              <a:t>T(1) = c</a:t>
            </a:r>
          </a:p>
          <a:p>
            <a:pPr marL="228600" indent="0">
              <a:buNone/>
            </a:pPr>
            <a:r>
              <a:rPr lang="en-US" sz="3200" b="1" dirty="0">
                <a:solidFill>
                  <a:srgbClr val="262626"/>
                </a:solidFill>
                <a:latin typeface="Calibri" charset="0"/>
              </a:rPr>
              <a:t> </a:t>
            </a:r>
            <a:r>
              <a:rPr lang="en-US" sz="3200" b="1" dirty="0" smtClean="0">
                <a:solidFill>
                  <a:srgbClr val="262626"/>
                </a:solidFill>
                <a:latin typeface="Calibri" charset="0"/>
              </a:rPr>
              <a:t>    </a:t>
            </a:r>
            <a:r>
              <a:rPr lang="en-US" sz="2800" dirty="0" smtClean="0">
                <a:solidFill>
                  <a:srgbClr val="262626"/>
                </a:solidFill>
                <a:latin typeface="Calibri" charset="0"/>
              </a:rPr>
              <a:t>- Sorting 1 element take constant time</a:t>
            </a:r>
          </a:p>
          <a:p>
            <a:pPr marL="228600" indent="0">
              <a:buNone/>
            </a:pPr>
            <a:endParaRPr lang="en-US" sz="1400" dirty="0" smtClean="0">
              <a:solidFill>
                <a:srgbClr val="262626"/>
              </a:solidFill>
              <a:latin typeface="Calibri" charset="0"/>
            </a:endParaRPr>
          </a:p>
          <a:p>
            <a:r>
              <a:rPr lang="en-US" sz="3200" dirty="0" smtClean="0">
                <a:solidFill>
                  <a:srgbClr val="262626"/>
                </a:solidFill>
                <a:latin typeface="Calibri" charset="0"/>
              </a:rPr>
              <a:t>  </a:t>
            </a:r>
            <a:r>
              <a:rPr lang="en-US" sz="3200" b="1" dirty="0" smtClean="0">
                <a:solidFill>
                  <a:srgbClr val="262626"/>
                </a:solidFill>
                <a:latin typeface="Calibri" charset="0"/>
              </a:rPr>
              <a:t>Recurrence Relation</a:t>
            </a:r>
          </a:p>
          <a:p>
            <a:pPr marL="228600" indent="0">
              <a:buNone/>
            </a:pPr>
            <a:r>
              <a:rPr lang="en-US" sz="1800" b="1" dirty="0" smtClean="0">
                <a:solidFill>
                  <a:srgbClr val="404040"/>
                </a:solidFill>
                <a:latin typeface="Calibri" charset="0"/>
              </a:rPr>
              <a:t>       </a:t>
            </a:r>
            <a:r>
              <a:rPr lang="en-US" sz="3200" dirty="0">
                <a:solidFill>
                  <a:srgbClr val="262626"/>
                </a:solidFill>
                <a:latin typeface="Calibri" charset="0"/>
              </a:rPr>
              <a:t>- </a:t>
            </a:r>
            <a:r>
              <a:rPr lang="en-US" sz="3200" dirty="0" smtClean="0">
                <a:solidFill>
                  <a:srgbClr val="262626"/>
                </a:solidFill>
                <a:latin typeface="Calibri" charset="0"/>
              </a:rPr>
              <a:t>Build heap takes O(n) work</a:t>
            </a:r>
            <a:endParaRPr lang="en-US" sz="1800" b="1" dirty="0" smtClean="0">
              <a:solidFill>
                <a:srgbClr val="404040"/>
              </a:solidFill>
              <a:latin typeface="Calibri" charset="0"/>
            </a:endParaRPr>
          </a:p>
          <a:p>
            <a:pPr marL="228600" indent="0">
              <a:buNone/>
            </a:pPr>
            <a:r>
              <a:rPr lang="en-US" sz="1800" b="1" dirty="0">
                <a:solidFill>
                  <a:srgbClr val="404040"/>
                </a:solidFill>
                <a:latin typeface="Calibri" charset="0"/>
              </a:rPr>
              <a:t> </a:t>
            </a:r>
            <a:r>
              <a:rPr lang="en-US" sz="1800" b="1" dirty="0" smtClean="0">
                <a:solidFill>
                  <a:srgbClr val="404040"/>
                </a:solidFill>
                <a:latin typeface="Calibri" charset="0"/>
              </a:rPr>
              <a:t>      </a:t>
            </a:r>
            <a:r>
              <a:rPr lang="en-US" sz="3200" dirty="0" smtClean="0">
                <a:solidFill>
                  <a:srgbClr val="262626"/>
                </a:solidFill>
                <a:latin typeface="Calibri" charset="0"/>
              </a:rPr>
              <a:t>- </a:t>
            </a:r>
            <a:r>
              <a:rPr lang="en-US" sz="3200" dirty="0" err="1" smtClean="0">
                <a:solidFill>
                  <a:srgbClr val="262626"/>
                </a:solidFill>
                <a:latin typeface="Calibri" charset="0"/>
              </a:rPr>
              <a:t>deleteMin</a:t>
            </a:r>
            <a:r>
              <a:rPr lang="en-US" sz="3200" dirty="0" smtClean="0">
                <a:solidFill>
                  <a:srgbClr val="262626"/>
                </a:solidFill>
                <a:latin typeface="Calibri" charset="0"/>
              </a:rPr>
              <a:t>: At each step, work decrease by 1</a:t>
            </a:r>
          </a:p>
          <a:p>
            <a:pPr marL="228600" indent="0">
              <a:buNone/>
            </a:pPr>
            <a:r>
              <a:rPr lang="en-US" sz="3200" dirty="0">
                <a:solidFill>
                  <a:srgbClr val="262626"/>
                </a:solidFill>
                <a:latin typeface="Calibri" charset="0"/>
              </a:rPr>
              <a:t> </a:t>
            </a:r>
            <a:r>
              <a:rPr lang="en-US" sz="3200" dirty="0" smtClean="0">
                <a:solidFill>
                  <a:srgbClr val="262626"/>
                </a:solidFill>
                <a:latin typeface="Calibri" charset="0"/>
              </a:rPr>
              <a:t>   - </a:t>
            </a:r>
            <a:r>
              <a:rPr lang="en-US" sz="3200" dirty="0" err="1" smtClean="0">
                <a:solidFill>
                  <a:srgbClr val="262626"/>
                </a:solidFill>
                <a:latin typeface="Calibri" charset="0"/>
              </a:rPr>
              <a:t>deleteMin</a:t>
            </a:r>
            <a:r>
              <a:rPr lang="en-US" sz="3200" dirty="0" smtClean="0">
                <a:solidFill>
                  <a:srgbClr val="262626"/>
                </a:solidFill>
                <a:latin typeface="Calibri" charset="0"/>
              </a:rPr>
              <a:t>: At each step, need log n work</a:t>
            </a:r>
            <a:endParaRPr lang="en-US" dirty="0" smtClean="0">
              <a:solidFill>
                <a:srgbClr val="262626"/>
              </a:solidFill>
              <a:latin typeface="Calibri" charset="0"/>
            </a:endParaRPr>
          </a:p>
          <a:p>
            <a:pPr marL="228600" indent="0">
              <a:buNone/>
            </a:pPr>
            <a:r>
              <a:rPr lang="en-US" sz="3200" dirty="0" smtClean="0">
                <a:solidFill>
                  <a:srgbClr val="262626"/>
                </a:solidFill>
                <a:latin typeface="Calibri" charset="0"/>
              </a:rPr>
              <a:t>    </a:t>
            </a:r>
            <a:endParaRPr lang="en-US" sz="1800" dirty="0" smtClean="0">
              <a:solidFill>
                <a:srgbClr val="404040"/>
              </a:solidFill>
              <a:latin typeface="Calibri" charset="0"/>
            </a:endParaRPr>
          </a:p>
          <a:p>
            <a:pPr marL="228600" indent="0">
              <a:buNone/>
            </a:pPr>
            <a:endParaRPr lang="en-US" sz="3200" dirty="0">
              <a:solidFill>
                <a:srgbClr val="404040"/>
              </a:solidFill>
              <a:latin typeface="Calibri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6443" y="5377921"/>
            <a:ext cx="7596641" cy="1951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275B"/>
              </a:buClr>
              <a:buSzPct val="100000"/>
              <a:tabLst>
                <a:tab pos="860425" algn="l"/>
                <a:tab pos="1143000" algn="l"/>
                <a:tab pos="1431925" algn="l"/>
                <a:tab pos="1774825" algn="l"/>
              </a:tabLst>
            </a:pPr>
            <a:r>
              <a:rPr lang="en-US" sz="3200" kern="0" dirty="0" smtClean="0">
                <a:solidFill>
                  <a:srgbClr val="262626"/>
                </a:solidFill>
                <a:latin typeface="Calibri" charset="0"/>
                <a:ea typeface="ＭＳ Ｐゴシック" charset="0"/>
              </a:rPr>
              <a:t>T</a:t>
            </a:r>
            <a:r>
              <a:rPr lang="en-US" sz="3200" kern="0" dirty="0">
                <a:solidFill>
                  <a:srgbClr val="262626"/>
                </a:solidFill>
                <a:latin typeface="Calibri" charset="0"/>
                <a:ea typeface="ＭＳ Ｐゴシック" charset="0"/>
              </a:rPr>
              <a:t>(n) = T(n-1) + </a:t>
            </a:r>
            <a:r>
              <a:rPr lang="en-US" sz="3200" kern="0" dirty="0" smtClean="0">
                <a:solidFill>
                  <a:srgbClr val="262626"/>
                </a:solidFill>
                <a:latin typeface="Calibri" charset="0"/>
                <a:ea typeface="ＭＳ Ｐゴシック" charset="0"/>
              </a:rPr>
              <a:t>log n,           T</a:t>
            </a:r>
            <a:r>
              <a:rPr lang="en-US" sz="3200" kern="0" dirty="0">
                <a:solidFill>
                  <a:srgbClr val="262626"/>
                </a:solidFill>
                <a:latin typeface="Calibri" charset="0"/>
                <a:ea typeface="ＭＳ Ｐゴシック" charset="0"/>
              </a:rPr>
              <a:t>(n) </a:t>
            </a:r>
            <a:r>
              <a:rPr lang="en-US" sz="2400" i="1" kern="0" dirty="0">
                <a:solidFill>
                  <a:srgbClr val="000000">
                    <a:lumMod val="85000"/>
                    <a:lumOff val="15000"/>
                  </a:srgbClr>
                </a:solidFill>
                <a:ea typeface="ＭＳ Ｐゴシック" charset="0"/>
              </a:rPr>
              <a:t>∈  </a:t>
            </a:r>
            <a:r>
              <a:rPr lang="en-US" sz="3200" kern="0" dirty="0">
                <a:solidFill>
                  <a:srgbClr val="000000">
                    <a:lumMod val="85000"/>
                    <a:lumOff val="15000"/>
                  </a:srgbClr>
                </a:solidFill>
                <a:ea typeface="ＭＳ Ｐゴシック" charset="0"/>
              </a:rPr>
              <a:t>O(</a:t>
            </a:r>
            <a:r>
              <a:rPr lang="en-US" sz="3200" kern="0" dirty="0" smtClean="0">
                <a:solidFill>
                  <a:srgbClr val="000000">
                    <a:lumMod val="85000"/>
                    <a:lumOff val="15000"/>
                  </a:srgbClr>
                </a:solidFill>
                <a:ea typeface="ＭＳ Ｐゴシック" charset="0"/>
              </a:rPr>
              <a:t>n</a:t>
            </a:r>
            <a:r>
              <a:rPr lang="en-US" sz="3200" kern="0" baseline="30000" dirty="0">
                <a:solidFill>
                  <a:srgbClr val="000000">
                    <a:lumMod val="85000"/>
                    <a:lumOff val="15000"/>
                  </a:srgbClr>
                </a:solidFill>
                <a:ea typeface="ＭＳ Ｐゴシック" charset="0"/>
              </a:rPr>
              <a:t> </a:t>
            </a:r>
            <a:r>
              <a:rPr lang="en-US" sz="3200" kern="0" dirty="0" smtClean="0">
                <a:solidFill>
                  <a:srgbClr val="000000">
                    <a:lumMod val="85000"/>
                    <a:lumOff val="15000"/>
                  </a:srgbClr>
                </a:solidFill>
                <a:ea typeface="ＭＳ Ｐゴシック" charset="0"/>
              </a:rPr>
              <a:t>log n)</a:t>
            </a:r>
          </a:p>
          <a:p>
            <a:pPr marL="228600" lvl="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275B"/>
              </a:buClr>
              <a:buSzPct val="100000"/>
              <a:tabLst>
                <a:tab pos="860425" algn="l"/>
                <a:tab pos="1143000" algn="l"/>
                <a:tab pos="1431925" algn="l"/>
                <a:tab pos="1774825" algn="l"/>
              </a:tabLst>
            </a:pPr>
            <a:r>
              <a:rPr lang="en-US" sz="3200" kern="0" dirty="0" smtClean="0">
                <a:solidFill>
                  <a:srgbClr val="000000">
                    <a:lumMod val="85000"/>
                    <a:lumOff val="15000"/>
                  </a:srgbClr>
                </a:solidFill>
                <a:latin typeface="Calibri" charset="0"/>
                <a:ea typeface="ＭＳ Ｐゴシック" charset="0"/>
              </a:rPr>
              <a:t>                                    n + n log n </a:t>
            </a:r>
            <a:r>
              <a:rPr lang="en-US" sz="2400" i="1" kern="0" dirty="0">
                <a:solidFill>
                  <a:srgbClr val="000000">
                    <a:lumMod val="85000"/>
                    <a:lumOff val="15000"/>
                  </a:srgbClr>
                </a:solidFill>
                <a:ea typeface="ＭＳ Ｐゴシック" charset="0"/>
              </a:rPr>
              <a:t>∈  </a:t>
            </a:r>
            <a:r>
              <a:rPr lang="en-US" sz="3200" kern="0" dirty="0">
                <a:solidFill>
                  <a:srgbClr val="000000">
                    <a:lumMod val="85000"/>
                    <a:lumOff val="15000"/>
                  </a:srgbClr>
                </a:solidFill>
                <a:ea typeface="ＭＳ Ｐゴシック" charset="0"/>
              </a:rPr>
              <a:t>O(n</a:t>
            </a:r>
            <a:r>
              <a:rPr lang="en-US" sz="3200" kern="0" baseline="30000" dirty="0">
                <a:solidFill>
                  <a:srgbClr val="000000">
                    <a:lumMod val="85000"/>
                    <a:lumOff val="15000"/>
                  </a:srgbClr>
                </a:solidFill>
                <a:ea typeface="ＭＳ Ｐゴシック" charset="0"/>
              </a:rPr>
              <a:t> </a:t>
            </a:r>
            <a:r>
              <a:rPr lang="en-US" sz="3200" kern="0" dirty="0">
                <a:solidFill>
                  <a:srgbClr val="000000">
                    <a:lumMod val="85000"/>
                    <a:lumOff val="15000"/>
                  </a:srgbClr>
                </a:solidFill>
                <a:ea typeface="ＭＳ Ｐゴシック" charset="0"/>
              </a:rPr>
              <a:t>log n)</a:t>
            </a:r>
          </a:p>
          <a:p>
            <a:pPr marL="22860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275B"/>
              </a:buClr>
              <a:buSzPct val="100000"/>
              <a:tabLst>
                <a:tab pos="860425" algn="l"/>
                <a:tab pos="1143000" algn="l"/>
                <a:tab pos="1431925" algn="l"/>
                <a:tab pos="1774825" algn="l"/>
              </a:tabLst>
            </a:pPr>
            <a:endParaRPr lang="en-US" sz="2400" kern="0" dirty="0">
              <a:solidFill>
                <a:srgbClr val="404040"/>
              </a:solidFill>
              <a:latin typeface="Calibri" charset="0"/>
              <a:ea typeface="ＭＳ Ｐゴシック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7973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Lucida Sans" charset="0"/>
              </a:rPr>
              <a:t>Merge Sort</a:t>
            </a:r>
            <a:endParaRPr lang="en-US" dirty="0">
              <a:latin typeface="Lucida Sans" charset="0"/>
            </a:endParaRPr>
          </a:p>
        </p:txBody>
      </p:sp>
      <p:sp>
        <p:nvSpPr>
          <p:cNvPr id="517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3417" y="1295400"/>
            <a:ext cx="8350250" cy="5096933"/>
          </a:xfrm>
        </p:spPr>
        <p:txBody>
          <a:bodyPr/>
          <a:lstStyle/>
          <a:p>
            <a:pPr marL="574675" lvl="1" indent="0" eaLnBrk="1" hangingPunct="1">
              <a:buNone/>
            </a:pPr>
            <a:endParaRPr lang="en-US" sz="1400" dirty="0" smtClean="0">
              <a:solidFill>
                <a:srgbClr val="262626"/>
              </a:solidFill>
              <a:latin typeface="Calibri" charset="0"/>
              <a:cs typeface="+mn-cs"/>
            </a:endParaRPr>
          </a:p>
          <a:p>
            <a:pPr lvl="1" eaLnBrk="1" hangingPunct="1">
              <a:buFont typeface="Arial"/>
              <a:buChar char="•"/>
            </a:pPr>
            <a:r>
              <a:rPr lang="en-US" sz="3600" b="1" dirty="0" smtClean="0">
                <a:solidFill>
                  <a:srgbClr val="262626"/>
                </a:solidFill>
                <a:latin typeface="Calibri" charset="0"/>
                <a:cs typeface="+mn-cs"/>
              </a:rPr>
              <a:t>Divide &amp; Conquer</a:t>
            </a:r>
            <a:endParaRPr lang="en-US" sz="3600" dirty="0" smtClean="0">
              <a:solidFill>
                <a:srgbClr val="262626"/>
              </a:solidFill>
              <a:latin typeface="Calibri" charset="0"/>
            </a:endParaRPr>
          </a:p>
          <a:p>
            <a:pPr marL="574675" lvl="1" indent="0" eaLnBrk="1" hangingPunct="1">
              <a:buNone/>
            </a:pPr>
            <a:r>
              <a:rPr lang="en-US" sz="3200" dirty="0" smtClean="0"/>
              <a:t>- Divide into </a:t>
            </a:r>
            <a:r>
              <a:rPr lang="en-US" sz="3200" dirty="0"/>
              <a:t>two roughly equal halves.</a:t>
            </a:r>
          </a:p>
          <a:p>
            <a:pPr marL="574675" lvl="1" indent="0" eaLnBrk="1" hangingPunct="1">
              <a:buNone/>
            </a:pPr>
            <a:r>
              <a:rPr lang="en-US" sz="3200" dirty="0" smtClean="0"/>
              <a:t>- Sort each </a:t>
            </a:r>
            <a:r>
              <a:rPr lang="en-US" sz="3200" dirty="0"/>
              <a:t>h</a:t>
            </a:r>
            <a:r>
              <a:rPr lang="en-US" sz="3200" dirty="0" smtClean="0"/>
              <a:t>alves</a:t>
            </a:r>
            <a:endParaRPr lang="en-US" sz="3200" dirty="0"/>
          </a:p>
          <a:p>
            <a:pPr marL="574675" lvl="1" indent="0" eaLnBrk="1" hangingPunct="1">
              <a:buNone/>
            </a:pPr>
            <a:r>
              <a:rPr lang="en-US" sz="3200" dirty="0" smtClean="0"/>
              <a:t>- Merge two </a:t>
            </a:r>
            <a:r>
              <a:rPr lang="en-US" sz="3200" dirty="0"/>
              <a:t>sorted </a:t>
            </a:r>
            <a:r>
              <a:rPr lang="en-US" sz="3200" dirty="0" smtClean="0"/>
              <a:t>halves</a:t>
            </a:r>
            <a:endParaRPr lang="en-US" sz="3200" dirty="0" smtClean="0">
              <a:solidFill>
                <a:srgbClr val="404040"/>
              </a:solidFill>
              <a:cs typeface="+mn-cs"/>
            </a:endParaRPr>
          </a:p>
          <a:p>
            <a:pPr marL="228600" indent="0">
              <a:buNone/>
            </a:pPr>
            <a:endParaRPr lang="en-US" sz="2800" dirty="0" smtClean="0">
              <a:solidFill>
                <a:srgbClr val="404040"/>
              </a:solidFill>
            </a:endParaRPr>
          </a:p>
          <a:p>
            <a:pPr marL="731520">
              <a:spcBef>
                <a:spcPts val="0"/>
              </a:spcBef>
              <a:spcAft>
                <a:spcPts val="600"/>
              </a:spcAft>
            </a:pPr>
            <a:r>
              <a:rPr lang="en-US" sz="3200" dirty="0" smtClean="0">
                <a:solidFill>
                  <a:srgbClr val="262626"/>
                </a:solidFill>
                <a:latin typeface="Calibri" charset="0"/>
              </a:rPr>
              <a:t> </a:t>
            </a:r>
            <a:r>
              <a:rPr lang="en-US" sz="3600" b="1" dirty="0" smtClean="0">
                <a:solidFill>
                  <a:srgbClr val="262626"/>
                </a:solidFill>
                <a:latin typeface="Calibri" charset="0"/>
              </a:rPr>
              <a:t>Parallelizes Well</a:t>
            </a:r>
          </a:p>
          <a:p>
            <a:pPr marL="499745" indent="0">
              <a:spcBef>
                <a:spcPts val="0"/>
              </a:spcBef>
              <a:buNone/>
            </a:pPr>
            <a:r>
              <a:rPr lang="en-US" sz="3200" dirty="0" smtClean="0"/>
              <a:t> - Multiple processors can work on different   </a:t>
            </a:r>
          </a:p>
          <a:p>
            <a:pPr marL="499745" indent="0">
              <a:spcBef>
                <a:spcPts val="0"/>
              </a:spcBef>
              <a:buNone/>
            </a:pPr>
            <a:r>
              <a:rPr lang="en-US" sz="3200" dirty="0"/>
              <a:t> </a:t>
            </a:r>
            <a:r>
              <a:rPr lang="en-US" sz="3200" dirty="0" smtClean="0"/>
              <a:t>  parts of array</a:t>
            </a:r>
            <a:endParaRPr lang="en-US" sz="3200" b="1" dirty="0">
              <a:solidFill>
                <a:srgbClr val="40404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6359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2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Sorting Algorithms</a:t>
            </a:r>
            <a:endParaRPr lang="en-US" dirty="0"/>
          </a:p>
        </p:txBody>
      </p:sp>
      <p:sp>
        <p:nvSpPr>
          <p:cNvPr id="36762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charset="0"/>
              </a:rPr>
              <a:t>Comparison &amp; Non-comparison </a:t>
            </a:r>
          </a:p>
          <a:p>
            <a:r>
              <a:rPr lang="en-US" dirty="0" smtClean="0">
                <a:latin typeface="Courier New" charset="0"/>
              </a:rPr>
              <a:t>based sorting</a:t>
            </a:r>
            <a:endParaRPr lang="en-US" dirty="0" smtClean="0">
              <a:latin typeface="Courier New" charset="0"/>
            </a:endParaRPr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6893281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Merge sort example</a:t>
            </a:r>
          </a:p>
        </p:txBody>
      </p:sp>
      <p:graphicFrame>
        <p:nvGraphicFramePr>
          <p:cNvPr id="311299" name="Group 3"/>
          <p:cNvGraphicFramePr>
            <a:graphicFrameLocks noGrp="1"/>
          </p:cNvGraphicFramePr>
          <p:nvPr/>
        </p:nvGraphicFramePr>
        <p:xfrm>
          <a:off x="2362200" y="1295400"/>
          <a:ext cx="4425950" cy="792408"/>
        </p:xfrm>
        <a:graphic>
          <a:graphicData uri="http://schemas.openxmlformats.org/drawingml/2006/table">
            <a:tbl>
              <a:tblPr/>
              <a:tblGrid>
                <a:gridCol w="782638"/>
                <a:gridCol w="460375"/>
                <a:gridCol w="460375"/>
                <a:gridCol w="460375"/>
                <a:gridCol w="414337"/>
                <a:gridCol w="460375"/>
                <a:gridCol w="466725"/>
                <a:gridCol w="460375"/>
                <a:gridCol w="460375"/>
              </a:tblGrid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index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4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6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value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18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-4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58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42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1331" name="Group 35"/>
          <p:cNvGraphicFramePr>
            <a:graphicFrameLocks noGrp="1"/>
          </p:cNvGraphicFramePr>
          <p:nvPr/>
        </p:nvGraphicFramePr>
        <p:xfrm>
          <a:off x="1820863" y="2562225"/>
          <a:ext cx="1795462" cy="396875"/>
        </p:xfrm>
        <a:graphic>
          <a:graphicData uri="http://schemas.openxmlformats.org/drawingml/2006/table">
            <a:tbl>
              <a:tblPr/>
              <a:tblGrid>
                <a:gridCol w="460375"/>
                <a:gridCol w="460375"/>
                <a:gridCol w="460375"/>
                <a:gridCol w="414337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22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18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12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-4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1343" name="Group 47"/>
          <p:cNvGraphicFramePr>
            <a:graphicFrameLocks noGrp="1"/>
          </p:cNvGraphicFramePr>
          <p:nvPr/>
        </p:nvGraphicFramePr>
        <p:xfrm>
          <a:off x="1287463" y="3276600"/>
          <a:ext cx="920750" cy="396875"/>
        </p:xfrm>
        <a:graphic>
          <a:graphicData uri="http://schemas.openxmlformats.org/drawingml/2006/table">
            <a:tbl>
              <a:tblPr/>
              <a:tblGrid>
                <a:gridCol w="460375"/>
                <a:gridCol w="460375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22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18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1351" name="Group 55"/>
          <p:cNvGraphicFramePr>
            <a:graphicFrameLocks noGrp="1"/>
          </p:cNvGraphicFramePr>
          <p:nvPr/>
        </p:nvGraphicFramePr>
        <p:xfrm>
          <a:off x="1125538" y="3948113"/>
          <a:ext cx="460375" cy="396875"/>
        </p:xfrm>
        <a:graphic>
          <a:graphicData uri="http://schemas.openxmlformats.org/drawingml/2006/table">
            <a:tbl>
              <a:tblPr/>
              <a:tblGrid>
                <a:gridCol w="460375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22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1357" name="Group 61"/>
          <p:cNvGraphicFramePr>
            <a:graphicFrameLocks noGrp="1"/>
          </p:cNvGraphicFramePr>
          <p:nvPr/>
        </p:nvGraphicFramePr>
        <p:xfrm>
          <a:off x="1890713" y="3948113"/>
          <a:ext cx="460375" cy="396875"/>
        </p:xfrm>
        <a:graphic>
          <a:graphicData uri="http://schemas.openxmlformats.org/drawingml/2006/table">
            <a:tbl>
              <a:tblPr/>
              <a:tblGrid>
                <a:gridCol w="460375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18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1363" name="Group 67"/>
          <p:cNvGraphicFramePr>
            <a:graphicFrameLocks noGrp="1"/>
          </p:cNvGraphicFramePr>
          <p:nvPr/>
        </p:nvGraphicFramePr>
        <p:xfrm>
          <a:off x="1284288" y="4633913"/>
          <a:ext cx="920750" cy="396875"/>
        </p:xfrm>
        <a:graphic>
          <a:graphicData uri="http://schemas.openxmlformats.org/drawingml/2006/table">
            <a:tbl>
              <a:tblPr/>
              <a:tblGrid>
                <a:gridCol w="460375"/>
                <a:gridCol w="460375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18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22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pSp>
        <p:nvGrpSpPr>
          <p:cNvPr id="2" name="Group 75"/>
          <p:cNvGrpSpPr>
            <a:grpSpLocks/>
          </p:cNvGrpSpPr>
          <p:nvPr/>
        </p:nvGrpSpPr>
        <p:grpSpPr bwMode="auto">
          <a:xfrm>
            <a:off x="457200" y="4343400"/>
            <a:ext cx="1665288" cy="369888"/>
            <a:chOff x="288" y="2736"/>
            <a:chExt cx="1049" cy="233"/>
          </a:xfrm>
        </p:grpSpPr>
        <p:grpSp>
          <p:nvGrpSpPr>
            <p:cNvPr id="29977" name="Group 76"/>
            <p:cNvGrpSpPr>
              <a:grpSpLocks/>
            </p:cNvGrpSpPr>
            <p:nvPr/>
          </p:nvGrpSpPr>
          <p:grpSpPr bwMode="auto">
            <a:xfrm>
              <a:off x="857" y="2736"/>
              <a:ext cx="480" cy="144"/>
              <a:chOff x="1056" y="2736"/>
              <a:chExt cx="480" cy="144"/>
            </a:xfrm>
          </p:grpSpPr>
          <p:sp>
            <p:nvSpPr>
              <p:cNvPr id="29979" name="Line 77"/>
              <p:cNvSpPr>
                <a:spLocks noChangeShapeType="1"/>
              </p:cNvSpPr>
              <p:nvPr/>
            </p:nvSpPr>
            <p:spPr bwMode="auto">
              <a:xfrm>
                <a:off x="1056" y="2736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980" name="Line 78"/>
              <p:cNvSpPr>
                <a:spLocks noChangeShapeType="1"/>
              </p:cNvSpPr>
              <p:nvPr/>
            </p:nvSpPr>
            <p:spPr bwMode="auto">
              <a:xfrm flipH="1">
                <a:off x="1344" y="2736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9978" name="Text Box 79"/>
            <p:cNvSpPr txBox="1">
              <a:spLocks noChangeArrowheads="1"/>
            </p:cNvSpPr>
            <p:nvPr/>
          </p:nvSpPr>
          <p:spPr bwMode="auto">
            <a:xfrm>
              <a:off x="288" y="2736"/>
              <a:ext cx="11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endParaRPr lang="en-US" sz="1800" dirty="0">
                <a:latin typeface="Tahoma" charset="0"/>
              </a:endParaRPr>
            </a:p>
          </p:txBody>
        </p:sp>
      </p:grpSp>
      <p:grpSp>
        <p:nvGrpSpPr>
          <p:cNvPr id="4" name="Group 80"/>
          <p:cNvGrpSpPr>
            <a:grpSpLocks/>
          </p:cNvGrpSpPr>
          <p:nvPr/>
        </p:nvGrpSpPr>
        <p:grpSpPr bwMode="auto">
          <a:xfrm>
            <a:off x="690563" y="3505200"/>
            <a:ext cx="1355725" cy="381000"/>
            <a:chOff x="435" y="2208"/>
            <a:chExt cx="854" cy="240"/>
          </a:xfrm>
        </p:grpSpPr>
        <p:grpSp>
          <p:nvGrpSpPr>
            <p:cNvPr id="29973" name="Group 81"/>
            <p:cNvGrpSpPr>
              <a:grpSpLocks/>
            </p:cNvGrpSpPr>
            <p:nvPr/>
          </p:nvGrpSpPr>
          <p:grpSpPr bwMode="auto">
            <a:xfrm>
              <a:off x="905" y="2352"/>
              <a:ext cx="384" cy="96"/>
              <a:chOff x="1104" y="2352"/>
              <a:chExt cx="384" cy="96"/>
            </a:xfrm>
          </p:grpSpPr>
          <p:sp>
            <p:nvSpPr>
              <p:cNvPr id="29975" name="Line 82"/>
              <p:cNvSpPr>
                <a:spLocks noChangeShapeType="1"/>
              </p:cNvSpPr>
              <p:nvPr/>
            </p:nvSpPr>
            <p:spPr bwMode="auto">
              <a:xfrm flipH="1">
                <a:off x="1104" y="2352"/>
                <a:ext cx="192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976" name="Line 83"/>
              <p:cNvSpPr>
                <a:spLocks noChangeShapeType="1"/>
              </p:cNvSpPr>
              <p:nvPr/>
            </p:nvSpPr>
            <p:spPr bwMode="auto">
              <a:xfrm>
                <a:off x="1296" y="2352"/>
                <a:ext cx="192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9974" name="Text Box 84"/>
            <p:cNvSpPr txBox="1">
              <a:spLocks noChangeArrowheads="1"/>
            </p:cNvSpPr>
            <p:nvPr/>
          </p:nvSpPr>
          <p:spPr bwMode="auto">
            <a:xfrm>
              <a:off x="435" y="2208"/>
              <a:ext cx="11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endParaRPr lang="en-US" sz="1800" dirty="0">
                <a:latin typeface="Tahoma" charset="0"/>
              </a:endParaRPr>
            </a:p>
          </p:txBody>
        </p:sp>
      </p:grpSp>
      <p:graphicFrame>
        <p:nvGraphicFramePr>
          <p:cNvPr id="311381" name="Group 85"/>
          <p:cNvGraphicFramePr>
            <a:graphicFrameLocks noGrp="1"/>
          </p:cNvGraphicFramePr>
          <p:nvPr/>
        </p:nvGraphicFramePr>
        <p:xfrm>
          <a:off x="3257550" y="3276600"/>
          <a:ext cx="920750" cy="396875"/>
        </p:xfrm>
        <a:graphic>
          <a:graphicData uri="http://schemas.openxmlformats.org/drawingml/2006/table">
            <a:tbl>
              <a:tblPr/>
              <a:tblGrid>
                <a:gridCol w="460375"/>
                <a:gridCol w="460375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12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-4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1389" name="Group 93"/>
          <p:cNvGraphicFramePr>
            <a:graphicFrameLocks noGrp="1"/>
          </p:cNvGraphicFramePr>
          <p:nvPr/>
        </p:nvGraphicFramePr>
        <p:xfrm>
          <a:off x="3095625" y="3948113"/>
          <a:ext cx="460375" cy="396875"/>
        </p:xfrm>
        <a:graphic>
          <a:graphicData uri="http://schemas.openxmlformats.org/drawingml/2006/table">
            <a:tbl>
              <a:tblPr/>
              <a:tblGrid>
                <a:gridCol w="460375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12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1395" name="Group 99"/>
          <p:cNvGraphicFramePr>
            <a:graphicFrameLocks noGrp="1"/>
          </p:cNvGraphicFramePr>
          <p:nvPr/>
        </p:nvGraphicFramePr>
        <p:xfrm>
          <a:off x="3860800" y="3948113"/>
          <a:ext cx="460375" cy="396875"/>
        </p:xfrm>
        <a:graphic>
          <a:graphicData uri="http://schemas.openxmlformats.org/drawingml/2006/table">
            <a:tbl>
              <a:tblPr/>
              <a:tblGrid>
                <a:gridCol w="460375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-4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1401" name="Group 105"/>
          <p:cNvGraphicFramePr>
            <a:graphicFrameLocks noGrp="1"/>
          </p:cNvGraphicFramePr>
          <p:nvPr/>
        </p:nvGraphicFramePr>
        <p:xfrm>
          <a:off x="3254375" y="4633913"/>
          <a:ext cx="920750" cy="396875"/>
        </p:xfrm>
        <a:graphic>
          <a:graphicData uri="http://schemas.openxmlformats.org/drawingml/2006/table">
            <a:tbl>
              <a:tblPr/>
              <a:tblGrid>
                <a:gridCol w="460375"/>
                <a:gridCol w="460375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-4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12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pSp>
        <p:nvGrpSpPr>
          <p:cNvPr id="6" name="Group 113"/>
          <p:cNvGrpSpPr>
            <a:grpSpLocks/>
          </p:cNvGrpSpPr>
          <p:nvPr/>
        </p:nvGrpSpPr>
        <p:grpSpPr bwMode="auto">
          <a:xfrm>
            <a:off x="2427288" y="4343400"/>
            <a:ext cx="1665287" cy="369888"/>
            <a:chOff x="1529" y="2736"/>
            <a:chExt cx="1049" cy="233"/>
          </a:xfrm>
        </p:grpSpPr>
        <p:grpSp>
          <p:nvGrpSpPr>
            <p:cNvPr id="29969" name="Group 114"/>
            <p:cNvGrpSpPr>
              <a:grpSpLocks/>
            </p:cNvGrpSpPr>
            <p:nvPr/>
          </p:nvGrpSpPr>
          <p:grpSpPr bwMode="auto">
            <a:xfrm>
              <a:off x="2098" y="2736"/>
              <a:ext cx="480" cy="144"/>
              <a:chOff x="2297" y="2736"/>
              <a:chExt cx="480" cy="144"/>
            </a:xfrm>
          </p:grpSpPr>
          <p:sp>
            <p:nvSpPr>
              <p:cNvPr id="29971" name="Line 115"/>
              <p:cNvSpPr>
                <a:spLocks noChangeShapeType="1"/>
              </p:cNvSpPr>
              <p:nvPr/>
            </p:nvSpPr>
            <p:spPr bwMode="auto">
              <a:xfrm>
                <a:off x="2297" y="2736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972" name="Line 116"/>
              <p:cNvSpPr>
                <a:spLocks noChangeShapeType="1"/>
              </p:cNvSpPr>
              <p:nvPr/>
            </p:nvSpPr>
            <p:spPr bwMode="auto">
              <a:xfrm flipH="1">
                <a:off x="2585" y="2736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9970" name="Text Box 117"/>
            <p:cNvSpPr txBox="1">
              <a:spLocks noChangeArrowheads="1"/>
            </p:cNvSpPr>
            <p:nvPr/>
          </p:nvSpPr>
          <p:spPr bwMode="auto">
            <a:xfrm>
              <a:off x="1529" y="2736"/>
              <a:ext cx="11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endParaRPr lang="en-US" sz="1800" dirty="0">
                <a:latin typeface="Tahoma" charset="0"/>
              </a:endParaRPr>
            </a:p>
          </p:txBody>
        </p:sp>
      </p:grpSp>
      <p:grpSp>
        <p:nvGrpSpPr>
          <p:cNvPr id="8" name="Group 118"/>
          <p:cNvGrpSpPr>
            <a:grpSpLocks/>
          </p:cNvGrpSpPr>
          <p:nvPr/>
        </p:nvGrpSpPr>
        <p:grpSpPr bwMode="auto">
          <a:xfrm>
            <a:off x="2660650" y="3505200"/>
            <a:ext cx="1355725" cy="381000"/>
            <a:chOff x="1676" y="2208"/>
            <a:chExt cx="854" cy="240"/>
          </a:xfrm>
        </p:grpSpPr>
        <p:grpSp>
          <p:nvGrpSpPr>
            <p:cNvPr id="29965" name="Group 119"/>
            <p:cNvGrpSpPr>
              <a:grpSpLocks/>
            </p:cNvGrpSpPr>
            <p:nvPr/>
          </p:nvGrpSpPr>
          <p:grpSpPr bwMode="auto">
            <a:xfrm>
              <a:off x="2146" y="2352"/>
              <a:ext cx="384" cy="96"/>
              <a:chOff x="2345" y="2352"/>
              <a:chExt cx="384" cy="96"/>
            </a:xfrm>
          </p:grpSpPr>
          <p:sp>
            <p:nvSpPr>
              <p:cNvPr id="29967" name="Line 120"/>
              <p:cNvSpPr>
                <a:spLocks noChangeShapeType="1"/>
              </p:cNvSpPr>
              <p:nvPr/>
            </p:nvSpPr>
            <p:spPr bwMode="auto">
              <a:xfrm flipH="1">
                <a:off x="2345" y="2352"/>
                <a:ext cx="192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968" name="Line 121"/>
              <p:cNvSpPr>
                <a:spLocks noChangeShapeType="1"/>
              </p:cNvSpPr>
              <p:nvPr/>
            </p:nvSpPr>
            <p:spPr bwMode="auto">
              <a:xfrm>
                <a:off x="2537" y="2352"/>
                <a:ext cx="192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9966" name="Text Box 122"/>
            <p:cNvSpPr txBox="1">
              <a:spLocks noChangeArrowheads="1"/>
            </p:cNvSpPr>
            <p:nvPr/>
          </p:nvSpPr>
          <p:spPr bwMode="auto">
            <a:xfrm>
              <a:off x="1676" y="2208"/>
              <a:ext cx="11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endParaRPr lang="en-US" sz="1800" dirty="0">
                <a:latin typeface="Tahoma" charset="0"/>
              </a:endParaRPr>
            </a:p>
          </p:txBody>
        </p:sp>
      </p:grpSp>
      <p:grpSp>
        <p:nvGrpSpPr>
          <p:cNvPr id="10" name="Group 123"/>
          <p:cNvGrpSpPr>
            <a:grpSpLocks/>
          </p:cNvGrpSpPr>
          <p:nvPr/>
        </p:nvGrpSpPr>
        <p:grpSpPr bwMode="auto">
          <a:xfrm>
            <a:off x="1223963" y="2819400"/>
            <a:ext cx="2422525" cy="381000"/>
            <a:chOff x="771" y="1776"/>
            <a:chExt cx="1526" cy="240"/>
          </a:xfrm>
        </p:grpSpPr>
        <p:sp>
          <p:nvSpPr>
            <p:cNvPr id="29961" name="Text Box 124"/>
            <p:cNvSpPr txBox="1">
              <a:spLocks noChangeArrowheads="1"/>
            </p:cNvSpPr>
            <p:nvPr/>
          </p:nvSpPr>
          <p:spPr bwMode="auto">
            <a:xfrm>
              <a:off x="771" y="1776"/>
              <a:ext cx="11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endParaRPr lang="en-US" sz="1800" dirty="0">
                <a:latin typeface="Tahoma" charset="0"/>
              </a:endParaRPr>
            </a:p>
          </p:txBody>
        </p:sp>
        <p:grpSp>
          <p:nvGrpSpPr>
            <p:cNvPr id="29962" name="Group 125"/>
            <p:cNvGrpSpPr>
              <a:grpSpLocks/>
            </p:cNvGrpSpPr>
            <p:nvPr/>
          </p:nvGrpSpPr>
          <p:grpSpPr bwMode="auto">
            <a:xfrm>
              <a:off x="1145" y="1872"/>
              <a:ext cx="1152" cy="144"/>
              <a:chOff x="1344" y="1872"/>
              <a:chExt cx="1152" cy="144"/>
            </a:xfrm>
          </p:grpSpPr>
          <p:sp>
            <p:nvSpPr>
              <p:cNvPr id="29963" name="Line 126"/>
              <p:cNvSpPr>
                <a:spLocks noChangeShapeType="1"/>
              </p:cNvSpPr>
              <p:nvPr/>
            </p:nvSpPr>
            <p:spPr bwMode="auto">
              <a:xfrm flipH="1">
                <a:off x="1344" y="1872"/>
                <a:ext cx="57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964" name="Line 127"/>
              <p:cNvSpPr>
                <a:spLocks noChangeShapeType="1"/>
              </p:cNvSpPr>
              <p:nvPr/>
            </p:nvSpPr>
            <p:spPr bwMode="auto">
              <a:xfrm>
                <a:off x="1920" y="1872"/>
                <a:ext cx="57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aphicFrame>
        <p:nvGraphicFramePr>
          <p:cNvPr id="311424" name="Group 128"/>
          <p:cNvGraphicFramePr>
            <a:graphicFrameLocks noGrp="1"/>
          </p:cNvGraphicFramePr>
          <p:nvPr/>
        </p:nvGraphicFramePr>
        <p:xfrm>
          <a:off x="1817688" y="5319713"/>
          <a:ext cx="1841500" cy="396875"/>
        </p:xfrm>
        <a:graphic>
          <a:graphicData uri="http://schemas.openxmlformats.org/drawingml/2006/table">
            <a:tbl>
              <a:tblPr/>
              <a:tblGrid>
                <a:gridCol w="460375"/>
                <a:gridCol w="460375"/>
                <a:gridCol w="460375"/>
                <a:gridCol w="460375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-4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12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18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22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1436" name="Group 140"/>
          <p:cNvGraphicFramePr>
            <a:graphicFrameLocks noGrp="1"/>
          </p:cNvGraphicFramePr>
          <p:nvPr/>
        </p:nvGraphicFramePr>
        <p:xfrm>
          <a:off x="6088063" y="2562225"/>
          <a:ext cx="1841500" cy="396875"/>
        </p:xfrm>
        <a:graphic>
          <a:graphicData uri="http://schemas.openxmlformats.org/drawingml/2006/table">
            <a:tbl>
              <a:tblPr/>
              <a:tblGrid>
                <a:gridCol w="460375"/>
                <a:gridCol w="460375"/>
                <a:gridCol w="460375"/>
                <a:gridCol w="460375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58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7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31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42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1448" name="Group 152"/>
          <p:cNvGraphicFramePr>
            <a:graphicFrameLocks noGrp="1"/>
          </p:cNvGraphicFramePr>
          <p:nvPr/>
        </p:nvGraphicFramePr>
        <p:xfrm>
          <a:off x="5554663" y="3276600"/>
          <a:ext cx="920750" cy="396875"/>
        </p:xfrm>
        <a:graphic>
          <a:graphicData uri="http://schemas.openxmlformats.org/drawingml/2006/table">
            <a:tbl>
              <a:tblPr/>
              <a:tblGrid>
                <a:gridCol w="460375"/>
                <a:gridCol w="460375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58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7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1456" name="Group 160"/>
          <p:cNvGraphicFramePr>
            <a:graphicFrameLocks noGrp="1"/>
          </p:cNvGraphicFramePr>
          <p:nvPr/>
        </p:nvGraphicFramePr>
        <p:xfrm>
          <a:off x="5392738" y="3948113"/>
          <a:ext cx="460375" cy="396875"/>
        </p:xfrm>
        <a:graphic>
          <a:graphicData uri="http://schemas.openxmlformats.org/drawingml/2006/table">
            <a:tbl>
              <a:tblPr/>
              <a:tblGrid>
                <a:gridCol w="460375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58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1462" name="Group 166"/>
          <p:cNvGraphicFramePr>
            <a:graphicFrameLocks noGrp="1"/>
          </p:cNvGraphicFramePr>
          <p:nvPr/>
        </p:nvGraphicFramePr>
        <p:xfrm>
          <a:off x="6157913" y="3948113"/>
          <a:ext cx="460375" cy="396875"/>
        </p:xfrm>
        <a:graphic>
          <a:graphicData uri="http://schemas.openxmlformats.org/drawingml/2006/table">
            <a:tbl>
              <a:tblPr/>
              <a:tblGrid>
                <a:gridCol w="460375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7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1468" name="Group 172"/>
          <p:cNvGraphicFramePr>
            <a:graphicFrameLocks noGrp="1"/>
          </p:cNvGraphicFramePr>
          <p:nvPr/>
        </p:nvGraphicFramePr>
        <p:xfrm>
          <a:off x="5551488" y="4633913"/>
          <a:ext cx="920750" cy="396875"/>
        </p:xfrm>
        <a:graphic>
          <a:graphicData uri="http://schemas.openxmlformats.org/drawingml/2006/table">
            <a:tbl>
              <a:tblPr/>
              <a:tblGrid>
                <a:gridCol w="460375"/>
                <a:gridCol w="460375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7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58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pSp>
        <p:nvGrpSpPr>
          <p:cNvPr id="12" name="Group 180"/>
          <p:cNvGrpSpPr>
            <a:grpSpLocks/>
          </p:cNvGrpSpPr>
          <p:nvPr/>
        </p:nvGrpSpPr>
        <p:grpSpPr bwMode="auto">
          <a:xfrm>
            <a:off x="4724400" y="4343400"/>
            <a:ext cx="1665288" cy="369888"/>
            <a:chOff x="2976" y="2736"/>
            <a:chExt cx="1049" cy="233"/>
          </a:xfrm>
        </p:grpSpPr>
        <p:grpSp>
          <p:nvGrpSpPr>
            <p:cNvPr id="29957" name="Group 181"/>
            <p:cNvGrpSpPr>
              <a:grpSpLocks/>
            </p:cNvGrpSpPr>
            <p:nvPr/>
          </p:nvGrpSpPr>
          <p:grpSpPr bwMode="auto">
            <a:xfrm>
              <a:off x="3545" y="2736"/>
              <a:ext cx="480" cy="144"/>
              <a:chOff x="1056" y="2736"/>
              <a:chExt cx="480" cy="144"/>
            </a:xfrm>
          </p:grpSpPr>
          <p:sp>
            <p:nvSpPr>
              <p:cNvPr id="29959" name="Line 182"/>
              <p:cNvSpPr>
                <a:spLocks noChangeShapeType="1"/>
              </p:cNvSpPr>
              <p:nvPr/>
            </p:nvSpPr>
            <p:spPr bwMode="auto">
              <a:xfrm>
                <a:off x="1056" y="2736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960" name="Line 183"/>
              <p:cNvSpPr>
                <a:spLocks noChangeShapeType="1"/>
              </p:cNvSpPr>
              <p:nvPr/>
            </p:nvSpPr>
            <p:spPr bwMode="auto">
              <a:xfrm flipH="1">
                <a:off x="1344" y="2736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9958" name="Text Box 184"/>
            <p:cNvSpPr txBox="1">
              <a:spLocks noChangeArrowheads="1"/>
            </p:cNvSpPr>
            <p:nvPr/>
          </p:nvSpPr>
          <p:spPr bwMode="auto">
            <a:xfrm>
              <a:off x="2976" y="2736"/>
              <a:ext cx="11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endParaRPr lang="en-US" sz="1800" dirty="0">
                <a:latin typeface="Tahoma" charset="0"/>
              </a:endParaRPr>
            </a:p>
          </p:txBody>
        </p:sp>
      </p:grpSp>
      <p:grpSp>
        <p:nvGrpSpPr>
          <p:cNvPr id="14" name="Group 185"/>
          <p:cNvGrpSpPr>
            <a:grpSpLocks/>
          </p:cNvGrpSpPr>
          <p:nvPr/>
        </p:nvGrpSpPr>
        <p:grpSpPr bwMode="auto">
          <a:xfrm>
            <a:off x="4957763" y="3505200"/>
            <a:ext cx="1355725" cy="381000"/>
            <a:chOff x="3123" y="2208"/>
            <a:chExt cx="854" cy="240"/>
          </a:xfrm>
        </p:grpSpPr>
        <p:grpSp>
          <p:nvGrpSpPr>
            <p:cNvPr id="29953" name="Group 186"/>
            <p:cNvGrpSpPr>
              <a:grpSpLocks/>
            </p:cNvGrpSpPr>
            <p:nvPr/>
          </p:nvGrpSpPr>
          <p:grpSpPr bwMode="auto">
            <a:xfrm>
              <a:off x="3593" y="2352"/>
              <a:ext cx="384" cy="96"/>
              <a:chOff x="1104" y="2352"/>
              <a:chExt cx="384" cy="96"/>
            </a:xfrm>
          </p:grpSpPr>
          <p:sp>
            <p:nvSpPr>
              <p:cNvPr id="29955" name="Line 187"/>
              <p:cNvSpPr>
                <a:spLocks noChangeShapeType="1"/>
              </p:cNvSpPr>
              <p:nvPr/>
            </p:nvSpPr>
            <p:spPr bwMode="auto">
              <a:xfrm flipH="1">
                <a:off x="1104" y="2352"/>
                <a:ext cx="192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956" name="Line 188"/>
              <p:cNvSpPr>
                <a:spLocks noChangeShapeType="1"/>
              </p:cNvSpPr>
              <p:nvPr/>
            </p:nvSpPr>
            <p:spPr bwMode="auto">
              <a:xfrm>
                <a:off x="1296" y="2352"/>
                <a:ext cx="192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9954" name="Text Box 189"/>
            <p:cNvSpPr txBox="1">
              <a:spLocks noChangeArrowheads="1"/>
            </p:cNvSpPr>
            <p:nvPr/>
          </p:nvSpPr>
          <p:spPr bwMode="auto">
            <a:xfrm>
              <a:off x="3123" y="2208"/>
              <a:ext cx="11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endParaRPr lang="en-US" sz="1800" dirty="0">
                <a:latin typeface="Tahoma" charset="0"/>
              </a:endParaRPr>
            </a:p>
          </p:txBody>
        </p:sp>
      </p:grpSp>
      <p:graphicFrame>
        <p:nvGraphicFramePr>
          <p:cNvPr id="311486" name="Group 190"/>
          <p:cNvGraphicFramePr>
            <a:graphicFrameLocks noGrp="1"/>
          </p:cNvGraphicFramePr>
          <p:nvPr/>
        </p:nvGraphicFramePr>
        <p:xfrm>
          <a:off x="7524750" y="3276600"/>
          <a:ext cx="920750" cy="396875"/>
        </p:xfrm>
        <a:graphic>
          <a:graphicData uri="http://schemas.openxmlformats.org/drawingml/2006/table">
            <a:tbl>
              <a:tblPr/>
              <a:tblGrid>
                <a:gridCol w="460375"/>
                <a:gridCol w="460375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31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42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1494" name="Group 198"/>
          <p:cNvGraphicFramePr>
            <a:graphicFrameLocks noGrp="1"/>
          </p:cNvGraphicFramePr>
          <p:nvPr/>
        </p:nvGraphicFramePr>
        <p:xfrm>
          <a:off x="7362825" y="3948113"/>
          <a:ext cx="460375" cy="396875"/>
        </p:xfrm>
        <a:graphic>
          <a:graphicData uri="http://schemas.openxmlformats.org/drawingml/2006/table">
            <a:tbl>
              <a:tblPr/>
              <a:tblGrid>
                <a:gridCol w="460375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31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1500" name="Group 204"/>
          <p:cNvGraphicFramePr>
            <a:graphicFrameLocks noGrp="1"/>
          </p:cNvGraphicFramePr>
          <p:nvPr/>
        </p:nvGraphicFramePr>
        <p:xfrm>
          <a:off x="8128000" y="3948113"/>
          <a:ext cx="460375" cy="396875"/>
        </p:xfrm>
        <a:graphic>
          <a:graphicData uri="http://schemas.openxmlformats.org/drawingml/2006/table">
            <a:tbl>
              <a:tblPr/>
              <a:tblGrid>
                <a:gridCol w="460375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42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1506" name="Group 210"/>
          <p:cNvGraphicFramePr>
            <a:graphicFrameLocks noGrp="1"/>
          </p:cNvGraphicFramePr>
          <p:nvPr/>
        </p:nvGraphicFramePr>
        <p:xfrm>
          <a:off x="7521575" y="4633913"/>
          <a:ext cx="920750" cy="396875"/>
        </p:xfrm>
        <a:graphic>
          <a:graphicData uri="http://schemas.openxmlformats.org/drawingml/2006/table">
            <a:tbl>
              <a:tblPr/>
              <a:tblGrid>
                <a:gridCol w="460375"/>
                <a:gridCol w="460375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31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42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pSp>
        <p:nvGrpSpPr>
          <p:cNvPr id="16" name="Group 218"/>
          <p:cNvGrpSpPr>
            <a:grpSpLocks/>
          </p:cNvGrpSpPr>
          <p:nvPr/>
        </p:nvGrpSpPr>
        <p:grpSpPr bwMode="auto">
          <a:xfrm>
            <a:off x="6694488" y="4343400"/>
            <a:ext cx="1665287" cy="369888"/>
            <a:chOff x="4217" y="2736"/>
            <a:chExt cx="1049" cy="233"/>
          </a:xfrm>
        </p:grpSpPr>
        <p:grpSp>
          <p:nvGrpSpPr>
            <p:cNvPr id="29949" name="Group 219"/>
            <p:cNvGrpSpPr>
              <a:grpSpLocks/>
            </p:cNvGrpSpPr>
            <p:nvPr/>
          </p:nvGrpSpPr>
          <p:grpSpPr bwMode="auto">
            <a:xfrm>
              <a:off x="4786" y="2736"/>
              <a:ext cx="480" cy="144"/>
              <a:chOff x="2297" y="2736"/>
              <a:chExt cx="480" cy="144"/>
            </a:xfrm>
          </p:grpSpPr>
          <p:sp>
            <p:nvSpPr>
              <p:cNvPr id="29951" name="Line 220"/>
              <p:cNvSpPr>
                <a:spLocks noChangeShapeType="1"/>
              </p:cNvSpPr>
              <p:nvPr/>
            </p:nvSpPr>
            <p:spPr bwMode="auto">
              <a:xfrm>
                <a:off x="2297" y="2736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952" name="Line 221"/>
              <p:cNvSpPr>
                <a:spLocks noChangeShapeType="1"/>
              </p:cNvSpPr>
              <p:nvPr/>
            </p:nvSpPr>
            <p:spPr bwMode="auto">
              <a:xfrm flipH="1">
                <a:off x="2585" y="2736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9950" name="Text Box 222"/>
            <p:cNvSpPr txBox="1">
              <a:spLocks noChangeArrowheads="1"/>
            </p:cNvSpPr>
            <p:nvPr/>
          </p:nvSpPr>
          <p:spPr bwMode="auto">
            <a:xfrm>
              <a:off x="4217" y="2736"/>
              <a:ext cx="11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endParaRPr lang="en-US" sz="1800" dirty="0">
                <a:latin typeface="Tahoma" charset="0"/>
              </a:endParaRPr>
            </a:p>
          </p:txBody>
        </p:sp>
      </p:grpSp>
      <p:grpSp>
        <p:nvGrpSpPr>
          <p:cNvPr id="18" name="Group 223"/>
          <p:cNvGrpSpPr>
            <a:grpSpLocks/>
          </p:cNvGrpSpPr>
          <p:nvPr/>
        </p:nvGrpSpPr>
        <p:grpSpPr bwMode="auto">
          <a:xfrm>
            <a:off x="6927850" y="3505200"/>
            <a:ext cx="1355725" cy="381000"/>
            <a:chOff x="4364" y="2208"/>
            <a:chExt cx="854" cy="240"/>
          </a:xfrm>
        </p:grpSpPr>
        <p:grpSp>
          <p:nvGrpSpPr>
            <p:cNvPr id="29945" name="Group 224"/>
            <p:cNvGrpSpPr>
              <a:grpSpLocks/>
            </p:cNvGrpSpPr>
            <p:nvPr/>
          </p:nvGrpSpPr>
          <p:grpSpPr bwMode="auto">
            <a:xfrm>
              <a:off x="4834" y="2352"/>
              <a:ext cx="384" cy="96"/>
              <a:chOff x="2345" y="2352"/>
              <a:chExt cx="384" cy="96"/>
            </a:xfrm>
          </p:grpSpPr>
          <p:sp>
            <p:nvSpPr>
              <p:cNvPr id="29947" name="Line 225"/>
              <p:cNvSpPr>
                <a:spLocks noChangeShapeType="1"/>
              </p:cNvSpPr>
              <p:nvPr/>
            </p:nvSpPr>
            <p:spPr bwMode="auto">
              <a:xfrm flipH="1">
                <a:off x="2345" y="2352"/>
                <a:ext cx="192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948" name="Line 226"/>
              <p:cNvSpPr>
                <a:spLocks noChangeShapeType="1"/>
              </p:cNvSpPr>
              <p:nvPr/>
            </p:nvSpPr>
            <p:spPr bwMode="auto">
              <a:xfrm>
                <a:off x="2537" y="2352"/>
                <a:ext cx="192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9946" name="Text Box 227"/>
            <p:cNvSpPr txBox="1">
              <a:spLocks noChangeArrowheads="1"/>
            </p:cNvSpPr>
            <p:nvPr/>
          </p:nvSpPr>
          <p:spPr bwMode="auto">
            <a:xfrm>
              <a:off x="4364" y="2208"/>
              <a:ext cx="11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endParaRPr lang="en-US" sz="1800" dirty="0">
                <a:latin typeface="Tahoma" charset="0"/>
              </a:endParaRPr>
            </a:p>
          </p:txBody>
        </p:sp>
      </p:grpSp>
      <p:grpSp>
        <p:nvGrpSpPr>
          <p:cNvPr id="20" name="Group 228"/>
          <p:cNvGrpSpPr>
            <a:grpSpLocks/>
          </p:cNvGrpSpPr>
          <p:nvPr/>
        </p:nvGrpSpPr>
        <p:grpSpPr bwMode="auto">
          <a:xfrm>
            <a:off x="5491163" y="2819400"/>
            <a:ext cx="2422525" cy="381000"/>
            <a:chOff x="3459" y="1776"/>
            <a:chExt cx="1526" cy="240"/>
          </a:xfrm>
        </p:grpSpPr>
        <p:sp>
          <p:nvSpPr>
            <p:cNvPr id="29941" name="Text Box 229"/>
            <p:cNvSpPr txBox="1">
              <a:spLocks noChangeArrowheads="1"/>
            </p:cNvSpPr>
            <p:nvPr/>
          </p:nvSpPr>
          <p:spPr bwMode="auto">
            <a:xfrm>
              <a:off x="3459" y="1776"/>
              <a:ext cx="11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endParaRPr lang="en-US" sz="1800" dirty="0">
                <a:latin typeface="Tahoma" charset="0"/>
              </a:endParaRPr>
            </a:p>
          </p:txBody>
        </p:sp>
        <p:grpSp>
          <p:nvGrpSpPr>
            <p:cNvPr id="29942" name="Group 230"/>
            <p:cNvGrpSpPr>
              <a:grpSpLocks/>
            </p:cNvGrpSpPr>
            <p:nvPr/>
          </p:nvGrpSpPr>
          <p:grpSpPr bwMode="auto">
            <a:xfrm>
              <a:off x="3833" y="1872"/>
              <a:ext cx="1152" cy="144"/>
              <a:chOff x="1344" y="1872"/>
              <a:chExt cx="1152" cy="144"/>
            </a:xfrm>
          </p:grpSpPr>
          <p:sp>
            <p:nvSpPr>
              <p:cNvPr id="29943" name="Line 231"/>
              <p:cNvSpPr>
                <a:spLocks noChangeShapeType="1"/>
              </p:cNvSpPr>
              <p:nvPr/>
            </p:nvSpPr>
            <p:spPr bwMode="auto">
              <a:xfrm flipH="1">
                <a:off x="1344" y="1872"/>
                <a:ext cx="57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944" name="Line 232"/>
              <p:cNvSpPr>
                <a:spLocks noChangeShapeType="1"/>
              </p:cNvSpPr>
              <p:nvPr/>
            </p:nvSpPr>
            <p:spPr bwMode="auto">
              <a:xfrm>
                <a:off x="1920" y="1872"/>
                <a:ext cx="57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aphicFrame>
        <p:nvGraphicFramePr>
          <p:cNvPr id="311529" name="Group 233"/>
          <p:cNvGraphicFramePr>
            <a:graphicFrameLocks noGrp="1"/>
          </p:cNvGraphicFramePr>
          <p:nvPr/>
        </p:nvGraphicFramePr>
        <p:xfrm>
          <a:off x="6084888" y="5319713"/>
          <a:ext cx="1841500" cy="396875"/>
        </p:xfrm>
        <a:graphic>
          <a:graphicData uri="http://schemas.openxmlformats.org/drawingml/2006/table">
            <a:tbl>
              <a:tblPr/>
              <a:tblGrid>
                <a:gridCol w="460375"/>
                <a:gridCol w="460375"/>
                <a:gridCol w="460375"/>
                <a:gridCol w="460375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7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31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42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58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1541" name="Group 245"/>
          <p:cNvGraphicFramePr>
            <a:graphicFrameLocks noGrp="1"/>
          </p:cNvGraphicFramePr>
          <p:nvPr/>
        </p:nvGraphicFramePr>
        <p:xfrm>
          <a:off x="3140075" y="6157913"/>
          <a:ext cx="3683000" cy="396875"/>
        </p:xfrm>
        <a:graphic>
          <a:graphicData uri="http://schemas.openxmlformats.org/drawingml/2006/table">
            <a:tbl>
              <a:tblPr/>
              <a:tblGrid>
                <a:gridCol w="460375"/>
                <a:gridCol w="460375"/>
                <a:gridCol w="460375"/>
                <a:gridCol w="460375"/>
                <a:gridCol w="460375"/>
                <a:gridCol w="460375"/>
                <a:gridCol w="460375"/>
                <a:gridCol w="460375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-4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7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12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18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22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31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42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58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pSp>
        <p:nvGrpSpPr>
          <p:cNvPr id="22" name="Group 265"/>
          <p:cNvGrpSpPr>
            <a:grpSpLocks/>
          </p:cNvGrpSpPr>
          <p:nvPr/>
        </p:nvGrpSpPr>
        <p:grpSpPr bwMode="auto">
          <a:xfrm>
            <a:off x="2895600" y="2057400"/>
            <a:ext cx="3810000" cy="457200"/>
            <a:chOff x="1824" y="1296"/>
            <a:chExt cx="2400" cy="288"/>
          </a:xfrm>
        </p:grpSpPr>
        <p:sp>
          <p:nvSpPr>
            <p:cNvPr id="29937" name="Text Box 266"/>
            <p:cNvSpPr txBox="1">
              <a:spLocks noChangeArrowheads="1"/>
            </p:cNvSpPr>
            <p:nvPr/>
          </p:nvSpPr>
          <p:spPr bwMode="auto">
            <a:xfrm>
              <a:off x="1930" y="1296"/>
              <a:ext cx="11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endParaRPr lang="en-US" sz="1800" dirty="0">
                <a:latin typeface="Tahoma" charset="0"/>
              </a:endParaRPr>
            </a:p>
          </p:txBody>
        </p:sp>
        <p:grpSp>
          <p:nvGrpSpPr>
            <p:cNvPr id="29938" name="Group 267"/>
            <p:cNvGrpSpPr>
              <a:grpSpLocks/>
            </p:cNvGrpSpPr>
            <p:nvPr/>
          </p:nvGrpSpPr>
          <p:grpSpPr bwMode="auto">
            <a:xfrm>
              <a:off x="1824" y="1344"/>
              <a:ext cx="2400" cy="240"/>
              <a:chOff x="1824" y="1344"/>
              <a:chExt cx="2400" cy="240"/>
            </a:xfrm>
          </p:grpSpPr>
          <p:sp>
            <p:nvSpPr>
              <p:cNvPr id="29939" name="Line 268"/>
              <p:cNvSpPr>
                <a:spLocks noChangeShapeType="1"/>
              </p:cNvSpPr>
              <p:nvPr/>
            </p:nvSpPr>
            <p:spPr bwMode="auto">
              <a:xfrm flipH="1">
                <a:off x="1824" y="1344"/>
                <a:ext cx="115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940" name="Line 269"/>
              <p:cNvSpPr>
                <a:spLocks noChangeShapeType="1"/>
              </p:cNvSpPr>
              <p:nvPr/>
            </p:nvSpPr>
            <p:spPr bwMode="auto">
              <a:xfrm>
                <a:off x="2976" y="1344"/>
                <a:ext cx="1248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4" name="Group 270"/>
          <p:cNvGrpSpPr>
            <a:grpSpLocks/>
          </p:cNvGrpSpPr>
          <p:nvPr/>
        </p:nvGrpSpPr>
        <p:grpSpPr bwMode="auto">
          <a:xfrm>
            <a:off x="1001713" y="5029200"/>
            <a:ext cx="2720975" cy="384175"/>
            <a:chOff x="631" y="3168"/>
            <a:chExt cx="1714" cy="242"/>
          </a:xfrm>
        </p:grpSpPr>
        <p:grpSp>
          <p:nvGrpSpPr>
            <p:cNvPr id="29933" name="Group 271"/>
            <p:cNvGrpSpPr>
              <a:grpSpLocks/>
            </p:cNvGrpSpPr>
            <p:nvPr/>
          </p:nvGrpSpPr>
          <p:grpSpPr bwMode="auto">
            <a:xfrm>
              <a:off x="1097" y="3168"/>
              <a:ext cx="1248" cy="144"/>
              <a:chOff x="1056" y="2736"/>
              <a:chExt cx="480" cy="144"/>
            </a:xfrm>
          </p:grpSpPr>
          <p:sp>
            <p:nvSpPr>
              <p:cNvPr id="29935" name="Line 272"/>
              <p:cNvSpPr>
                <a:spLocks noChangeShapeType="1"/>
              </p:cNvSpPr>
              <p:nvPr/>
            </p:nvSpPr>
            <p:spPr bwMode="auto">
              <a:xfrm>
                <a:off x="1056" y="2736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936" name="Line 273"/>
              <p:cNvSpPr>
                <a:spLocks noChangeShapeType="1"/>
              </p:cNvSpPr>
              <p:nvPr/>
            </p:nvSpPr>
            <p:spPr bwMode="auto">
              <a:xfrm flipH="1">
                <a:off x="1344" y="2736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9934" name="Text Box 274"/>
            <p:cNvSpPr txBox="1">
              <a:spLocks noChangeArrowheads="1"/>
            </p:cNvSpPr>
            <p:nvPr/>
          </p:nvSpPr>
          <p:spPr bwMode="auto">
            <a:xfrm>
              <a:off x="631" y="3177"/>
              <a:ext cx="11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endParaRPr lang="en-US" sz="1800" dirty="0">
                <a:latin typeface="Tahoma" charset="0"/>
              </a:endParaRPr>
            </a:p>
          </p:txBody>
        </p:sp>
      </p:grpSp>
      <p:grpSp>
        <p:nvGrpSpPr>
          <p:cNvPr id="26" name="Group 275"/>
          <p:cNvGrpSpPr>
            <a:grpSpLocks/>
          </p:cNvGrpSpPr>
          <p:nvPr/>
        </p:nvGrpSpPr>
        <p:grpSpPr bwMode="auto">
          <a:xfrm>
            <a:off x="5268913" y="5029200"/>
            <a:ext cx="2720975" cy="384175"/>
            <a:chOff x="3319" y="3168"/>
            <a:chExt cx="1714" cy="242"/>
          </a:xfrm>
        </p:grpSpPr>
        <p:grpSp>
          <p:nvGrpSpPr>
            <p:cNvPr id="29929" name="Group 276"/>
            <p:cNvGrpSpPr>
              <a:grpSpLocks/>
            </p:cNvGrpSpPr>
            <p:nvPr/>
          </p:nvGrpSpPr>
          <p:grpSpPr bwMode="auto">
            <a:xfrm>
              <a:off x="3785" y="3168"/>
              <a:ext cx="1248" cy="144"/>
              <a:chOff x="1056" y="2736"/>
              <a:chExt cx="480" cy="144"/>
            </a:xfrm>
          </p:grpSpPr>
          <p:sp>
            <p:nvSpPr>
              <p:cNvPr id="29931" name="Line 277"/>
              <p:cNvSpPr>
                <a:spLocks noChangeShapeType="1"/>
              </p:cNvSpPr>
              <p:nvPr/>
            </p:nvSpPr>
            <p:spPr bwMode="auto">
              <a:xfrm>
                <a:off x="1056" y="2736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932" name="Line 278"/>
              <p:cNvSpPr>
                <a:spLocks noChangeShapeType="1"/>
              </p:cNvSpPr>
              <p:nvPr/>
            </p:nvSpPr>
            <p:spPr bwMode="auto">
              <a:xfrm flipH="1">
                <a:off x="1344" y="2736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9930" name="Text Box 279"/>
            <p:cNvSpPr txBox="1">
              <a:spLocks noChangeArrowheads="1"/>
            </p:cNvSpPr>
            <p:nvPr/>
          </p:nvSpPr>
          <p:spPr bwMode="auto">
            <a:xfrm>
              <a:off x="3319" y="3177"/>
              <a:ext cx="11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endParaRPr lang="en-US" sz="1800" dirty="0">
                <a:latin typeface="Tahoma" charset="0"/>
              </a:endParaRPr>
            </a:p>
          </p:txBody>
        </p:sp>
      </p:grpSp>
      <p:grpSp>
        <p:nvGrpSpPr>
          <p:cNvPr id="28" name="Group 280"/>
          <p:cNvGrpSpPr>
            <a:grpSpLocks/>
          </p:cNvGrpSpPr>
          <p:nvPr/>
        </p:nvGrpSpPr>
        <p:grpSpPr bwMode="auto">
          <a:xfrm>
            <a:off x="2601913" y="5715000"/>
            <a:ext cx="4408487" cy="446088"/>
            <a:chOff x="1639" y="3600"/>
            <a:chExt cx="2777" cy="281"/>
          </a:xfrm>
        </p:grpSpPr>
        <p:grpSp>
          <p:nvGrpSpPr>
            <p:cNvPr id="29925" name="Group 281"/>
            <p:cNvGrpSpPr>
              <a:grpSpLocks/>
            </p:cNvGrpSpPr>
            <p:nvPr/>
          </p:nvGrpSpPr>
          <p:grpSpPr bwMode="auto">
            <a:xfrm>
              <a:off x="1728" y="3600"/>
              <a:ext cx="2688" cy="240"/>
              <a:chOff x="1056" y="2736"/>
              <a:chExt cx="480" cy="144"/>
            </a:xfrm>
          </p:grpSpPr>
          <p:sp>
            <p:nvSpPr>
              <p:cNvPr id="29927" name="Line 282"/>
              <p:cNvSpPr>
                <a:spLocks noChangeShapeType="1"/>
              </p:cNvSpPr>
              <p:nvPr/>
            </p:nvSpPr>
            <p:spPr bwMode="auto">
              <a:xfrm>
                <a:off x="1056" y="2736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928" name="Line 283"/>
              <p:cNvSpPr>
                <a:spLocks noChangeShapeType="1"/>
              </p:cNvSpPr>
              <p:nvPr/>
            </p:nvSpPr>
            <p:spPr bwMode="auto">
              <a:xfrm flipH="1">
                <a:off x="1344" y="2736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9926" name="Text Box 284"/>
            <p:cNvSpPr txBox="1">
              <a:spLocks noChangeArrowheads="1"/>
            </p:cNvSpPr>
            <p:nvPr/>
          </p:nvSpPr>
          <p:spPr bwMode="auto">
            <a:xfrm>
              <a:off x="1639" y="3648"/>
              <a:ext cx="11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endParaRPr lang="en-US" sz="1800" dirty="0">
                <a:latin typeface="Tahoma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5458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11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11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11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11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11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11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11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11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11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11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11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11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11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311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11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11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11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31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311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311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311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Merging sorted halves</a:t>
            </a:r>
          </a:p>
        </p:txBody>
      </p:sp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1418167"/>
            <a:ext cx="7505700" cy="5090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9011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Lucida Sans" charset="0"/>
              </a:rPr>
              <a:t>Merge Sort Runtime</a:t>
            </a:r>
            <a:endParaRPr lang="en-US" dirty="0">
              <a:latin typeface="Lucida Sans" charset="0"/>
            </a:endParaRPr>
          </a:p>
        </p:txBody>
      </p:sp>
      <p:sp>
        <p:nvSpPr>
          <p:cNvPr id="517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1" y="1100887"/>
            <a:ext cx="9323917" cy="5562600"/>
          </a:xfrm>
        </p:spPr>
        <p:txBody>
          <a:bodyPr/>
          <a:lstStyle/>
          <a:p>
            <a:pPr marL="228600" indent="0">
              <a:buNone/>
            </a:pPr>
            <a:endParaRPr lang="en-US" sz="1400" b="1" dirty="0" smtClean="0">
              <a:solidFill>
                <a:srgbClr val="262626"/>
              </a:solidFill>
              <a:latin typeface="Calibri" charset="0"/>
            </a:endParaRPr>
          </a:p>
          <a:p>
            <a:r>
              <a:rPr lang="en-US" sz="3200" dirty="0" smtClean="0">
                <a:solidFill>
                  <a:srgbClr val="262626"/>
                </a:solidFill>
                <a:latin typeface="Calibri" charset="0"/>
              </a:rPr>
              <a:t>  </a:t>
            </a:r>
            <a:r>
              <a:rPr lang="en-US" sz="3200" b="1" dirty="0" smtClean="0">
                <a:solidFill>
                  <a:srgbClr val="262626"/>
                </a:solidFill>
                <a:latin typeface="Calibri" charset="0"/>
              </a:rPr>
              <a:t>Base Case:    </a:t>
            </a:r>
            <a:r>
              <a:rPr lang="en-US" sz="3200" dirty="0" smtClean="0">
                <a:solidFill>
                  <a:srgbClr val="262626"/>
                </a:solidFill>
                <a:latin typeface="Calibri" charset="0"/>
              </a:rPr>
              <a:t>T(1) = c</a:t>
            </a:r>
          </a:p>
          <a:p>
            <a:pPr marL="228600" indent="0">
              <a:buNone/>
            </a:pPr>
            <a:r>
              <a:rPr lang="en-US" sz="3200" b="1" dirty="0">
                <a:solidFill>
                  <a:srgbClr val="262626"/>
                </a:solidFill>
                <a:latin typeface="Calibri" charset="0"/>
              </a:rPr>
              <a:t> </a:t>
            </a:r>
            <a:r>
              <a:rPr lang="en-US" sz="3200" b="1" dirty="0" smtClean="0">
                <a:solidFill>
                  <a:srgbClr val="262626"/>
                </a:solidFill>
                <a:latin typeface="Calibri" charset="0"/>
              </a:rPr>
              <a:t>    </a:t>
            </a:r>
            <a:r>
              <a:rPr lang="en-US" sz="2800" dirty="0" smtClean="0">
                <a:solidFill>
                  <a:srgbClr val="262626"/>
                </a:solidFill>
                <a:latin typeface="Calibri" charset="0"/>
              </a:rPr>
              <a:t>- Sorting 1 element take constant time</a:t>
            </a:r>
          </a:p>
          <a:p>
            <a:pPr marL="228600" indent="0">
              <a:buNone/>
            </a:pPr>
            <a:endParaRPr lang="en-US" sz="1400" dirty="0" smtClean="0">
              <a:solidFill>
                <a:srgbClr val="262626"/>
              </a:solidFill>
              <a:latin typeface="Calibri" charset="0"/>
            </a:endParaRPr>
          </a:p>
          <a:p>
            <a:pPr marL="228600" indent="0">
              <a:buNone/>
            </a:pPr>
            <a:endParaRPr lang="en-US" sz="1400" dirty="0" smtClean="0">
              <a:solidFill>
                <a:srgbClr val="262626"/>
              </a:solidFill>
              <a:latin typeface="Calibri" charset="0"/>
            </a:endParaRPr>
          </a:p>
          <a:p>
            <a:r>
              <a:rPr lang="en-US" sz="3200" dirty="0" smtClean="0">
                <a:solidFill>
                  <a:srgbClr val="262626"/>
                </a:solidFill>
                <a:latin typeface="Calibri" charset="0"/>
              </a:rPr>
              <a:t>  </a:t>
            </a:r>
            <a:r>
              <a:rPr lang="en-US" sz="3200" b="1" dirty="0" smtClean="0">
                <a:solidFill>
                  <a:srgbClr val="262626"/>
                </a:solidFill>
                <a:latin typeface="Calibri" charset="0"/>
              </a:rPr>
              <a:t>Recurrence Relation</a:t>
            </a:r>
          </a:p>
          <a:p>
            <a:pPr marL="228600" indent="0">
              <a:buNone/>
            </a:pPr>
            <a:r>
              <a:rPr lang="en-US" sz="1800" b="1" dirty="0" smtClean="0">
                <a:solidFill>
                  <a:srgbClr val="404040"/>
                </a:solidFill>
                <a:latin typeface="Calibri" charset="0"/>
              </a:rPr>
              <a:t>        </a:t>
            </a:r>
            <a:r>
              <a:rPr lang="en-US" sz="3200" dirty="0">
                <a:solidFill>
                  <a:srgbClr val="262626"/>
                </a:solidFill>
                <a:latin typeface="Calibri" charset="0"/>
              </a:rPr>
              <a:t>- At each step, </a:t>
            </a:r>
            <a:r>
              <a:rPr lang="en-US" sz="3200" dirty="0" smtClean="0">
                <a:solidFill>
                  <a:srgbClr val="262626"/>
                </a:solidFill>
                <a:latin typeface="Calibri" charset="0"/>
              </a:rPr>
              <a:t>branch into two</a:t>
            </a:r>
            <a:endParaRPr lang="en-US" sz="1800" b="1" dirty="0" smtClean="0">
              <a:solidFill>
                <a:srgbClr val="404040"/>
              </a:solidFill>
              <a:latin typeface="Calibri" charset="0"/>
            </a:endParaRPr>
          </a:p>
          <a:p>
            <a:pPr marL="228600" indent="0">
              <a:buNone/>
            </a:pPr>
            <a:r>
              <a:rPr lang="en-US" sz="1800" b="1" dirty="0">
                <a:solidFill>
                  <a:srgbClr val="404040"/>
                </a:solidFill>
                <a:latin typeface="Calibri" charset="0"/>
              </a:rPr>
              <a:t> </a:t>
            </a:r>
            <a:r>
              <a:rPr lang="en-US" sz="1800" b="1" dirty="0" smtClean="0">
                <a:solidFill>
                  <a:srgbClr val="404040"/>
                </a:solidFill>
                <a:latin typeface="Calibri" charset="0"/>
              </a:rPr>
              <a:t>      </a:t>
            </a:r>
            <a:r>
              <a:rPr lang="en-US" sz="3200" dirty="0" smtClean="0">
                <a:solidFill>
                  <a:srgbClr val="262626"/>
                </a:solidFill>
                <a:latin typeface="Calibri" charset="0"/>
              </a:rPr>
              <a:t>- At each step, work decrease by half</a:t>
            </a:r>
          </a:p>
          <a:p>
            <a:pPr marL="228600" indent="0">
              <a:buNone/>
            </a:pPr>
            <a:r>
              <a:rPr lang="en-US" sz="3200" dirty="0">
                <a:solidFill>
                  <a:srgbClr val="262626"/>
                </a:solidFill>
                <a:latin typeface="Calibri" charset="0"/>
              </a:rPr>
              <a:t> </a:t>
            </a:r>
            <a:r>
              <a:rPr lang="en-US" sz="3200" dirty="0" smtClean="0">
                <a:solidFill>
                  <a:srgbClr val="262626"/>
                </a:solidFill>
                <a:latin typeface="Calibri" charset="0"/>
              </a:rPr>
              <a:t>   - At each step, need to visit all elements</a:t>
            </a:r>
            <a:endParaRPr lang="en-US" dirty="0" smtClean="0">
              <a:solidFill>
                <a:srgbClr val="262626"/>
              </a:solidFill>
              <a:latin typeface="Calibri" charset="0"/>
            </a:endParaRPr>
          </a:p>
          <a:p>
            <a:pPr marL="228600" indent="0">
              <a:buNone/>
            </a:pPr>
            <a:r>
              <a:rPr lang="en-US" sz="3200" dirty="0" smtClean="0">
                <a:solidFill>
                  <a:srgbClr val="262626"/>
                </a:solidFill>
                <a:latin typeface="Calibri" charset="0"/>
              </a:rPr>
              <a:t>    </a:t>
            </a:r>
            <a:endParaRPr lang="en-US" sz="1800" dirty="0" smtClean="0">
              <a:solidFill>
                <a:srgbClr val="404040"/>
              </a:solidFill>
              <a:latin typeface="Calibri" charset="0"/>
            </a:endParaRPr>
          </a:p>
          <a:p>
            <a:pPr marL="228600" indent="0">
              <a:buNone/>
            </a:pPr>
            <a:endParaRPr lang="en-US" sz="3200" dirty="0">
              <a:solidFill>
                <a:srgbClr val="404040"/>
              </a:solidFill>
              <a:latin typeface="Calibri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6443" y="5635513"/>
            <a:ext cx="7596641" cy="102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275B"/>
              </a:buClr>
              <a:buSzPct val="100000"/>
              <a:tabLst>
                <a:tab pos="860425" algn="l"/>
                <a:tab pos="1143000" algn="l"/>
                <a:tab pos="1431925" algn="l"/>
                <a:tab pos="1774825" algn="l"/>
              </a:tabLst>
            </a:pPr>
            <a:r>
              <a:rPr lang="en-US" sz="3200" kern="0" dirty="0" smtClean="0">
                <a:solidFill>
                  <a:srgbClr val="262626"/>
                </a:solidFill>
                <a:latin typeface="Calibri" charset="0"/>
                <a:ea typeface="ＭＳ Ｐゴシック" charset="0"/>
              </a:rPr>
              <a:t>T</a:t>
            </a:r>
            <a:r>
              <a:rPr lang="en-US" sz="3200" kern="0" dirty="0">
                <a:solidFill>
                  <a:srgbClr val="262626"/>
                </a:solidFill>
                <a:latin typeface="Calibri" charset="0"/>
                <a:ea typeface="ＭＳ Ｐゴシック" charset="0"/>
              </a:rPr>
              <a:t>(n) = </a:t>
            </a:r>
            <a:r>
              <a:rPr lang="en-US" sz="3200" kern="0" dirty="0" smtClean="0">
                <a:solidFill>
                  <a:srgbClr val="262626"/>
                </a:solidFill>
                <a:latin typeface="Calibri" charset="0"/>
                <a:ea typeface="ＭＳ Ｐゴシック" charset="0"/>
              </a:rPr>
              <a:t>2*T</a:t>
            </a:r>
            <a:r>
              <a:rPr lang="en-US" sz="3200" kern="0" dirty="0">
                <a:solidFill>
                  <a:srgbClr val="262626"/>
                </a:solidFill>
                <a:latin typeface="Calibri" charset="0"/>
                <a:ea typeface="ＭＳ Ｐゴシック" charset="0"/>
              </a:rPr>
              <a:t>(</a:t>
            </a:r>
            <a:r>
              <a:rPr lang="en-US" sz="3200" kern="0" dirty="0" smtClean="0">
                <a:solidFill>
                  <a:srgbClr val="262626"/>
                </a:solidFill>
                <a:latin typeface="Calibri" charset="0"/>
                <a:ea typeface="ＭＳ Ｐゴシック" charset="0"/>
              </a:rPr>
              <a:t>n/2) + n,           T</a:t>
            </a:r>
            <a:r>
              <a:rPr lang="en-US" sz="3200" kern="0" dirty="0">
                <a:solidFill>
                  <a:srgbClr val="262626"/>
                </a:solidFill>
                <a:latin typeface="Calibri" charset="0"/>
                <a:ea typeface="ＭＳ Ｐゴシック" charset="0"/>
              </a:rPr>
              <a:t>(n) </a:t>
            </a:r>
            <a:r>
              <a:rPr lang="en-US" sz="2400" i="1" kern="0" dirty="0">
                <a:solidFill>
                  <a:srgbClr val="000000">
                    <a:lumMod val="85000"/>
                    <a:lumOff val="15000"/>
                  </a:srgbClr>
                </a:solidFill>
                <a:ea typeface="ＭＳ Ｐゴシック" charset="0"/>
              </a:rPr>
              <a:t>∈  </a:t>
            </a:r>
            <a:r>
              <a:rPr lang="en-US" sz="3200" kern="0" dirty="0">
                <a:solidFill>
                  <a:srgbClr val="000000">
                    <a:lumMod val="85000"/>
                    <a:lumOff val="15000"/>
                  </a:srgbClr>
                </a:solidFill>
                <a:ea typeface="ＭＳ Ｐゴシック" charset="0"/>
              </a:rPr>
              <a:t>O(</a:t>
            </a:r>
            <a:r>
              <a:rPr lang="en-US" sz="3200" kern="0" dirty="0" smtClean="0">
                <a:solidFill>
                  <a:srgbClr val="000000">
                    <a:lumMod val="85000"/>
                    <a:lumOff val="15000"/>
                  </a:srgbClr>
                </a:solidFill>
                <a:ea typeface="ＭＳ Ｐゴシック" charset="0"/>
              </a:rPr>
              <a:t>n</a:t>
            </a:r>
            <a:r>
              <a:rPr lang="en-US" sz="3200" kern="0" baseline="30000" dirty="0">
                <a:solidFill>
                  <a:srgbClr val="000000">
                    <a:lumMod val="85000"/>
                    <a:lumOff val="15000"/>
                  </a:srgbClr>
                </a:solidFill>
                <a:ea typeface="ＭＳ Ｐゴシック" charset="0"/>
              </a:rPr>
              <a:t> </a:t>
            </a:r>
            <a:r>
              <a:rPr lang="en-US" sz="3200" kern="0" dirty="0" smtClean="0">
                <a:solidFill>
                  <a:srgbClr val="000000">
                    <a:lumMod val="85000"/>
                    <a:lumOff val="15000"/>
                  </a:srgbClr>
                </a:solidFill>
                <a:ea typeface="ＭＳ Ｐゴシック" charset="0"/>
              </a:rPr>
              <a:t>log n)</a:t>
            </a:r>
            <a:endParaRPr lang="en-US" sz="3200" kern="0" dirty="0">
              <a:solidFill>
                <a:srgbClr val="000000">
                  <a:lumMod val="85000"/>
                  <a:lumOff val="15000"/>
                </a:srgbClr>
              </a:solidFill>
              <a:ea typeface="ＭＳ Ｐゴシック" charset="0"/>
            </a:endParaRPr>
          </a:p>
          <a:p>
            <a:pPr marL="228600" lvl="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275B"/>
              </a:buClr>
              <a:buSzPct val="100000"/>
              <a:tabLst>
                <a:tab pos="860425" algn="l"/>
                <a:tab pos="1143000" algn="l"/>
                <a:tab pos="1431925" algn="l"/>
                <a:tab pos="1774825" algn="l"/>
              </a:tabLst>
            </a:pPr>
            <a:endParaRPr lang="en-US" sz="2400" b="1" kern="0" dirty="0">
              <a:solidFill>
                <a:srgbClr val="404040"/>
              </a:solidFill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6141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Lucida Sans" charset="0"/>
              </a:rPr>
              <a:t>Quick Sort</a:t>
            </a:r>
            <a:endParaRPr lang="en-US" dirty="0">
              <a:latin typeface="Lucida Sans" charset="0"/>
            </a:endParaRPr>
          </a:p>
        </p:txBody>
      </p:sp>
      <p:sp>
        <p:nvSpPr>
          <p:cNvPr id="517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3417" y="1295400"/>
            <a:ext cx="8350250" cy="5096933"/>
          </a:xfrm>
        </p:spPr>
        <p:txBody>
          <a:bodyPr/>
          <a:lstStyle/>
          <a:p>
            <a:pPr marL="574675" lvl="1" indent="0" eaLnBrk="1" hangingPunct="1">
              <a:buNone/>
            </a:pPr>
            <a:endParaRPr lang="en-US" sz="1400" dirty="0" smtClean="0">
              <a:solidFill>
                <a:srgbClr val="262626"/>
              </a:solidFill>
              <a:latin typeface="Calibri" charset="0"/>
              <a:cs typeface="+mn-cs"/>
            </a:endParaRPr>
          </a:p>
          <a:p>
            <a:pPr lvl="1" eaLnBrk="1" hangingPunct="1">
              <a:buFont typeface="Arial"/>
              <a:buChar char="•"/>
            </a:pPr>
            <a:r>
              <a:rPr lang="en-US" sz="3600" b="1" dirty="0" smtClean="0">
                <a:solidFill>
                  <a:srgbClr val="262626"/>
                </a:solidFill>
                <a:latin typeface="Calibri" charset="0"/>
                <a:cs typeface="+mn-cs"/>
              </a:rPr>
              <a:t>Divide &amp; Conquer</a:t>
            </a:r>
            <a:endParaRPr lang="en-US" sz="3600" dirty="0" smtClean="0">
              <a:solidFill>
                <a:srgbClr val="262626"/>
              </a:solidFill>
              <a:latin typeface="Calibri" charset="0"/>
            </a:endParaRPr>
          </a:p>
          <a:p>
            <a:pPr marL="574675" lvl="1" indent="0" eaLnBrk="1" hangingPunct="1">
              <a:buNone/>
            </a:pPr>
            <a:r>
              <a:rPr lang="en-US" sz="3200" dirty="0" smtClean="0"/>
              <a:t>- Divide </a:t>
            </a:r>
            <a:r>
              <a:rPr lang="en-US" sz="3200" dirty="0"/>
              <a:t>into two </a:t>
            </a:r>
            <a:r>
              <a:rPr lang="en-US" sz="3200" dirty="0" smtClean="0"/>
              <a:t>pieces</a:t>
            </a:r>
            <a:endParaRPr lang="en-US" sz="3200" dirty="0"/>
          </a:p>
          <a:p>
            <a:pPr marL="574675" lvl="1" indent="0" eaLnBrk="1" hangingPunct="1">
              <a:buNone/>
            </a:pPr>
            <a:r>
              <a:rPr lang="en-US" sz="3200" dirty="0" smtClean="0"/>
              <a:t>- Sort each piece</a:t>
            </a:r>
            <a:endParaRPr lang="en-US" sz="3200" dirty="0"/>
          </a:p>
          <a:p>
            <a:pPr marL="574675" lvl="1" indent="0" eaLnBrk="1" hangingPunct="1">
              <a:buNone/>
            </a:pPr>
            <a:r>
              <a:rPr lang="en-US" sz="3200" dirty="0" smtClean="0"/>
              <a:t>- Merge two </a:t>
            </a:r>
            <a:r>
              <a:rPr lang="en-US" sz="3200" dirty="0"/>
              <a:t>sorted </a:t>
            </a:r>
            <a:r>
              <a:rPr lang="en-US" sz="3200" dirty="0" smtClean="0"/>
              <a:t>piece</a:t>
            </a:r>
            <a:endParaRPr lang="en-US" sz="3200" dirty="0" smtClean="0">
              <a:solidFill>
                <a:srgbClr val="404040"/>
              </a:solidFill>
              <a:cs typeface="+mn-cs"/>
            </a:endParaRPr>
          </a:p>
          <a:p>
            <a:pPr marL="228600" indent="0">
              <a:buNone/>
            </a:pPr>
            <a:endParaRPr lang="en-US" sz="2800" dirty="0" smtClean="0">
              <a:solidFill>
                <a:srgbClr val="404040"/>
              </a:solidFill>
            </a:endParaRPr>
          </a:p>
          <a:p>
            <a:pPr marL="499745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3200" dirty="0" smtClean="0">
                <a:solidFill>
                  <a:srgbClr val="262626"/>
                </a:solidFill>
                <a:latin typeface="Calibri" charset="0"/>
              </a:rPr>
              <a:t> - Pick pivot, partition into &lt; pivot &amp; &gt; pivot</a:t>
            </a:r>
            <a:endParaRPr lang="en-US" sz="3600" b="1" dirty="0" smtClean="0">
              <a:solidFill>
                <a:srgbClr val="262626"/>
              </a:solidFill>
              <a:latin typeface="Calibri" charset="0"/>
            </a:endParaRPr>
          </a:p>
          <a:p>
            <a:pPr marL="499745" indent="0">
              <a:spcBef>
                <a:spcPts val="0"/>
              </a:spcBef>
              <a:buNone/>
            </a:pPr>
            <a:r>
              <a:rPr lang="en-US" sz="3200" dirty="0" smtClean="0"/>
              <a:t> - Less copying &amp; more comparisons </a:t>
            </a:r>
          </a:p>
          <a:p>
            <a:pPr marL="499745" indent="0">
              <a:spcBef>
                <a:spcPts val="0"/>
              </a:spcBef>
              <a:buNone/>
            </a:pPr>
            <a:r>
              <a:rPr lang="en-US" sz="3200" dirty="0"/>
              <a:t> </a:t>
            </a:r>
            <a:r>
              <a:rPr lang="en-US" sz="3200" dirty="0" smtClean="0"/>
              <a:t>  compared to merge sort</a:t>
            </a:r>
            <a:endParaRPr lang="en-US" sz="3200" b="1" dirty="0">
              <a:solidFill>
                <a:srgbClr val="40404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7859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ahoma" charset="0"/>
                <a:cs typeface="ＭＳ Ｐゴシック" charset="0"/>
              </a:rPr>
              <a:t>Quick</a:t>
            </a:r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sort example</a:t>
            </a:r>
          </a:p>
        </p:txBody>
      </p:sp>
      <p:graphicFrame>
        <p:nvGraphicFramePr>
          <p:cNvPr id="311299" name="Group 3"/>
          <p:cNvGraphicFramePr>
            <a:graphicFrameLocks noGrp="1"/>
          </p:cNvGraphicFramePr>
          <p:nvPr/>
        </p:nvGraphicFramePr>
        <p:xfrm>
          <a:off x="2362200" y="1295400"/>
          <a:ext cx="4425950" cy="792408"/>
        </p:xfrm>
        <a:graphic>
          <a:graphicData uri="http://schemas.openxmlformats.org/drawingml/2006/table">
            <a:tbl>
              <a:tblPr/>
              <a:tblGrid>
                <a:gridCol w="782638"/>
                <a:gridCol w="460375"/>
                <a:gridCol w="460375"/>
                <a:gridCol w="460375"/>
                <a:gridCol w="414337"/>
                <a:gridCol w="460375"/>
                <a:gridCol w="466725"/>
                <a:gridCol w="460375"/>
                <a:gridCol w="460375"/>
              </a:tblGrid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index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4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6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value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18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-4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58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42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1331" name="Group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6314066"/>
              </p:ext>
            </p:extLst>
          </p:nvPr>
        </p:nvGraphicFramePr>
        <p:xfrm>
          <a:off x="1817688" y="2562225"/>
          <a:ext cx="1589086" cy="409575"/>
        </p:xfrm>
        <a:graphic>
          <a:graphicData uri="http://schemas.openxmlformats.org/drawingml/2006/table">
            <a:tbl>
              <a:tblPr/>
              <a:tblGrid>
                <a:gridCol w="516220"/>
                <a:gridCol w="526273"/>
                <a:gridCol w="546593"/>
              </a:tblGrid>
              <a:tr h="409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7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12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-4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1343" name="Group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3397800"/>
              </p:ext>
            </p:extLst>
          </p:nvPr>
        </p:nvGraphicFramePr>
        <p:xfrm>
          <a:off x="1287463" y="3276600"/>
          <a:ext cx="920750" cy="396875"/>
        </p:xfrm>
        <a:graphic>
          <a:graphicData uri="http://schemas.openxmlformats.org/drawingml/2006/table">
            <a:tbl>
              <a:tblPr/>
              <a:tblGrid>
                <a:gridCol w="460375"/>
                <a:gridCol w="460375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7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-4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1351" name="Group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91749"/>
              </p:ext>
            </p:extLst>
          </p:nvPr>
        </p:nvGraphicFramePr>
        <p:xfrm>
          <a:off x="1125538" y="3948113"/>
          <a:ext cx="460375" cy="396875"/>
        </p:xfrm>
        <a:graphic>
          <a:graphicData uri="http://schemas.openxmlformats.org/drawingml/2006/table">
            <a:tbl>
              <a:tblPr/>
              <a:tblGrid>
                <a:gridCol w="460375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-4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1357" name="Group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047620"/>
              </p:ext>
            </p:extLst>
          </p:nvPr>
        </p:nvGraphicFramePr>
        <p:xfrm>
          <a:off x="1890713" y="3948113"/>
          <a:ext cx="460375" cy="396875"/>
        </p:xfrm>
        <a:graphic>
          <a:graphicData uri="http://schemas.openxmlformats.org/drawingml/2006/table">
            <a:tbl>
              <a:tblPr/>
              <a:tblGrid>
                <a:gridCol w="460375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7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1363" name="Group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493490"/>
              </p:ext>
            </p:extLst>
          </p:nvPr>
        </p:nvGraphicFramePr>
        <p:xfrm>
          <a:off x="1284288" y="4633913"/>
          <a:ext cx="920750" cy="396875"/>
        </p:xfrm>
        <a:graphic>
          <a:graphicData uri="http://schemas.openxmlformats.org/drawingml/2006/table">
            <a:tbl>
              <a:tblPr/>
              <a:tblGrid>
                <a:gridCol w="460375"/>
                <a:gridCol w="460375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-4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7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29978" name="Text Box 79"/>
          <p:cNvSpPr txBox="1">
            <a:spLocks noChangeArrowheads="1"/>
          </p:cNvSpPr>
          <p:nvPr/>
        </p:nvSpPr>
        <p:spPr bwMode="auto">
          <a:xfrm>
            <a:off x="457200" y="434340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1800" dirty="0">
              <a:latin typeface="Tahoma" charset="0"/>
            </a:endParaRPr>
          </a:p>
        </p:txBody>
      </p:sp>
      <p:sp>
        <p:nvSpPr>
          <p:cNvPr id="29974" name="Text Box 84"/>
          <p:cNvSpPr txBox="1">
            <a:spLocks noChangeArrowheads="1"/>
          </p:cNvSpPr>
          <p:nvPr/>
        </p:nvSpPr>
        <p:spPr bwMode="auto">
          <a:xfrm>
            <a:off x="274639" y="3505205"/>
            <a:ext cx="1009651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 smtClean="0">
                <a:latin typeface="Tahoma" charset="0"/>
              </a:rPr>
              <a:t>Pivot: 7</a:t>
            </a:r>
            <a:endParaRPr lang="en-US" sz="1800" dirty="0">
              <a:latin typeface="Tahoma" charset="0"/>
            </a:endParaRPr>
          </a:p>
        </p:txBody>
      </p:sp>
      <p:sp>
        <p:nvSpPr>
          <p:cNvPr id="29961" name="Text Box 124"/>
          <p:cNvSpPr txBox="1">
            <a:spLocks noChangeArrowheads="1"/>
          </p:cNvSpPr>
          <p:nvPr/>
        </p:nvSpPr>
        <p:spPr bwMode="auto">
          <a:xfrm>
            <a:off x="273928" y="2819404"/>
            <a:ext cx="1399381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 smtClean="0">
                <a:latin typeface="Tahoma" charset="0"/>
              </a:rPr>
              <a:t>Pivot: 12</a:t>
            </a:r>
            <a:endParaRPr lang="en-US" sz="1800" dirty="0">
              <a:latin typeface="Tahoma" charset="0"/>
            </a:endParaRPr>
          </a:p>
        </p:txBody>
      </p:sp>
      <p:graphicFrame>
        <p:nvGraphicFramePr>
          <p:cNvPr id="311436" name="Group 1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3871137"/>
              </p:ext>
            </p:extLst>
          </p:nvPr>
        </p:nvGraphicFramePr>
        <p:xfrm>
          <a:off x="6088063" y="2562225"/>
          <a:ext cx="1841500" cy="396875"/>
        </p:xfrm>
        <a:graphic>
          <a:graphicData uri="http://schemas.openxmlformats.org/drawingml/2006/table">
            <a:tbl>
              <a:tblPr/>
              <a:tblGrid>
                <a:gridCol w="460375"/>
                <a:gridCol w="460375"/>
                <a:gridCol w="460375"/>
                <a:gridCol w="460375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58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22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31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42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1456" name="Group 1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0937891"/>
              </p:ext>
            </p:extLst>
          </p:nvPr>
        </p:nvGraphicFramePr>
        <p:xfrm>
          <a:off x="5519410" y="3971648"/>
          <a:ext cx="460375" cy="396875"/>
        </p:xfrm>
        <a:graphic>
          <a:graphicData uri="http://schemas.openxmlformats.org/drawingml/2006/table">
            <a:tbl>
              <a:tblPr/>
              <a:tblGrid>
                <a:gridCol w="460375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22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1462" name="Group 1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741763"/>
              </p:ext>
            </p:extLst>
          </p:nvPr>
        </p:nvGraphicFramePr>
        <p:xfrm>
          <a:off x="6190868" y="3971648"/>
          <a:ext cx="460375" cy="396875"/>
        </p:xfrm>
        <a:graphic>
          <a:graphicData uri="http://schemas.openxmlformats.org/drawingml/2006/table">
            <a:tbl>
              <a:tblPr/>
              <a:tblGrid>
                <a:gridCol w="460375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29954" name="Text Box 189"/>
          <p:cNvSpPr txBox="1">
            <a:spLocks noChangeArrowheads="1"/>
          </p:cNvSpPr>
          <p:nvPr/>
        </p:nvSpPr>
        <p:spPr bwMode="auto">
          <a:xfrm>
            <a:off x="4656378" y="3505205"/>
            <a:ext cx="10874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 smtClean="0">
                <a:latin typeface="Tahoma" charset="0"/>
              </a:rPr>
              <a:t>Pivot: 31</a:t>
            </a:r>
            <a:endParaRPr lang="en-US" sz="1800" dirty="0">
              <a:latin typeface="Tahoma" charset="0"/>
            </a:endParaRPr>
          </a:p>
        </p:txBody>
      </p:sp>
      <p:graphicFrame>
        <p:nvGraphicFramePr>
          <p:cNvPr id="311494" name="Group 1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0896375"/>
              </p:ext>
            </p:extLst>
          </p:nvPr>
        </p:nvGraphicFramePr>
        <p:xfrm>
          <a:off x="6840373" y="3971648"/>
          <a:ext cx="460375" cy="421061"/>
        </p:xfrm>
        <a:graphic>
          <a:graphicData uri="http://schemas.openxmlformats.org/drawingml/2006/table">
            <a:tbl>
              <a:tblPr/>
              <a:tblGrid>
                <a:gridCol w="460375"/>
              </a:tblGrid>
              <a:tr h="4210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42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29941" name="Text Box 229"/>
          <p:cNvSpPr txBox="1">
            <a:spLocks noChangeArrowheads="1"/>
          </p:cNvSpPr>
          <p:nvPr/>
        </p:nvSpPr>
        <p:spPr bwMode="auto">
          <a:xfrm>
            <a:off x="4656378" y="2819404"/>
            <a:ext cx="1224156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 smtClean="0">
                <a:latin typeface="Tahoma" charset="0"/>
              </a:rPr>
              <a:t>Pivot: 58</a:t>
            </a:r>
            <a:endParaRPr lang="en-US" sz="1800" dirty="0">
              <a:latin typeface="Tahoma" charset="0"/>
            </a:endParaRPr>
          </a:p>
        </p:txBody>
      </p:sp>
      <p:graphicFrame>
        <p:nvGraphicFramePr>
          <p:cNvPr id="311529" name="Group 2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5898732"/>
              </p:ext>
            </p:extLst>
          </p:nvPr>
        </p:nvGraphicFramePr>
        <p:xfrm>
          <a:off x="6084888" y="5319713"/>
          <a:ext cx="1841500" cy="396875"/>
        </p:xfrm>
        <a:graphic>
          <a:graphicData uri="http://schemas.openxmlformats.org/drawingml/2006/table">
            <a:tbl>
              <a:tblPr/>
              <a:tblGrid>
                <a:gridCol w="460375"/>
                <a:gridCol w="460375"/>
                <a:gridCol w="460375"/>
                <a:gridCol w="460375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22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31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42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58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1541" name="Group 245"/>
          <p:cNvGraphicFramePr>
            <a:graphicFrameLocks noGrp="1"/>
          </p:cNvGraphicFramePr>
          <p:nvPr/>
        </p:nvGraphicFramePr>
        <p:xfrm>
          <a:off x="3140075" y="6157913"/>
          <a:ext cx="3683000" cy="396875"/>
        </p:xfrm>
        <a:graphic>
          <a:graphicData uri="http://schemas.openxmlformats.org/drawingml/2006/table">
            <a:tbl>
              <a:tblPr/>
              <a:tblGrid>
                <a:gridCol w="460375"/>
                <a:gridCol w="460375"/>
                <a:gridCol w="460375"/>
                <a:gridCol w="460375"/>
                <a:gridCol w="460375"/>
                <a:gridCol w="460375"/>
                <a:gridCol w="460375"/>
                <a:gridCol w="460375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-4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7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12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18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22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31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42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58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29937" name="Text Box 266"/>
          <p:cNvSpPr txBox="1">
            <a:spLocks noChangeArrowheads="1"/>
          </p:cNvSpPr>
          <p:nvPr/>
        </p:nvSpPr>
        <p:spPr bwMode="auto">
          <a:xfrm>
            <a:off x="274638" y="2090740"/>
            <a:ext cx="20764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 smtClean="0">
                <a:latin typeface="Tahoma" charset="0"/>
              </a:rPr>
              <a:t>Pivot: 18</a:t>
            </a:r>
            <a:endParaRPr lang="en-US" sz="1800" dirty="0">
              <a:latin typeface="Tahoma" charset="0"/>
            </a:endParaRPr>
          </a:p>
        </p:txBody>
      </p:sp>
      <p:graphicFrame>
        <p:nvGraphicFramePr>
          <p:cNvPr id="96" name="Group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7483694"/>
              </p:ext>
            </p:extLst>
          </p:nvPr>
        </p:nvGraphicFramePr>
        <p:xfrm>
          <a:off x="4118078" y="2560203"/>
          <a:ext cx="460375" cy="409574"/>
        </p:xfrm>
        <a:graphic>
          <a:graphicData uri="http://schemas.openxmlformats.org/drawingml/2006/table">
            <a:tbl>
              <a:tblPr/>
              <a:tblGrid>
                <a:gridCol w="460375"/>
              </a:tblGrid>
              <a:tr h="40957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18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7" name="Group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124022"/>
              </p:ext>
            </p:extLst>
          </p:nvPr>
        </p:nvGraphicFramePr>
        <p:xfrm>
          <a:off x="2557744" y="3276600"/>
          <a:ext cx="460375" cy="409574"/>
        </p:xfrm>
        <a:graphic>
          <a:graphicData uri="http://schemas.openxmlformats.org/drawingml/2006/table">
            <a:tbl>
              <a:tblPr/>
              <a:tblGrid>
                <a:gridCol w="460375"/>
              </a:tblGrid>
              <a:tr h="40957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12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8" name="Group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6287648"/>
              </p:ext>
            </p:extLst>
          </p:nvPr>
        </p:nvGraphicFramePr>
        <p:xfrm>
          <a:off x="2909887" y="4613000"/>
          <a:ext cx="460375" cy="409574"/>
        </p:xfrm>
        <a:graphic>
          <a:graphicData uri="http://schemas.openxmlformats.org/drawingml/2006/table">
            <a:tbl>
              <a:tblPr/>
              <a:tblGrid>
                <a:gridCol w="460375"/>
              </a:tblGrid>
              <a:tr h="40957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12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9" name="Group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9979896"/>
              </p:ext>
            </p:extLst>
          </p:nvPr>
        </p:nvGraphicFramePr>
        <p:xfrm>
          <a:off x="1890713" y="5305425"/>
          <a:ext cx="1589086" cy="409575"/>
        </p:xfrm>
        <a:graphic>
          <a:graphicData uri="http://schemas.openxmlformats.org/drawingml/2006/table">
            <a:tbl>
              <a:tblPr/>
              <a:tblGrid>
                <a:gridCol w="516220"/>
                <a:gridCol w="526273"/>
                <a:gridCol w="546593"/>
              </a:tblGrid>
              <a:tr h="409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-4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7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12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0" name="Group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39264"/>
              </p:ext>
            </p:extLst>
          </p:nvPr>
        </p:nvGraphicFramePr>
        <p:xfrm>
          <a:off x="4155136" y="5305425"/>
          <a:ext cx="460375" cy="409574"/>
        </p:xfrm>
        <a:graphic>
          <a:graphicData uri="http://schemas.openxmlformats.org/drawingml/2006/table">
            <a:tbl>
              <a:tblPr/>
              <a:tblGrid>
                <a:gridCol w="460375"/>
              </a:tblGrid>
              <a:tr h="40957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18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1" name="Group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4394215"/>
              </p:ext>
            </p:extLst>
          </p:nvPr>
        </p:nvGraphicFramePr>
        <p:xfrm>
          <a:off x="5723103" y="3223618"/>
          <a:ext cx="1589086" cy="396386"/>
        </p:xfrm>
        <a:graphic>
          <a:graphicData uri="http://schemas.openxmlformats.org/drawingml/2006/table">
            <a:tbl>
              <a:tblPr/>
              <a:tblGrid>
                <a:gridCol w="516220"/>
                <a:gridCol w="526273"/>
                <a:gridCol w="546593"/>
              </a:tblGrid>
              <a:tr h="3752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22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42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2" name="Group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1387729"/>
              </p:ext>
            </p:extLst>
          </p:nvPr>
        </p:nvGraphicFramePr>
        <p:xfrm>
          <a:off x="7508094" y="3209211"/>
          <a:ext cx="460375" cy="409574"/>
        </p:xfrm>
        <a:graphic>
          <a:graphicData uri="http://schemas.openxmlformats.org/drawingml/2006/table">
            <a:tbl>
              <a:tblPr/>
              <a:tblGrid>
                <a:gridCol w="460375"/>
              </a:tblGrid>
              <a:tr h="40957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58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4" name="Group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6906120"/>
              </p:ext>
            </p:extLst>
          </p:nvPr>
        </p:nvGraphicFramePr>
        <p:xfrm>
          <a:off x="5475068" y="4600312"/>
          <a:ext cx="1589086" cy="396386"/>
        </p:xfrm>
        <a:graphic>
          <a:graphicData uri="http://schemas.openxmlformats.org/drawingml/2006/table">
            <a:tbl>
              <a:tblPr/>
              <a:tblGrid>
                <a:gridCol w="516220"/>
                <a:gridCol w="526273"/>
                <a:gridCol w="546593"/>
              </a:tblGrid>
              <a:tr h="3752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22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42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5" name="Group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884696"/>
              </p:ext>
            </p:extLst>
          </p:nvPr>
        </p:nvGraphicFramePr>
        <p:xfrm>
          <a:off x="7535785" y="4621214"/>
          <a:ext cx="460375" cy="409574"/>
        </p:xfrm>
        <a:graphic>
          <a:graphicData uri="http://schemas.openxmlformats.org/drawingml/2006/table">
            <a:tbl>
              <a:tblPr/>
              <a:tblGrid>
                <a:gridCol w="460375"/>
              </a:tblGrid>
              <a:tr h="40957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58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2689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11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11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11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11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11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11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11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11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11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11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311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974" grpId="0"/>
      <p:bldP spid="29961" grpId="0"/>
      <p:bldP spid="29954" grpId="0"/>
      <p:bldP spid="29941" grpId="0"/>
      <p:bldP spid="2993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Lucida Sans" charset="0"/>
              </a:rPr>
              <a:t>Quick Sort Runtime</a:t>
            </a:r>
            <a:endParaRPr lang="en-US" dirty="0">
              <a:latin typeface="Lucida Sans" charset="0"/>
            </a:endParaRPr>
          </a:p>
        </p:txBody>
      </p:sp>
      <p:sp>
        <p:nvSpPr>
          <p:cNvPr id="517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1" y="1100887"/>
            <a:ext cx="9323917" cy="5562600"/>
          </a:xfrm>
        </p:spPr>
        <p:txBody>
          <a:bodyPr/>
          <a:lstStyle/>
          <a:p>
            <a:pPr marL="228600" indent="0">
              <a:buNone/>
            </a:pPr>
            <a:endParaRPr lang="en-US" sz="1400" b="1" dirty="0" smtClean="0">
              <a:solidFill>
                <a:srgbClr val="262626"/>
              </a:solidFill>
              <a:latin typeface="Calibri" charset="0"/>
            </a:endParaRPr>
          </a:p>
          <a:p>
            <a:r>
              <a:rPr lang="en-US" sz="3200" dirty="0" smtClean="0">
                <a:solidFill>
                  <a:srgbClr val="262626"/>
                </a:solidFill>
                <a:latin typeface="Calibri" charset="0"/>
              </a:rPr>
              <a:t>  </a:t>
            </a:r>
            <a:r>
              <a:rPr lang="en-US" sz="3200" b="1" dirty="0" smtClean="0">
                <a:solidFill>
                  <a:srgbClr val="262626"/>
                </a:solidFill>
                <a:latin typeface="Calibri" charset="0"/>
              </a:rPr>
              <a:t>Base Case:    </a:t>
            </a:r>
            <a:r>
              <a:rPr lang="en-US" sz="3200" dirty="0" smtClean="0">
                <a:solidFill>
                  <a:srgbClr val="262626"/>
                </a:solidFill>
                <a:latin typeface="Calibri" charset="0"/>
              </a:rPr>
              <a:t>T(1) = c</a:t>
            </a:r>
          </a:p>
          <a:p>
            <a:pPr marL="228600" indent="0">
              <a:buNone/>
            </a:pPr>
            <a:r>
              <a:rPr lang="en-US" sz="3200" b="1" dirty="0">
                <a:solidFill>
                  <a:srgbClr val="262626"/>
                </a:solidFill>
                <a:latin typeface="Calibri" charset="0"/>
              </a:rPr>
              <a:t> </a:t>
            </a:r>
            <a:r>
              <a:rPr lang="en-US" sz="3200" b="1" dirty="0" smtClean="0">
                <a:solidFill>
                  <a:srgbClr val="262626"/>
                </a:solidFill>
                <a:latin typeface="Calibri" charset="0"/>
              </a:rPr>
              <a:t>    </a:t>
            </a:r>
            <a:r>
              <a:rPr lang="en-US" sz="2800" dirty="0" smtClean="0">
                <a:solidFill>
                  <a:srgbClr val="262626"/>
                </a:solidFill>
                <a:latin typeface="Calibri" charset="0"/>
              </a:rPr>
              <a:t>- Sorting 1 element take constant time</a:t>
            </a:r>
          </a:p>
          <a:p>
            <a:pPr marL="228600" indent="0">
              <a:buNone/>
            </a:pPr>
            <a:endParaRPr lang="en-US" sz="1400" dirty="0" smtClean="0">
              <a:solidFill>
                <a:srgbClr val="262626"/>
              </a:solidFill>
              <a:latin typeface="Calibri" charset="0"/>
            </a:endParaRPr>
          </a:p>
          <a:p>
            <a:pPr marL="228600" indent="0">
              <a:buNone/>
            </a:pPr>
            <a:endParaRPr lang="en-US" sz="1400" dirty="0" smtClean="0">
              <a:solidFill>
                <a:srgbClr val="262626"/>
              </a:solidFill>
              <a:latin typeface="Calibri" charset="0"/>
            </a:endParaRPr>
          </a:p>
          <a:p>
            <a:r>
              <a:rPr lang="en-US" sz="3200" dirty="0" smtClean="0">
                <a:solidFill>
                  <a:srgbClr val="262626"/>
                </a:solidFill>
                <a:latin typeface="Calibri" charset="0"/>
              </a:rPr>
              <a:t>  </a:t>
            </a:r>
            <a:r>
              <a:rPr lang="en-US" sz="3200" b="1" dirty="0" smtClean="0">
                <a:solidFill>
                  <a:srgbClr val="262626"/>
                </a:solidFill>
                <a:latin typeface="Calibri" charset="0"/>
              </a:rPr>
              <a:t>Recurrence Relation</a:t>
            </a:r>
          </a:p>
          <a:p>
            <a:pPr marL="228600" indent="0">
              <a:buNone/>
            </a:pPr>
            <a:r>
              <a:rPr lang="en-US" sz="1800" b="1" dirty="0" smtClean="0">
                <a:solidFill>
                  <a:srgbClr val="404040"/>
                </a:solidFill>
                <a:latin typeface="Calibri" charset="0"/>
              </a:rPr>
              <a:t>        </a:t>
            </a:r>
            <a:r>
              <a:rPr lang="en-US" sz="3200" dirty="0">
                <a:solidFill>
                  <a:srgbClr val="262626"/>
                </a:solidFill>
                <a:latin typeface="Calibri" charset="0"/>
              </a:rPr>
              <a:t>- </a:t>
            </a:r>
            <a:r>
              <a:rPr lang="en-US" sz="3200" dirty="0" smtClean="0">
                <a:solidFill>
                  <a:srgbClr val="262626"/>
                </a:solidFill>
                <a:latin typeface="Calibri" charset="0"/>
              </a:rPr>
              <a:t>When pivot is the best:</a:t>
            </a:r>
          </a:p>
          <a:p>
            <a:pPr marL="228600" indent="0">
              <a:buNone/>
            </a:pPr>
            <a:r>
              <a:rPr lang="en-US" sz="3200" dirty="0">
                <a:solidFill>
                  <a:srgbClr val="262626"/>
                </a:solidFill>
                <a:latin typeface="Calibri" charset="0"/>
              </a:rPr>
              <a:t> </a:t>
            </a:r>
            <a:r>
              <a:rPr lang="en-US" sz="3200" dirty="0" smtClean="0">
                <a:solidFill>
                  <a:srgbClr val="262626"/>
                </a:solidFill>
                <a:latin typeface="Calibri" charset="0"/>
              </a:rPr>
              <a:t>       </a:t>
            </a:r>
            <a:r>
              <a:rPr lang="en-US" dirty="0" smtClean="0">
                <a:solidFill>
                  <a:srgbClr val="262626"/>
                </a:solidFill>
                <a:latin typeface="Calibri" charset="0"/>
              </a:rPr>
              <a:t>At each step, work decrease by half </a:t>
            </a:r>
          </a:p>
          <a:p>
            <a:pPr marL="228600" indent="0">
              <a:buNone/>
            </a:pPr>
            <a:r>
              <a:rPr lang="en-US" dirty="0">
                <a:solidFill>
                  <a:srgbClr val="262626"/>
                </a:solidFill>
                <a:latin typeface="Calibri" charset="0"/>
              </a:rPr>
              <a:t> </a:t>
            </a:r>
            <a:r>
              <a:rPr lang="en-US" dirty="0" smtClean="0">
                <a:solidFill>
                  <a:srgbClr val="262626"/>
                </a:solidFill>
                <a:latin typeface="Calibri" charset="0"/>
              </a:rPr>
              <a:t>          At each step, need to visit all elements</a:t>
            </a:r>
          </a:p>
          <a:p>
            <a:pPr marL="228600" indent="0">
              <a:buNone/>
            </a:pPr>
            <a:r>
              <a:rPr lang="en-US" sz="3200" dirty="0" smtClean="0">
                <a:solidFill>
                  <a:srgbClr val="262626"/>
                </a:solidFill>
                <a:latin typeface="Calibri" charset="0"/>
              </a:rPr>
              <a:t>    </a:t>
            </a:r>
            <a:endParaRPr lang="en-US" sz="1800" dirty="0" smtClean="0">
              <a:solidFill>
                <a:srgbClr val="404040"/>
              </a:solidFill>
              <a:latin typeface="Calibri" charset="0"/>
            </a:endParaRPr>
          </a:p>
          <a:p>
            <a:pPr marL="228600" indent="0">
              <a:buNone/>
            </a:pPr>
            <a:endParaRPr lang="en-US" sz="3200" dirty="0">
              <a:solidFill>
                <a:srgbClr val="404040"/>
              </a:solidFill>
              <a:latin typeface="Calibri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6443" y="5641086"/>
            <a:ext cx="75966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275B"/>
              </a:buClr>
              <a:buSzPct val="100000"/>
              <a:tabLst>
                <a:tab pos="860425" algn="l"/>
                <a:tab pos="1143000" algn="l"/>
                <a:tab pos="1431925" algn="l"/>
                <a:tab pos="1774825" algn="l"/>
              </a:tabLst>
            </a:pPr>
            <a:r>
              <a:rPr lang="en-US" sz="3200" kern="0" dirty="0" smtClean="0">
                <a:solidFill>
                  <a:srgbClr val="262626"/>
                </a:solidFill>
                <a:latin typeface="Calibri" charset="0"/>
                <a:ea typeface="ＭＳ Ｐゴシック" charset="0"/>
              </a:rPr>
              <a:t>T</a:t>
            </a:r>
            <a:r>
              <a:rPr lang="en-US" sz="3200" kern="0" dirty="0">
                <a:solidFill>
                  <a:srgbClr val="262626"/>
                </a:solidFill>
                <a:latin typeface="Calibri" charset="0"/>
                <a:ea typeface="ＭＳ Ｐゴシック" charset="0"/>
              </a:rPr>
              <a:t>(n) = </a:t>
            </a:r>
            <a:r>
              <a:rPr lang="en-US" sz="3200" kern="0" dirty="0" smtClean="0">
                <a:solidFill>
                  <a:srgbClr val="262626"/>
                </a:solidFill>
                <a:latin typeface="Calibri" charset="0"/>
                <a:ea typeface="ＭＳ Ｐゴシック" charset="0"/>
              </a:rPr>
              <a:t>2*T</a:t>
            </a:r>
            <a:r>
              <a:rPr lang="en-US" sz="3200" kern="0" dirty="0">
                <a:solidFill>
                  <a:srgbClr val="262626"/>
                </a:solidFill>
                <a:latin typeface="Calibri" charset="0"/>
                <a:ea typeface="ＭＳ Ｐゴシック" charset="0"/>
              </a:rPr>
              <a:t>(</a:t>
            </a:r>
            <a:r>
              <a:rPr lang="en-US" sz="3200" kern="0" dirty="0" smtClean="0">
                <a:solidFill>
                  <a:srgbClr val="262626"/>
                </a:solidFill>
                <a:latin typeface="Calibri" charset="0"/>
                <a:ea typeface="ＭＳ Ｐゴシック" charset="0"/>
              </a:rPr>
              <a:t>n/2) </a:t>
            </a:r>
            <a:r>
              <a:rPr lang="en-US" sz="3200" kern="0" dirty="0">
                <a:solidFill>
                  <a:srgbClr val="262626"/>
                </a:solidFill>
                <a:latin typeface="Calibri" charset="0"/>
                <a:ea typeface="ＭＳ Ｐゴシック" charset="0"/>
              </a:rPr>
              <a:t>+ </a:t>
            </a:r>
            <a:r>
              <a:rPr lang="en-US" sz="3200" kern="0" dirty="0" smtClean="0">
                <a:solidFill>
                  <a:srgbClr val="262626"/>
                </a:solidFill>
                <a:latin typeface="Calibri" charset="0"/>
                <a:ea typeface="ＭＳ Ｐゴシック" charset="0"/>
              </a:rPr>
              <a:t>n,             </a:t>
            </a:r>
            <a:r>
              <a:rPr lang="en-US" sz="3200" kern="0" dirty="0">
                <a:solidFill>
                  <a:srgbClr val="262626"/>
                </a:solidFill>
                <a:latin typeface="Calibri" charset="0"/>
                <a:ea typeface="ＭＳ Ｐゴシック" charset="0"/>
              </a:rPr>
              <a:t>T(n) </a:t>
            </a:r>
            <a:r>
              <a:rPr lang="en-US" sz="2400" i="1" kern="0" dirty="0">
                <a:solidFill>
                  <a:srgbClr val="000000">
                    <a:lumMod val="85000"/>
                    <a:lumOff val="15000"/>
                  </a:srgbClr>
                </a:solidFill>
                <a:ea typeface="ＭＳ Ｐゴシック" charset="0"/>
              </a:rPr>
              <a:t>∈  </a:t>
            </a:r>
            <a:r>
              <a:rPr lang="en-US" sz="3200" kern="0" dirty="0">
                <a:solidFill>
                  <a:srgbClr val="000000">
                    <a:lumMod val="85000"/>
                    <a:lumOff val="15000"/>
                  </a:srgbClr>
                </a:solidFill>
                <a:ea typeface="ＭＳ Ｐゴシック" charset="0"/>
              </a:rPr>
              <a:t>O(</a:t>
            </a:r>
            <a:r>
              <a:rPr lang="en-US" sz="3200" kern="0" dirty="0" smtClean="0">
                <a:solidFill>
                  <a:srgbClr val="000000">
                    <a:lumMod val="85000"/>
                    <a:lumOff val="15000"/>
                  </a:srgbClr>
                </a:solidFill>
                <a:ea typeface="ＭＳ Ｐゴシック" charset="0"/>
              </a:rPr>
              <a:t>n log n)</a:t>
            </a:r>
            <a:endParaRPr lang="en-US" sz="2400" b="1" kern="0" dirty="0">
              <a:solidFill>
                <a:srgbClr val="404040"/>
              </a:solidFill>
              <a:latin typeface="Calibri" charset="0"/>
              <a:ea typeface="ＭＳ Ｐゴシック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0850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Lucida Sans" charset="0"/>
              </a:rPr>
              <a:t>Quick Sort Runtime</a:t>
            </a:r>
            <a:endParaRPr lang="en-US" dirty="0">
              <a:latin typeface="Lucida Sans" charset="0"/>
            </a:endParaRPr>
          </a:p>
        </p:txBody>
      </p:sp>
      <p:sp>
        <p:nvSpPr>
          <p:cNvPr id="517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46655"/>
            <a:ext cx="9323917" cy="5562600"/>
          </a:xfrm>
        </p:spPr>
        <p:txBody>
          <a:bodyPr/>
          <a:lstStyle/>
          <a:p>
            <a:pPr marL="228600" indent="0">
              <a:buNone/>
            </a:pPr>
            <a:endParaRPr lang="en-US" sz="1400" b="1" dirty="0" smtClean="0">
              <a:solidFill>
                <a:srgbClr val="262626"/>
              </a:solidFill>
              <a:latin typeface="Calibri" charset="0"/>
            </a:endParaRPr>
          </a:p>
          <a:p>
            <a:endParaRPr lang="en-US" sz="800" dirty="0" smtClean="0">
              <a:solidFill>
                <a:srgbClr val="262626"/>
              </a:solidFill>
              <a:latin typeface="Calibri" charset="0"/>
            </a:endParaRPr>
          </a:p>
          <a:p>
            <a:r>
              <a:rPr lang="en-US" sz="3200" dirty="0" smtClean="0">
                <a:solidFill>
                  <a:srgbClr val="262626"/>
                </a:solidFill>
                <a:latin typeface="Calibri" charset="0"/>
              </a:rPr>
              <a:t>  </a:t>
            </a:r>
            <a:r>
              <a:rPr lang="en-US" sz="3600" b="1" dirty="0" smtClean="0">
                <a:solidFill>
                  <a:srgbClr val="262626"/>
                </a:solidFill>
                <a:latin typeface="Calibri" charset="0"/>
              </a:rPr>
              <a:t>Recurrence Relation</a:t>
            </a:r>
          </a:p>
          <a:p>
            <a:pPr marL="228600" indent="0">
              <a:buNone/>
            </a:pPr>
            <a:r>
              <a:rPr lang="en-US" sz="3200" dirty="0">
                <a:solidFill>
                  <a:srgbClr val="262626"/>
                </a:solidFill>
                <a:latin typeface="Calibri" charset="0"/>
              </a:rPr>
              <a:t> </a:t>
            </a:r>
            <a:r>
              <a:rPr lang="en-US" sz="3200" dirty="0" smtClean="0">
                <a:solidFill>
                  <a:srgbClr val="262626"/>
                </a:solidFill>
                <a:latin typeface="Calibri" charset="0"/>
              </a:rPr>
              <a:t>    - </a:t>
            </a:r>
            <a:r>
              <a:rPr lang="en-US" sz="3200" dirty="0">
                <a:solidFill>
                  <a:srgbClr val="262626"/>
                </a:solidFill>
                <a:latin typeface="Calibri" charset="0"/>
              </a:rPr>
              <a:t>When </a:t>
            </a:r>
            <a:r>
              <a:rPr lang="en-US" sz="3200" dirty="0" smtClean="0">
                <a:solidFill>
                  <a:srgbClr val="262626"/>
                </a:solidFill>
                <a:latin typeface="Calibri" charset="0"/>
              </a:rPr>
              <a:t>pivot is the worst:</a:t>
            </a:r>
            <a:endParaRPr lang="en-US" sz="3200" dirty="0">
              <a:solidFill>
                <a:srgbClr val="262626"/>
              </a:solidFill>
              <a:latin typeface="Calibri" charset="0"/>
            </a:endParaRPr>
          </a:p>
          <a:p>
            <a:pPr marL="228600" indent="0">
              <a:buNone/>
            </a:pPr>
            <a:r>
              <a:rPr lang="en-US" sz="3200" dirty="0">
                <a:solidFill>
                  <a:srgbClr val="262626"/>
                </a:solidFill>
                <a:latin typeface="Calibri" charset="0"/>
              </a:rPr>
              <a:t>        </a:t>
            </a:r>
            <a:r>
              <a:rPr lang="en-US" dirty="0" smtClean="0">
                <a:solidFill>
                  <a:srgbClr val="262626"/>
                </a:solidFill>
                <a:latin typeface="Calibri" charset="0"/>
              </a:rPr>
              <a:t>At each step, work decrease by 1 </a:t>
            </a:r>
            <a:endParaRPr lang="en-US" dirty="0">
              <a:solidFill>
                <a:srgbClr val="262626"/>
              </a:solidFill>
              <a:latin typeface="Calibri" charset="0"/>
            </a:endParaRPr>
          </a:p>
          <a:p>
            <a:pPr marL="228600" indent="0">
              <a:buNone/>
            </a:pPr>
            <a:r>
              <a:rPr lang="en-US" dirty="0">
                <a:solidFill>
                  <a:srgbClr val="262626"/>
                </a:solidFill>
                <a:latin typeface="Calibri" charset="0"/>
              </a:rPr>
              <a:t>           </a:t>
            </a:r>
            <a:r>
              <a:rPr lang="en-US" dirty="0" smtClean="0">
                <a:solidFill>
                  <a:srgbClr val="262626"/>
                </a:solidFill>
                <a:latin typeface="Calibri" charset="0"/>
              </a:rPr>
              <a:t>At each step, need to visit all elements</a:t>
            </a:r>
            <a:endParaRPr lang="en-US" b="1" dirty="0">
              <a:solidFill>
                <a:srgbClr val="404040"/>
              </a:solidFill>
              <a:latin typeface="Calibri" charset="0"/>
            </a:endParaRPr>
          </a:p>
          <a:p>
            <a:pPr marL="228600" indent="0">
              <a:buNone/>
            </a:pPr>
            <a:endParaRPr lang="en-US" sz="1800" dirty="0">
              <a:solidFill>
                <a:srgbClr val="404040"/>
              </a:solidFill>
              <a:latin typeface="Calibri" charset="0"/>
            </a:endParaRPr>
          </a:p>
          <a:p>
            <a:pPr marL="228600" indent="0">
              <a:buNone/>
            </a:pPr>
            <a:endParaRPr lang="en-US" b="1" dirty="0" smtClean="0">
              <a:solidFill>
                <a:srgbClr val="404040"/>
              </a:solidFill>
              <a:latin typeface="Calibri" charset="0"/>
            </a:endParaRPr>
          </a:p>
          <a:p>
            <a:pPr marL="228600" indent="0">
              <a:buNone/>
            </a:pPr>
            <a:endParaRPr lang="en-US" sz="1800" dirty="0" smtClean="0">
              <a:solidFill>
                <a:srgbClr val="404040"/>
              </a:solidFill>
              <a:latin typeface="Calibri" charset="0"/>
            </a:endParaRPr>
          </a:p>
          <a:p>
            <a:pPr marL="228600" indent="0">
              <a:buNone/>
            </a:pPr>
            <a:endParaRPr lang="en-US" sz="3200" dirty="0">
              <a:solidFill>
                <a:srgbClr val="404040"/>
              </a:solidFill>
              <a:latin typeface="Calibri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3731" y="4336707"/>
            <a:ext cx="75966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275B"/>
              </a:buClr>
              <a:buSzPct val="100000"/>
              <a:tabLst>
                <a:tab pos="860425" algn="l"/>
                <a:tab pos="1143000" algn="l"/>
                <a:tab pos="1431925" algn="l"/>
                <a:tab pos="1774825" algn="l"/>
              </a:tabLst>
            </a:pPr>
            <a:r>
              <a:rPr lang="en-US" sz="3200" kern="0" dirty="0" smtClean="0">
                <a:solidFill>
                  <a:srgbClr val="262626"/>
                </a:solidFill>
                <a:latin typeface="Calibri" charset="0"/>
                <a:ea typeface="ＭＳ Ｐゴシック" charset="0"/>
              </a:rPr>
              <a:t>T</a:t>
            </a:r>
            <a:r>
              <a:rPr lang="en-US" sz="3200" kern="0" dirty="0">
                <a:solidFill>
                  <a:srgbClr val="262626"/>
                </a:solidFill>
                <a:latin typeface="Calibri" charset="0"/>
                <a:ea typeface="ＭＳ Ｐゴシック" charset="0"/>
              </a:rPr>
              <a:t>(n) = T(n-1) + n</a:t>
            </a:r>
            <a:r>
              <a:rPr lang="en-US" sz="3200" kern="0" dirty="0" smtClean="0">
                <a:solidFill>
                  <a:srgbClr val="262626"/>
                </a:solidFill>
                <a:latin typeface="Calibri" charset="0"/>
                <a:ea typeface="ＭＳ Ｐゴシック" charset="0"/>
              </a:rPr>
              <a:t>,                       T</a:t>
            </a:r>
            <a:r>
              <a:rPr lang="en-US" sz="3200" kern="0" dirty="0">
                <a:solidFill>
                  <a:srgbClr val="262626"/>
                </a:solidFill>
                <a:latin typeface="Calibri" charset="0"/>
                <a:ea typeface="ＭＳ Ｐゴシック" charset="0"/>
              </a:rPr>
              <a:t>(n) </a:t>
            </a:r>
            <a:r>
              <a:rPr lang="en-US" sz="2400" i="1" kern="0" dirty="0">
                <a:solidFill>
                  <a:srgbClr val="000000">
                    <a:lumMod val="85000"/>
                    <a:lumOff val="15000"/>
                  </a:srgbClr>
                </a:solidFill>
                <a:ea typeface="ＭＳ Ｐゴシック" charset="0"/>
              </a:rPr>
              <a:t>∈  </a:t>
            </a:r>
            <a:r>
              <a:rPr lang="en-US" sz="3200" kern="0" dirty="0">
                <a:solidFill>
                  <a:srgbClr val="000000">
                    <a:lumMod val="85000"/>
                    <a:lumOff val="15000"/>
                  </a:srgbClr>
                </a:solidFill>
                <a:ea typeface="ＭＳ Ｐゴシック" charset="0"/>
              </a:rPr>
              <a:t>O(</a:t>
            </a:r>
            <a:r>
              <a:rPr lang="en-US" sz="3200" kern="0" dirty="0" smtClean="0">
                <a:solidFill>
                  <a:srgbClr val="000000">
                    <a:lumMod val="85000"/>
                    <a:lumOff val="15000"/>
                  </a:srgbClr>
                </a:solidFill>
                <a:ea typeface="ＭＳ Ｐゴシック" charset="0"/>
              </a:rPr>
              <a:t>n</a:t>
            </a:r>
            <a:r>
              <a:rPr lang="en-US" sz="3200" kern="0" baseline="30000" dirty="0" smtClean="0">
                <a:solidFill>
                  <a:srgbClr val="000000">
                    <a:lumMod val="85000"/>
                    <a:lumOff val="15000"/>
                  </a:srgbClr>
                </a:solidFill>
                <a:ea typeface="ＭＳ Ｐゴシック" charset="0"/>
              </a:rPr>
              <a:t>2</a:t>
            </a:r>
            <a:r>
              <a:rPr lang="en-US" sz="3200" kern="0" dirty="0" smtClean="0">
                <a:solidFill>
                  <a:srgbClr val="000000">
                    <a:lumMod val="85000"/>
                    <a:lumOff val="15000"/>
                  </a:srgbClr>
                </a:solidFill>
                <a:ea typeface="ＭＳ Ｐゴシック" charset="0"/>
              </a:rPr>
              <a:t>)</a:t>
            </a:r>
            <a:endParaRPr lang="en-US" sz="2400" b="1" kern="0" dirty="0">
              <a:solidFill>
                <a:srgbClr val="404040"/>
              </a:solidFill>
              <a:latin typeface="Calibri" charset="0"/>
              <a:ea typeface="ＭＳ Ｐゴシック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34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Lucida Sans" charset="0"/>
              </a:rPr>
              <a:t>Bucket Sort</a:t>
            </a:r>
            <a:endParaRPr lang="en-US" dirty="0">
              <a:latin typeface="Lucida Sans" charset="0"/>
            </a:endParaRPr>
          </a:p>
        </p:txBody>
      </p:sp>
      <p:sp>
        <p:nvSpPr>
          <p:cNvPr id="517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3417" y="1295400"/>
            <a:ext cx="8817638" cy="5096933"/>
          </a:xfrm>
        </p:spPr>
        <p:txBody>
          <a:bodyPr/>
          <a:lstStyle/>
          <a:p>
            <a:pPr marL="574675" lvl="1" indent="0" eaLnBrk="1" hangingPunct="1">
              <a:buNone/>
            </a:pPr>
            <a:endParaRPr lang="en-US" sz="1400" dirty="0" smtClean="0">
              <a:solidFill>
                <a:srgbClr val="262626"/>
              </a:solidFill>
              <a:latin typeface="Calibri" charset="0"/>
              <a:cs typeface="+mn-cs"/>
            </a:endParaRPr>
          </a:p>
          <a:p>
            <a:pPr lvl="1" eaLnBrk="1" hangingPunct="1">
              <a:buFont typeface="Arial"/>
              <a:buChar char="•"/>
            </a:pPr>
            <a:r>
              <a:rPr lang="en-US" sz="3600" b="1" dirty="0" smtClean="0">
                <a:solidFill>
                  <a:srgbClr val="262626"/>
                </a:solidFill>
                <a:latin typeface="Calibri" charset="0"/>
                <a:cs typeface="+mn-cs"/>
              </a:rPr>
              <a:t>No Comparisons</a:t>
            </a:r>
            <a:endParaRPr lang="en-US" sz="3600" dirty="0" smtClean="0">
              <a:solidFill>
                <a:srgbClr val="262626"/>
              </a:solidFill>
              <a:latin typeface="Calibri" charset="0"/>
            </a:endParaRPr>
          </a:p>
          <a:p>
            <a:pPr marL="574675" lvl="1" indent="0" eaLnBrk="1" hangingPunct="1">
              <a:buNone/>
            </a:pPr>
            <a:r>
              <a:rPr lang="en-US" sz="2800" dirty="0" smtClean="0">
                <a:solidFill>
                  <a:srgbClr val="404040"/>
                </a:solidFill>
              </a:rPr>
              <a:t>- Create a bucket for every possible elements in input</a:t>
            </a:r>
          </a:p>
          <a:p>
            <a:pPr marL="574675" lvl="1" indent="0" eaLnBrk="1" hangingPunct="1">
              <a:buNone/>
            </a:pPr>
            <a:r>
              <a:rPr lang="en-US" sz="2800" dirty="0" smtClean="0">
                <a:solidFill>
                  <a:srgbClr val="404040"/>
                </a:solidFill>
              </a:rPr>
              <a:t>- Store counts for occurrence in corresponding bucket</a:t>
            </a:r>
          </a:p>
          <a:p>
            <a:pPr marL="574675" lvl="1" indent="0" eaLnBrk="1" hangingPunct="1">
              <a:buNone/>
            </a:pPr>
            <a:r>
              <a:rPr lang="en-US" sz="2800" dirty="0" smtClean="0">
                <a:solidFill>
                  <a:srgbClr val="404040"/>
                </a:solidFill>
              </a:rPr>
              <a:t> </a:t>
            </a:r>
            <a:endParaRPr lang="en-US" sz="2800" dirty="0" smtClean="0">
              <a:solidFill>
                <a:srgbClr val="404040"/>
              </a:solidFill>
            </a:endParaRPr>
          </a:p>
          <a:p>
            <a:pPr marL="731520">
              <a:spcBef>
                <a:spcPts val="0"/>
              </a:spcBef>
              <a:spcAft>
                <a:spcPts val="600"/>
              </a:spcAft>
            </a:pPr>
            <a:r>
              <a:rPr lang="en-US" sz="3200" dirty="0" smtClean="0">
                <a:solidFill>
                  <a:srgbClr val="262626"/>
                </a:solidFill>
                <a:latin typeface="Calibri" charset="0"/>
              </a:rPr>
              <a:t> </a:t>
            </a:r>
            <a:r>
              <a:rPr lang="en-US" sz="3600" b="1" dirty="0" smtClean="0">
                <a:solidFill>
                  <a:srgbClr val="262626"/>
                </a:solidFill>
                <a:latin typeface="Calibri" charset="0"/>
              </a:rPr>
              <a:t>Runtime:</a:t>
            </a:r>
            <a:r>
              <a:rPr lang="en-US" sz="3600" dirty="0" smtClean="0">
                <a:solidFill>
                  <a:srgbClr val="262626"/>
                </a:solidFill>
                <a:latin typeface="Calibri" charset="0"/>
              </a:rPr>
              <a:t>  O(n + k)</a:t>
            </a:r>
            <a:endParaRPr lang="en-US" sz="3600" b="1" dirty="0" smtClean="0">
              <a:solidFill>
                <a:srgbClr val="262626"/>
              </a:solidFill>
              <a:latin typeface="Calibri" charset="0"/>
            </a:endParaRPr>
          </a:p>
          <a:p>
            <a:pPr marL="499745" indent="0">
              <a:spcBef>
                <a:spcPts val="0"/>
              </a:spcBef>
              <a:buNone/>
            </a:pPr>
            <a:r>
              <a:rPr lang="en-US" sz="3200" dirty="0" smtClean="0"/>
              <a:t> - k = range of possible values (size of bucket)</a:t>
            </a:r>
          </a:p>
          <a:p>
            <a:pPr marL="499745" indent="0">
              <a:spcBef>
                <a:spcPts val="0"/>
              </a:spcBef>
              <a:buNone/>
            </a:pPr>
            <a:r>
              <a:rPr lang="en-US" sz="3200" b="1" dirty="0" smtClean="0">
                <a:solidFill>
                  <a:srgbClr val="404040"/>
                </a:solidFill>
                <a:latin typeface="Calibri" charset="0"/>
              </a:rPr>
              <a:t> - </a:t>
            </a:r>
            <a:r>
              <a:rPr lang="en-US" sz="3200" dirty="0" smtClean="0">
                <a:solidFill>
                  <a:srgbClr val="404040"/>
                </a:solidFill>
                <a:latin typeface="Calibri" charset="0"/>
              </a:rPr>
              <a:t>Good for small k</a:t>
            </a:r>
          </a:p>
          <a:p>
            <a:pPr marL="499745" indent="0">
              <a:spcBef>
                <a:spcPts val="0"/>
              </a:spcBef>
              <a:buNone/>
            </a:pPr>
            <a:r>
              <a:rPr lang="en-US" sz="3200" b="1" dirty="0" smtClean="0">
                <a:solidFill>
                  <a:srgbClr val="404040"/>
                </a:solidFill>
                <a:latin typeface="Calibri" charset="0"/>
              </a:rPr>
              <a:t> - </a:t>
            </a:r>
            <a:r>
              <a:rPr lang="en-US" sz="3200" dirty="0" smtClean="0">
                <a:solidFill>
                  <a:srgbClr val="404040"/>
                </a:solidFill>
                <a:latin typeface="Calibri" charset="0"/>
              </a:rPr>
              <a:t>When k &gt;&gt;&gt; n, space can be wasted</a:t>
            </a:r>
            <a:endParaRPr lang="en-US" sz="3200" b="1" dirty="0">
              <a:solidFill>
                <a:srgbClr val="40404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2970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ahoma" charset="0"/>
                <a:cs typeface="ＭＳ Ｐゴシック" charset="0"/>
              </a:rPr>
              <a:t>Bucket</a:t>
            </a:r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sort example</a:t>
            </a:r>
          </a:p>
        </p:txBody>
      </p:sp>
      <p:graphicFrame>
        <p:nvGraphicFramePr>
          <p:cNvPr id="12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4614326"/>
              </p:ext>
            </p:extLst>
          </p:nvPr>
        </p:nvGraphicFramePr>
        <p:xfrm>
          <a:off x="2334678" y="1336996"/>
          <a:ext cx="4425950" cy="792408"/>
        </p:xfrm>
        <a:graphic>
          <a:graphicData uri="http://schemas.openxmlformats.org/drawingml/2006/table">
            <a:tbl>
              <a:tblPr/>
              <a:tblGrid>
                <a:gridCol w="782638"/>
                <a:gridCol w="460375"/>
                <a:gridCol w="460375"/>
                <a:gridCol w="460375"/>
                <a:gridCol w="414337"/>
                <a:gridCol w="460375"/>
                <a:gridCol w="466725"/>
                <a:gridCol w="460375"/>
                <a:gridCol w="460375"/>
              </a:tblGrid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index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4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6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value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18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-4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58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42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84034" y="2241359"/>
            <a:ext cx="39176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First pass, find range (K):</a:t>
            </a:r>
            <a:endParaRPr lang="en-US" sz="2800" dirty="0"/>
          </a:p>
        </p:txBody>
      </p:sp>
      <p:graphicFrame>
        <p:nvGraphicFramePr>
          <p:cNvPr id="14" name="Group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064143"/>
              </p:ext>
            </p:extLst>
          </p:nvPr>
        </p:nvGraphicFramePr>
        <p:xfrm>
          <a:off x="217374" y="3342066"/>
          <a:ext cx="8557663" cy="792408"/>
        </p:xfrm>
        <a:graphic>
          <a:graphicData uri="http://schemas.openxmlformats.org/drawingml/2006/table">
            <a:tbl>
              <a:tblPr/>
              <a:tblGrid>
                <a:gridCol w="957376"/>
                <a:gridCol w="460375"/>
                <a:gridCol w="460375"/>
                <a:gridCol w="460375"/>
                <a:gridCol w="508000"/>
                <a:gridCol w="460375"/>
                <a:gridCol w="460375"/>
                <a:gridCol w="460375"/>
                <a:gridCol w="460375"/>
                <a:gridCol w="508000"/>
                <a:gridCol w="460375"/>
                <a:gridCol w="460375"/>
                <a:gridCol w="460375"/>
                <a:gridCol w="508000"/>
                <a:gridCol w="460375"/>
                <a:gridCol w="460375"/>
                <a:gridCol w="551787"/>
              </a:tblGrid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Bucket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-4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-3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-2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-1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2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3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4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5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6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7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8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9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10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11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count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Group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90399"/>
              </p:ext>
            </p:extLst>
          </p:nvPr>
        </p:nvGraphicFramePr>
        <p:xfrm>
          <a:off x="217374" y="4130526"/>
          <a:ext cx="8557663" cy="801043"/>
        </p:xfrm>
        <a:graphic>
          <a:graphicData uri="http://schemas.openxmlformats.org/drawingml/2006/table">
            <a:tbl>
              <a:tblPr/>
              <a:tblGrid>
                <a:gridCol w="957376"/>
                <a:gridCol w="460375"/>
                <a:gridCol w="460375"/>
                <a:gridCol w="460375"/>
                <a:gridCol w="508000"/>
                <a:gridCol w="460375"/>
                <a:gridCol w="460375"/>
                <a:gridCol w="460375"/>
                <a:gridCol w="460375"/>
                <a:gridCol w="508000"/>
                <a:gridCol w="460375"/>
                <a:gridCol w="460375"/>
                <a:gridCol w="460375"/>
                <a:gridCol w="508000"/>
                <a:gridCol w="460375"/>
                <a:gridCol w="460375"/>
                <a:gridCol w="551787"/>
              </a:tblGrid>
              <a:tr h="4048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Bucket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12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13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14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15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16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17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18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19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20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21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22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23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24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25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26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27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count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Group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597496"/>
              </p:ext>
            </p:extLst>
          </p:nvPr>
        </p:nvGraphicFramePr>
        <p:xfrm>
          <a:off x="221041" y="4935120"/>
          <a:ext cx="8557663" cy="801043"/>
        </p:xfrm>
        <a:graphic>
          <a:graphicData uri="http://schemas.openxmlformats.org/drawingml/2006/table">
            <a:tbl>
              <a:tblPr/>
              <a:tblGrid>
                <a:gridCol w="957376"/>
                <a:gridCol w="460375"/>
                <a:gridCol w="460375"/>
                <a:gridCol w="460375"/>
                <a:gridCol w="508000"/>
                <a:gridCol w="460375"/>
                <a:gridCol w="460375"/>
                <a:gridCol w="460375"/>
                <a:gridCol w="460375"/>
                <a:gridCol w="508000"/>
                <a:gridCol w="460375"/>
                <a:gridCol w="460375"/>
                <a:gridCol w="460375"/>
                <a:gridCol w="508000"/>
                <a:gridCol w="460375"/>
                <a:gridCol w="460375"/>
                <a:gridCol w="551787"/>
              </a:tblGrid>
              <a:tr h="4048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Bucket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28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29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30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31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32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33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34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35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36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37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38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39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40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41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42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43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count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Group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810761"/>
              </p:ext>
            </p:extLst>
          </p:nvPr>
        </p:nvGraphicFramePr>
        <p:xfrm>
          <a:off x="217374" y="5736163"/>
          <a:ext cx="8005876" cy="801043"/>
        </p:xfrm>
        <a:graphic>
          <a:graphicData uri="http://schemas.openxmlformats.org/drawingml/2006/table">
            <a:tbl>
              <a:tblPr/>
              <a:tblGrid>
                <a:gridCol w="957376"/>
                <a:gridCol w="460375"/>
                <a:gridCol w="460375"/>
                <a:gridCol w="460375"/>
                <a:gridCol w="508000"/>
                <a:gridCol w="460375"/>
                <a:gridCol w="460375"/>
                <a:gridCol w="460375"/>
                <a:gridCol w="460375"/>
                <a:gridCol w="508000"/>
                <a:gridCol w="460375"/>
                <a:gridCol w="460375"/>
                <a:gridCol w="460375"/>
                <a:gridCol w="508000"/>
                <a:gridCol w="460375"/>
                <a:gridCol w="460375"/>
              </a:tblGrid>
              <a:tr h="4048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Bucket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44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45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46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47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48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49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50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51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52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53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54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55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56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57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58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count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278835" y="2241359"/>
            <a:ext cx="3615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800" dirty="0">
                <a:solidFill>
                  <a:srgbClr val="000000"/>
                </a:solidFill>
              </a:rPr>
              <a:t>Min = -4, Max = </a:t>
            </a:r>
            <a:r>
              <a:rPr lang="en-US" sz="2800" dirty="0" smtClean="0">
                <a:solidFill>
                  <a:srgbClr val="000000"/>
                </a:solidFill>
              </a:rPr>
              <a:t>58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01712" y="2649105"/>
            <a:ext cx="41758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</a:rPr>
              <a:t>K = Max – Min </a:t>
            </a:r>
            <a:r>
              <a:rPr lang="en-US" sz="2800" dirty="0" smtClean="0">
                <a:solidFill>
                  <a:srgbClr val="000000"/>
                </a:solidFill>
              </a:rPr>
              <a:t>+ 1 = 63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566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ahoma" charset="0"/>
                <a:cs typeface="ＭＳ Ｐゴシック" charset="0"/>
              </a:rPr>
              <a:t>Bucket</a:t>
            </a:r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sort example</a:t>
            </a:r>
          </a:p>
        </p:txBody>
      </p:sp>
      <p:graphicFrame>
        <p:nvGraphicFramePr>
          <p:cNvPr id="12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2175281"/>
              </p:ext>
            </p:extLst>
          </p:nvPr>
        </p:nvGraphicFramePr>
        <p:xfrm>
          <a:off x="2334678" y="1336996"/>
          <a:ext cx="4425950" cy="792408"/>
        </p:xfrm>
        <a:graphic>
          <a:graphicData uri="http://schemas.openxmlformats.org/drawingml/2006/table">
            <a:tbl>
              <a:tblPr/>
              <a:tblGrid>
                <a:gridCol w="782638"/>
                <a:gridCol w="460375"/>
                <a:gridCol w="460375"/>
                <a:gridCol w="460375"/>
                <a:gridCol w="414337"/>
                <a:gridCol w="460375"/>
                <a:gridCol w="466725"/>
                <a:gridCol w="460375"/>
                <a:gridCol w="460375"/>
              </a:tblGrid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index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4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6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value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18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-4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58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42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84034" y="2388550"/>
            <a:ext cx="5118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Second pass, Count occurrences</a:t>
            </a:r>
            <a:endParaRPr lang="en-US" sz="2800" dirty="0"/>
          </a:p>
        </p:txBody>
      </p:sp>
      <p:graphicFrame>
        <p:nvGraphicFramePr>
          <p:cNvPr id="14" name="Group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5739917"/>
              </p:ext>
            </p:extLst>
          </p:nvPr>
        </p:nvGraphicFramePr>
        <p:xfrm>
          <a:off x="217374" y="3342066"/>
          <a:ext cx="8557663" cy="792408"/>
        </p:xfrm>
        <a:graphic>
          <a:graphicData uri="http://schemas.openxmlformats.org/drawingml/2006/table">
            <a:tbl>
              <a:tblPr/>
              <a:tblGrid>
                <a:gridCol w="957376"/>
                <a:gridCol w="460375"/>
                <a:gridCol w="460375"/>
                <a:gridCol w="460375"/>
                <a:gridCol w="508000"/>
                <a:gridCol w="460375"/>
                <a:gridCol w="460375"/>
                <a:gridCol w="460375"/>
                <a:gridCol w="460375"/>
                <a:gridCol w="508000"/>
                <a:gridCol w="460375"/>
                <a:gridCol w="460375"/>
                <a:gridCol w="460375"/>
                <a:gridCol w="508000"/>
                <a:gridCol w="460375"/>
                <a:gridCol w="460375"/>
                <a:gridCol w="551787"/>
              </a:tblGrid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Bucket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-4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-3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-2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-1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2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3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4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5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6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7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8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9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10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11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count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Group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769113"/>
              </p:ext>
            </p:extLst>
          </p:nvPr>
        </p:nvGraphicFramePr>
        <p:xfrm>
          <a:off x="217374" y="4130526"/>
          <a:ext cx="8557663" cy="801043"/>
        </p:xfrm>
        <a:graphic>
          <a:graphicData uri="http://schemas.openxmlformats.org/drawingml/2006/table">
            <a:tbl>
              <a:tblPr/>
              <a:tblGrid>
                <a:gridCol w="957376"/>
                <a:gridCol w="460375"/>
                <a:gridCol w="460375"/>
                <a:gridCol w="460375"/>
                <a:gridCol w="508000"/>
                <a:gridCol w="460375"/>
                <a:gridCol w="460375"/>
                <a:gridCol w="460375"/>
                <a:gridCol w="460375"/>
                <a:gridCol w="508000"/>
                <a:gridCol w="460375"/>
                <a:gridCol w="460375"/>
                <a:gridCol w="460375"/>
                <a:gridCol w="508000"/>
                <a:gridCol w="460375"/>
                <a:gridCol w="460375"/>
                <a:gridCol w="551787"/>
              </a:tblGrid>
              <a:tr h="4048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Bucket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12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13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14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15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16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17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18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19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20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21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22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23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24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25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26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27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count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Group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4927491"/>
              </p:ext>
            </p:extLst>
          </p:nvPr>
        </p:nvGraphicFramePr>
        <p:xfrm>
          <a:off x="221041" y="4935120"/>
          <a:ext cx="8557663" cy="801043"/>
        </p:xfrm>
        <a:graphic>
          <a:graphicData uri="http://schemas.openxmlformats.org/drawingml/2006/table">
            <a:tbl>
              <a:tblPr/>
              <a:tblGrid>
                <a:gridCol w="957376"/>
                <a:gridCol w="460375"/>
                <a:gridCol w="460375"/>
                <a:gridCol w="460375"/>
                <a:gridCol w="508000"/>
                <a:gridCol w="460375"/>
                <a:gridCol w="460375"/>
                <a:gridCol w="460375"/>
                <a:gridCol w="460375"/>
                <a:gridCol w="508000"/>
                <a:gridCol w="460375"/>
                <a:gridCol w="460375"/>
                <a:gridCol w="460375"/>
                <a:gridCol w="508000"/>
                <a:gridCol w="460375"/>
                <a:gridCol w="460375"/>
                <a:gridCol w="551787"/>
              </a:tblGrid>
              <a:tr h="4048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Bucket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28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29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30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31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32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33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34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35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36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37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38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39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40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41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42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43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count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Group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9742185"/>
              </p:ext>
            </p:extLst>
          </p:nvPr>
        </p:nvGraphicFramePr>
        <p:xfrm>
          <a:off x="217374" y="5736163"/>
          <a:ext cx="8005876" cy="801043"/>
        </p:xfrm>
        <a:graphic>
          <a:graphicData uri="http://schemas.openxmlformats.org/drawingml/2006/table">
            <a:tbl>
              <a:tblPr/>
              <a:tblGrid>
                <a:gridCol w="957376"/>
                <a:gridCol w="460375"/>
                <a:gridCol w="460375"/>
                <a:gridCol w="460375"/>
                <a:gridCol w="508000"/>
                <a:gridCol w="460375"/>
                <a:gridCol w="460375"/>
                <a:gridCol w="460375"/>
                <a:gridCol w="460375"/>
                <a:gridCol w="508000"/>
                <a:gridCol w="460375"/>
                <a:gridCol w="460375"/>
                <a:gridCol w="460375"/>
                <a:gridCol w="508000"/>
                <a:gridCol w="460375"/>
                <a:gridCol w="460375"/>
              </a:tblGrid>
              <a:tr h="4048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Bucket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44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45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46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47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48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49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50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51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52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53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54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55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56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57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58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count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122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Lucida Sans" charset="0"/>
              </a:rPr>
              <a:t>Sorting</a:t>
            </a:r>
            <a:endParaRPr lang="en-US" dirty="0">
              <a:latin typeface="Lucida Sans" charset="0"/>
            </a:endParaRPr>
          </a:p>
        </p:txBody>
      </p:sp>
      <p:sp>
        <p:nvSpPr>
          <p:cNvPr id="517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562600"/>
          </a:xfrm>
        </p:spPr>
        <p:txBody>
          <a:bodyPr/>
          <a:lstStyle/>
          <a:p>
            <a:r>
              <a:rPr lang="en-US" sz="3200" b="1" dirty="0">
                <a:solidFill>
                  <a:srgbClr val="262626"/>
                </a:solidFill>
                <a:latin typeface="Calibri" charset="0"/>
              </a:rPr>
              <a:t> </a:t>
            </a:r>
            <a:r>
              <a:rPr lang="en-US" sz="4000" b="1" dirty="0" smtClean="0">
                <a:solidFill>
                  <a:srgbClr val="262626"/>
                </a:solidFill>
                <a:latin typeface="Calibri" charset="0"/>
              </a:rPr>
              <a:t>Sorting </a:t>
            </a:r>
          </a:p>
          <a:p>
            <a:pPr marL="228600" indent="0">
              <a:spcBef>
                <a:spcPts val="0"/>
              </a:spcBef>
              <a:buNone/>
            </a:pPr>
            <a:r>
              <a:rPr lang="en-US" sz="3200" b="1" dirty="0">
                <a:solidFill>
                  <a:srgbClr val="262626"/>
                </a:solidFill>
                <a:latin typeface="Calibri" charset="0"/>
              </a:rPr>
              <a:t> </a:t>
            </a:r>
            <a:r>
              <a:rPr lang="en-US" sz="3200" b="1" dirty="0" smtClean="0">
                <a:solidFill>
                  <a:srgbClr val="262626"/>
                </a:solidFill>
                <a:latin typeface="Calibri" charset="0"/>
              </a:rPr>
              <a:t>  </a:t>
            </a:r>
            <a:r>
              <a:rPr lang="en-US" sz="3200" dirty="0" smtClean="0">
                <a:solidFill>
                  <a:srgbClr val="262626"/>
                </a:solidFill>
                <a:latin typeface="Calibri" charset="0"/>
              </a:rPr>
              <a:t>Rearranging elements in collection into a </a:t>
            </a:r>
          </a:p>
          <a:p>
            <a:pPr marL="228600" indent="0">
              <a:spcBef>
                <a:spcPts val="0"/>
              </a:spcBef>
              <a:buNone/>
            </a:pPr>
            <a:r>
              <a:rPr lang="en-US" sz="3200" dirty="0">
                <a:solidFill>
                  <a:srgbClr val="262626"/>
                </a:solidFill>
                <a:latin typeface="Calibri" charset="0"/>
              </a:rPr>
              <a:t> </a:t>
            </a:r>
            <a:r>
              <a:rPr lang="en-US" sz="3200" dirty="0" smtClean="0">
                <a:solidFill>
                  <a:srgbClr val="262626"/>
                </a:solidFill>
                <a:latin typeface="Calibri" charset="0"/>
              </a:rPr>
              <a:t>  specific order</a:t>
            </a:r>
            <a:endParaRPr lang="en-US" sz="3200" b="1" dirty="0">
              <a:solidFill>
                <a:srgbClr val="262626"/>
              </a:solidFill>
              <a:latin typeface="Calibri" charset="0"/>
            </a:endParaRPr>
          </a:p>
          <a:p>
            <a:pPr marL="574675" lvl="1" indent="0">
              <a:buNone/>
            </a:pPr>
            <a:endParaRPr lang="en-US" sz="2000" dirty="0" smtClean="0">
              <a:solidFill>
                <a:srgbClr val="404040"/>
              </a:solidFill>
              <a:latin typeface="Courier New" charset="0"/>
              <a:cs typeface="+mn-cs"/>
            </a:endParaRPr>
          </a:p>
          <a:p>
            <a:pPr marL="228600" indent="0">
              <a:buNone/>
            </a:pPr>
            <a:r>
              <a:rPr lang="en-US" sz="3200" dirty="0">
                <a:solidFill>
                  <a:srgbClr val="262626"/>
                </a:solidFill>
                <a:latin typeface="Calibri" charset="0"/>
              </a:rPr>
              <a:t> </a:t>
            </a:r>
            <a:r>
              <a:rPr lang="en-US" sz="3200" dirty="0" smtClean="0">
                <a:solidFill>
                  <a:srgbClr val="262626"/>
                </a:solidFill>
                <a:latin typeface="Calibri" charset="0"/>
              </a:rPr>
              <a:t>- </a:t>
            </a:r>
            <a:r>
              <a:rPr lang="en-US" dirty="0" smtClean="0">
                <a:latin typeface="Tahoma" charset="0"/>
              </a:rPr>
              <a:t>Can </a:t>
            </a:r>
            <a:r>
              <a:rPr lang="en-US" dirty="0">
                <a:latin typeface="Tahoma" charset="0"/>
              </a:rPr>
              <a:t>be solved in many </a:t>
            </a:r>
            <a:r>
              <a:rPr lang="en-US" dirty="0" smtClean="0">
                <a:latin typeface="Tahoma" charset="0"/>
              </a:rPr>
              <a:t>ways</a:t>
            </a:r>
          </a:p>
          <a:p>
            <a:pPr marL="228600" indent="0">
              <a:buNone/>
            </a:pPr>
            <a:endParaRPr lang="en-US" sz="2400" dirty="0" smtClean="0">
              <a:solidFill>
                <a:srgbClr val="404040"/>
              </a:solidFill>
              <a:latin typeface="Calibri" charset="0"/>
            </a:endParaRPr>
          </a:p>
          <a:p>
            <a:r>
              <a:rPr lang="en-US" sz="3200" dirty="0" smtClean="0">
                <a:solidFill>
                  <a:srgbClr val="262626"/>
                </a:solidFill>
                <a:latin typeface="Calibri" charset="0"/>
              </a:rPr>
              <a:t> </a:t>
            </a:r>
            <a:r>
              <a:rPr lang="en-US" sz="3600" b="1" dirty="0" smtClean="0"/>
              <a:t>C</a:t>
            </a:r>
            <a:r>
              <a:rPr lang="en-US" sz="3600" b="1" dirty="0" smtClean="0"/>
              <a:t>omparison</a:t>
            </a:r>
            <a:r>
              <a:rPr lang="en-US" sz="3600" b="1" dirty="0"/>
              <a:t>-based sorting </a:t>
            </a:r>
            <a:r>
              <a:rPr lang="en-US" sz="3600" dirty="0" smtClean="0"/>
              <a:t> </a:t>
            </a:r>
          </a:p>
          <a:p>
            <a:pPr marL="228600" indent="0">
              <a:buNone/>
            </a:pPr>
            <a:r>
              <a:rPr lang="en-US" sz="3200" dirty="0"/>
              <a:t> </a:t>
            </a:r>
            <a:r>
              <a:rPr lang="en-US" sz="3200" dirty="0" smtClean="0"/>
              <a:t>  Determining </a:t>
            </a:r>
            <a:r>
              <a:rPr lang="en-US" sz="3200" dirty="0"/>
              <a:t>order </a:t>
            </a:r>
            <a:r>
              <a:rPr lang="en-US" sz="3200" dirty="0" smtClean="0"/>
              <a:t>by comparing </a:t>
            </a:r>
            <a:r>
              <a:rPr lang="en-US" sz="3200" dirty="0"/>
              <a:t>pairs of </a:t>
            </a:r>
            <a:r>
              <a:rPr lang="en-US" sz="3200" dirty="0" smtClean="0"/>
              <a:t>elements</a:t>
            </a:r>
          </a:p>
          <a:p>
            <a:pPr marL="228600" indent="0">
              <a:buNone/>
            </a:pPr>
            <a:r>
              <a:rPr lang="en-US" sz="3200" dirty="0">
                <a:solidFill>
                  <a:srgbClr val="404040"/>
                </a:solidFill>
              </a:rPr>
              <a:t> </a:t>
            </a:r>
            <a:r>
              <a:rPr lang="en-US" sz="3200" dirty="0" smtClean="0">
                <a:solidFill>
                  <a:srgbClr val="404040"/>
                </a:solidFill>
              </a:rPr>
              <a:t>  Insertion sort, selection sort, quick sort ...</a:t>
            </a:r>
            <a:endParaRPr lang="en-US" sz="2000" dirty="0">
              <a:solidFill>
                <a:srgbClr val="404040"/>
              </a:solidFill>
            </a:endParaRPr>
          </a:p>
          <a:p>
            <a:pPr marL="574675" lvl="1" indent="0">
              <a:buNone/>
            </a:pPr>
            <a:endParaRPr lang="en-US" sz="3200" dirty="0">
              <a:solidFill>
                <a:srgbClr val="40404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76630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ahoma" charset="0"/>
                <a:cs typeface="ＭＳ Ｐゴシック" charset="0"/>
              </a:rPr>
              <a:t>Bucket</a:t>
            </a:r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sort example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78526" y="4814237"/>
            <a:ext cx="5118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Third pass, Print occurrences</a:t>
            </a:r>
            <a:endParaRPr lang="en-US" sz="2800" dirty="0"/>
          </a:p>
        </p:txBody>
      </p:sp>
      <p:graphicFrame>
        <p:nvGraphicFramePr>
          <p:cNvPr id="14" name="Group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803571"/>
              </p:ext>
            </p:extLst>
          </p:nvPr>
        </p:nvGraphicFramePr>
        <p:xfrm>
          <a:off x="217374" y="1396926"/>
          <a:ext cx="8557663" cy="792408"/>
        </p:xfrm>
        <a:graphic>
          <a:graphicData uri="http://schemas.openxmlformats.org/drawingml/2006/table">
            <a:tbl>
              <a:tblPr/>
              <a:tblGrid>
                <a:gridCol w="957376"/>
                <a:gridCol w="460375"/>
                <a:gridCol w="460375"/>
                <a:gridCol w="460375"/>
                <a:gridCol w="508000"/>
                <a:gridCol w="460375"/>
                <a:gridCol w="460375"/>
                <a:gridCol w="460375"/>
                <a:gridCol w="460375"/>
                <a:gridCol w="508000"/>
                <a:gridCol w="460375"/>
                <a:gridCol w="460375"/>
                <a:gridCol w="460375"/>
                <a:gridCol w="508000"/>
                <a:gridCol w="460375"/>
                <a:gridCol w="460375"/>
                <a:gridCol w="551787"/>
              </a:tblGrid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Bucket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-4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-3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-2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-1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2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3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4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5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6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7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8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9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10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11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count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Group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8115253"/>
              </p:ext>
            </p:extLst>
          </p:nvPr>
        </p:nvGraphicFramePr>
        <p:xfrm>
          <a:off x="217374" y="2162502"/>
          <a:ext cx="8557663" cy="801043"/>
        </p:xfrm>
        <a:graphic>
          <a:graphicData uri="http://schemas.openxmlformats.org/drawingml/2006/table">
            <a:tbl>
              <a:tblPr/>
              <a:tblGrid>
                <a:gridCol w="957376"/>
                <a:gridCol w="460375"/>
                <a:gridCol w="460375"/>
                <a:gridCol w="460375"/>
                <a:gridCol w="508000"/>
                <a:gridCol w="460375"/>
                <a:gridCol w="460375"/>
                <a:gridCol w="460375"/>
                <a:gridCol w="460375"/>
                <a:gridCol w="508000"/>
                <a:gridCol w="460375"/>
                <a:gridCol w="460375"/>
                <a:gridCol w="460375"/>
                <a:gridCol w="508000"/>
                <a:gridCol w="460375"/>
                <a:gridCol w="460375"/>
                <a:gridCol w="551787"/>
              </a:tblGrid>
              <a:tr h="4048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Bucket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12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13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14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15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16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17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18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19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20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21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22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23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24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25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26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27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count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Group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5898"/>
              </p:ext>
            </p:extLst>
          </p:nvPr>
        </p:nvGraphicFramePr>
        <p:xfrm>
          <a:off x="221041" y="2932770"/>
          <a:ext cx="8557663" cy="801043"/>
        </p:xfrm>
        <a:graphic>
          <a:graphicData uri="http://schemas.openxmlformats.org/drawingml/2006/table">
            <a:tbl>
              <a:tblPr/>
              <a:tblGrid>
                <a:gridCol w="957376"/>
                <a:gridCol w="460375"/>
                <a:gridCol w="460375"/>
                <a:gridCol w="460375"/>
                <a:gridCol w="508000"/>
                <a:gridCol w="460375"/>
                <a:gridCol w="460375"/>
                <a:gridCol w="460375"/>
                <a:gridCol w="460375"/>
                <a:gridCol w="508000"/>
                <a:gridCol w="460375"/>
                <a:gridCol w="460375"/>
                <a:gridCol w="460375"/>
                <a:gridCol w="508000"/>
                <a:gridCol w="460375"/>
                <a:gridCol w="460375"/>
                <a:gridCol w="551787"/>
              </a:tblGrid>
              <a:tr h="4048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Bucket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28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29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30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31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32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33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34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35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36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37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38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39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40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41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42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43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count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Group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965158"/>
              </p:ext>
            </p:extLst>
          </p:nvPr>
        </p:nvGraphicFramePr>
        <p:xfrm>
          <a:off x="217374" y="3733813"/>
          <a:ext cx="8005876" cy="801043"/>
        </p:xfrm>
        <a:graphic>
          <a:graphicData uri="http://schemas.openxmlformats.org/drawingml/2006/table">
            <a:tbl>
              <a:tblPr/>
              <a:tblGrid>
                <a:gridCol w="957376"/>
                <a:gridCol w="460375"/>
                <a:gridCol w="460375"/>
                <a:gridCol w="460375"/>
                <a:gridCol w="508000"/>
                <a:gridCol w="460375"/>
                <a:gridCol w="460375"/>
                <a:gridCol w="460375"/>
                <a:gridCol w="460375"/>
                <a:gridCol w="508000"/>
                <a:gridCol w="460375"/>
                <a:gridCol w="460375"/>
                <a:gridCol w="460375"/>
                <a:gridCol w="508000"/>
                <a:gridCol w="460375"/>
                <a:gridCol w="460375"/>
              </a:tblGrid>
              <a:tr h="4048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Bucket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44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45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46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47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48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49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50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51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52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53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54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55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56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57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58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count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490907"/>
              </p:ext>
            </p:extLst>
          </p:nvPr>
        </p:nvGraphicFramePr>
        <p:xfrm>
          <a:off x="2525077" y="5540804"/>
          <a:ext cx="4578602" cy="792408"/>
        </p:xfrm>
        <a:graphic>
          <a:graphicData uri="http://schemas.openxmlformats.org/drawingml/2006/table">
            <a:tbl>
              <a:tblPr/>
              <a:tblGrid>
                <a:gridCol w="782638"/>
                <a:gridCol w="460375"/>
                <a:gridCol w="460375"/>
                <a:gridCol w="460375"/>
                <a:gridCol w="492797"/>
                <a:gridCol w="503392"/>
                <a:gridCol w="457629"/>
                <a:gridCol w="503392"/>
                <a:gridCol w="457629"/>
              </a:tblGrid>
              <a:tr h="3728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index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4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6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value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charset="0"/>
                        </a:rPr>
                        <a:t>-4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charset="0"/>
                        </a:rPr>
                        <a:t>7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charset="0"/>
                        </a:rPr>
                        <a:t>12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charset="0"/>
                        </a:rPr>
                        <a:t>18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charset="0"/>
                        </a:rPr>
                        <a:t>22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charset="0"/>
                        </a:rPr>
                        <a:t>31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charset="0"/>
                        </a:rPr>
                        <a:t>42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charset="0"/>
                        </a:rPr>
                        <a:t>58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77969" y="5741307"/>
            <a:ext cx="1201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Sorted!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097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Lucida Sans" charset="0"/>
              </a:rPr>
              <a:t>Radix Sort</a:t>
            </a:r>
            <a:endParaRPr lang="en-US" dirty="0">
              <a:latin typeface="Lucida Sans" charset="0"/>
            </a:endParaRPr>
          </a:p>
        </p:txBody>
      </p:sp>
      <p:sp>
        <p:nvSpPr>
          <p:cNvPr id="517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3417" y="1295400"/>
            <a:ext cx="8817638" cy="5096933"/>
          </a:xfrm>
        </p:spPr>
        <p:txBody>
          <a:bodyPr/>
          <a:lstStyle/>
          <a:p>
            <a:pPr marL="574675" lvl="1" indent="0" eaLnBrk="1" hangingPunct="1">
              <a:buNone/>
            </a:pPr>
            <a:endParaRPr lang="en-US" sz="1400" dirty="0" smtClean="0">
              <a:solidFill>
                <a:srgbClr val="262626"/>
              </a:solidFill>
              <a:latin typeface="Calibri" charset="0"/>
              <a:cs typeface="+mn-cs"/>
            </a:endParaRPr>
          </a:p>
          <a:p>
            <a:pPr lvl="1" eaLnBrk="1" hangingPunct="1">
              <a:buFont typeface="Arial"/>
              <a:buChar char="•"/>
            </a:pPr>
            <a:r>
              <a:rPr lang="en-US" sz="3600" b="1" dirty="0" smtClean="0">
                <a:solidFill>
                  <a:srgbClr val="262626"/>
                </a:solidFill>
                <a:latin typeface="Calibri" charset="0"/>
                <a:cs typeface="+mn-cs"/>
              </a:rPr>
              <a:t>No Comparisons</a:t>
            </a:r>
            <a:endParaRPr lang="en-US" sz="3600" dirty="0" smtClean="0">
              <a:solidFill>
                <a:srgbClr val="262626"/>
              </a:solidFill>
              <a:latin typeface="Calibri" charset="0"/>
            </a:endParaRPr>
          </a:p>
          <a:p>
            <a:pPr marL="574675" lvl="1" indent="0" eaLnBrk="1" hangingPunct="1">
              <a:buNone/>
            </a:pPr>
            <a:r>
              <a:rPr lang="en-US" sz="2800" dirty="0" smtClean="0">
                <a:solidFill>
                  <a:srgbClr val="404040"/>
                </a:solidFill>
              </a:rPr>
              <a:t>- </a:t>
            </a:r>
            <a:r>
              <a:rPr lang="en-US" sz="2800" dirty="0" smtClean="0">
                <a:solidFill>
                  <a:srgbClr val="404040"/>
                </a:solidFill>
              </a:rPr>
              <a:t>Bucket sort on 1 digit at a time</a:t>
            </a:r>
            <a:endParaRPr lang="en-US" sz="2800" dirty="0" smtClean="0">
              <a:solidFill>
                <a:srgbClr val="404040"/>
              </a:solidFill>
            </a:endParaRPr>
          </a:p>
          <a:p>
            <a:pPr marL="574675" lvl="1" indent="0" eaLnBrk="1" hangingPunct="1">
              <a:buNone/>
            </a:pPr>
            <a:r>
              <a:rPr lang="en-US" sz="2800" dirty="0" smtClean="0">
                <a:solidFill>
                  <a:srgbClr val="404040"/>
                </a:solidFill>
              </a:rPr>
              <a:t>- After k passes, last k digits are sorted</a:t>
            </a:r>
          </a:p>
          <a:p>
            <a:pPr marL="574675" lvl="1" indent="0" eaLnBrk="1" hangingPunct="1">
              <a:buNone/>
            </a:pPr>
            <a:r>
              <a:rPr lang="en-US" sz="2800" dirty="0" smtClean="0">
                <a:solidFill>
                  <a:srgbClr val="404040"/>
                </a:solidFill>
              </a:rPr>
              <a:t> </a:t>
            </a:r>
            <a:endParaRPr lang="en-US" sz="2800" dirty="0" smtClean="0">
              <a:solidFill>
                <a:srgbClr val="404040"/>
              </a:solidFill>
            </a:endParaRPr>
          </a:p>
          <a:p>
            <a:pPr marL="731520">
              <a:spcBef>
                <a:spcPts val="0"/>
              </a:spcBef>
              <a:spcAft>
                <a:spcPts val="600"/>
              </a:spcAft>
            </a:pPr>
            <a:r>
              <a:rPr lang="en-US" sz="3200" dirty="0" smtClean="0">
                <a:solidFill>
                  <a:srgbClr val="262626"/>
                </a:solidFill>
                <a:latin typeface="Calibri" charset="0"/>
              </a:rPr>
              <a:t> </a:t>
            </a:r>
            <a:r>
              <a:rPr lang="en-US" sz="3600" b="1" dirty="0" smtClean="0">
                <a:solidFill>
                  <a:srgbClr val="262626"/>
                </a:solidFill>
                <a:latin typeface="Calibri" charset="0"/>
              </a:rPr>
              <a:t>Runtime:</a:t>
            </a:r>
            <a:r>
              <a:rPr lang="en-US" sz="3600" dirty="0" smtClean="0">
                <a:solidFill>
                  <a:srgbClr val="262626"/>
                </a:solidFill>
                <a:latin typeface="Calibri" charset="0"/>
              </a:rPr>
              <a:t>  O(d*(n + k))</a:t>
            </a:r>
            <a:endParaRPr lang="en-US" sz="3600" b="1" dirty="0" smtClean="0">
              <a:solidFill>
                <a:srgbClr val="262626"/>
              </a:solidFill>
              <a:latin typeface="Calibri" charset="0"/>
            </a:endParaRPr>
          </a:p>
          <a:p>
            <a:pPr marL="499745" indent="0">
              <a:spcBef>
                <a:spcPts val="0"/>
              </a:spcBef>
              <a:buNone/>
            </a:pPr>
            <a:r>
              <a:rPr lang="en-US" sz="3200" dirty="0" smtClean="0"/>
              <a:t> - k = radix (number of buckets)</a:t>
            </a:r>
          </a:p>
          <a:p>
            <a:pPr marL="499745" indent="0">
              <a:spcBef>
                <a:spcPts val="0"/>
              </a:spcBef>
              <a:buNone/>
            </a:pPr>
            <a:r>
              <a:rPr lang="en-US" sz="3200" b="1" dirty="0" smtClean="0">
                <a:solidFill>
                  <a:srgbClr val="404040"/>
                </a:solidFill>
                <a:latin typeface="Calibri" charset="0"/>
              </a:rPr>
              <a:t> - </a:t>
            </a:r>
            <a:r>
              <a:rPr lang="en-US" sz="3200" dirty="0" smtClean="0">
                <a:solidFill>
                  <a:srgbClr val="404040"/>
                </a:solidFill>
                <a:latin typeface="Calibri" charset="0"/>
              </a:rPr>
              <a:t>d = max number of digit = log </a:t>
            </a:r>
            <a:r>
              <a:rPr lang="en-US" sz="3200" baseline="-25000" dirty="0" smtClean="0">
                <a:solidFill>
                  <a:srgbClr val="404040"/>
                </a:solidFill>
                <a:latin typeface="Calibri" charset="0"/>
              </a:rPr>
              <a:t>k</a:t>
            </a:r>
            <a:r>
              <a:rPr lang="en-US" sz="3200" dirty="0" smtClean="0">
                <a:solidFill>
                  <a:srgbClr val="404040"/>
                </a:solidFill>
                <a:latin typeface="Calibri" charset="0"/>
              </a:rPr>
              <a:t> (Max element)</a:t>
            </a:r>
          </a:p>
          <a:p>
            <a:pPr marL="499745" indent="0">
              <a:spcBef>
                <a:spcPts val="0"/>
              </a:spcBef>
              <a:buNone/>
            </a:pPr>
            <a:r>
              <a:rPr lang="en-US" sz="3200" b="1" dirty="0">
                <a:solidFill>
                  <a:srgbClr val="404040"/>
                </a:solidFill>
                <a:latin typeface="Calibri" charset="0"/>
              </a:rPr>
              <a:t> </a:t>
            </a:r>
            <a:endParaRPr lang="en-US" sz="3200" b="1" dirty="0">
              <a:solidFill>
                <a:srgbClr val="40404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5042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ahoma" charset="0"/>
                <a:cs typeface="ＭＳ Ｐゴシック" charset="0"/>
              </a:rPr>
              <a:t>Radix</a:t>
            </a:r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sort example</a:t>
            </a:r>
          </a:p>
        </p:txBody>
      </p:sp>
      <p:graphicFrame>
        <p:nvGraphicFramePr>
          <p:cNvPr id="12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6880125"/>
              </p:ext>
            </p:extLst>
          </p:nvPr>
        </p:nvGraphicFramePr>
        <p:xfrm>
          <a:off x="2334678" y="1336996"/>
          <a:ext cx="4425950" cy="792408"/>
        </p:xfrm>
        <a:graphic>
          <a:graphicData uri="http://schemas.openxmlformats.org/drawingml/2006/table">
            <a:tbl>
              <a:tblPr/>
              <a:tblGrid>
                <a:gridCol w="782638"/>
                <a:gridCol w="460375"/>
                <a:gridCol w="460375"/>
                <a:gridCol w="460375"/>
                <a:gridCol w="414337"/>
                <a:gridCol w="460375"/>
                <a:gridCol w="466725"/>
                <a:gridCol w="460375"/>
                <a:gridCol w="460375"/>
              </a:tblGrid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index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4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6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value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18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-4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58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42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84034" y="2697483"/>
            <a:ext cx="456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First pass, Sort by 1’s digit:</a:t>
            </a:r>
            <a:endParaRPr lang="en-US" sz="2800" dirty="0"/>
          </a:p>
        </p:txBody>
      </p:sp>
      <p:graphicFrame>
        <p:nvGraphicFramePr>
          <p:cNvPr id="14" name="Group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8206429"/>
              </p:ext>
            </p:extLst>
          </p:nvPr>
        </p:nvGraphicFramePr>
        <p:xfrm>
          <a:off x="384034" y="4216801"/>
          <a:ext cx="5656376" cy="1523928"/>
        </p:xfrm>
        <a:graphic>
          <a:graphicData uri="http://schemas.openxmlformats.org/drawingml/2006/table">
            <a:tbl>
              <a:tblPr/>
              <a:tblGrid>
                <a:gridCol w="957376"/>
                <a:gridCol w="460375"/>
                <a:gridCol w="460375"/>
                <a:gridCol w="460375"/>
                <a:gridCol w="460375"/>
                <a:gridCol w="508000"/>
                <a:gridCol w="460375"/>
                <a:gridCol w="460375"/>
                <a:gridCol w="460375"/>
                <a:gridCol w="508000"/>
                <a:gridCol w="460375"/>
              </a:tblGrid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Digit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2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3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4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5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6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7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8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9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values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42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7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58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Group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856391"/>
              </p:ext>
            </p:extLst>
          </p:nvPr>
        </p:nvGraphicFramePr>
        <p:xfrm>
          <a:off x="384034" y="3424393"/>
          <a:ext cx="5656376" cy="792408"/>
        </p:xfrm>
        <a:graphic>
          <a:graphicData uri="http://schemas.openxmlformats.org/drawingml/2006/table">
            <a:tbl>
              <a:tblPr/>
              <a:tblGrid>
                <a:gridCol w="957376"/>
                <a:gridCol w="460375"/>
                <a:gridCol w="460375"/>
                <a:gridCol w="460375"/>
                <a:gridCol w="460375"/>
                <a:gridCol w="508000"/>
                <a:gridCol w="460375"/>
                <a:gridCol w="460375"/>
                <a:gridCol w="460375"/>
                <a:gridCol w="508000"/>
                <a:gridCol w="460375"/>
              </a:tblGrid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Digit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2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3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4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5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6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7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8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9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values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-4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1648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ahoma" charset="0"/>
                <a:cs typeface="ＭＳ Ｐゴシック" charset="0"/>
              </a:rPr>
              <a:t>Radix</a:t>
            </a:r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sort example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4033" y="3795916"/>
            <a:ext cx="57481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Second pass, Sort by 10’s digit:</a:t>
            </a:r>
            <a:endParaRPr lang="en-US" sz="2800" dirty="0"/>
          </a:p>
        </p:txBody>
      </p:sp>
      <p:graphicFrame>
        <p:nvGraphicFramePr>
          <p:cNvPr id="14" name="Group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2235551"/>
              </p:ext>
            </p:extLst>
          </p:nvPr>
        </p:nvGraphicFramePr>
        <p:xfrm>
          <a:off x="384034" y="5166487"/>
          <a:ext cx="5656376" cy="1158168"/>
        </p:xfrm>
        <a:graphic>
          <a:graphicData uri="http://schemas.openxmlformats.org/drawingml/2006/table">
            <a:tbl>
              <a:tblPr/>
              <a:tblGrid>
                <a:gridCol w="957376"/>
                <a:gridCol w="460375"/>
                <a:gridCol w="460375"/>
                <a:gridCol w="460375"/>
                <a:gridCol w="460375"/>
                <a:gridCol w="508000"/>
                <a:gridCol w="460375"/>
                <a:gridCol w="460375"/>
                <a:gridCol w="460375"/>
                <a:gridCol w="508000"/>
                <a:gridCol w="460375"/>
              </a:tblGrid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Digit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2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3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4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5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6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7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8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9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values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7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18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42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58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Group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768882"/>
              </p:ext>
            </p:extLst>
          </p:nvPr>
        </p:nvGraphicFramePr>
        <p:xfrm>
          <a:off x="384033" y="4374079"/>
          <a:ext cx="5656376" cy="792408"/>
        </p:xfrm>
        <a:graphic>
          <a:graphicData uri="http://schemas.openxmlformats.org/drawingml/2006/table">
            <a:tbl>
              <a:tblPr/>
              <a:tblGrid>
                <a:gridCol w="957376"/>
                <a:gridCol w="460375"/>
                <a:gridCol w="460375"/>
                <a:gridCol w="460375"/>
                <a:gridCol w="460375"/>
                <a:gridCol w="508000"/>
                <a:gridCol w="460375"/>
                <a:gridCol w="460375"/>
                <a:gridCol w="460375"/>
                <a:gridCol w="508000"/>
                <a:gridCol w="460375"/>
              </a:tblGrid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Digit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2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3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4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5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6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7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8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9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values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-4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Group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604359"/>
              </p:ext>
            </p:extLst>
          </p:nvPr>
        </p:nvGraphicFramePr>
        <p:xfrm>
          <a:off x="1631393" y="1295400"/>
          <a:ext cx="5656376" cy="792408"/>
        </p:xfrm>
        <a:graphic>
          <a:graphicData uri="http://schemas.openxmlformats.org/drawingml/2006/table">
            <a:tbl>
              <a:tblPr/>
              <a:tblGrid>
                <a:gridCol w="957376"/>
                <a:gridCol w="460375"/>
                <a:gridCol w="460375"/>
                <a:gridCol w="460375"/>
                <a:gridCol w="460375"/>
                <a:gridCol w="508000"/>
                <a:gridCol w="460375"/>
                <a:gridCol w="460375"/>
                <a:gridCol w="460375"/>
                <a:gridCol w="508000"/>
                <a:gridCol w="460375"/>
              </a:tblGrid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Digit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2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3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4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5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6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7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8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9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values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-4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Group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2535445"/>
              </p:ext>
            </p:extLst>
          </p:nvPr>
        </p:nvGraphicFramePr>
        <p:xfrm>
          <a:off x="1631393" y="2087808"/>
          <a:ext cx="5656376" cy="1523928"/>
        </p:xfrm>
        <a:graphic>
          <a:graphicData uri="http://schemas.openxmlformats.org/drawingml/2006/table">
            <a:tbl>
              <a:tblPr/>
              <a:tblGrid>
                <a:gridCol w="957376"/>
                <a:gridCol w="460375"/>
                <a:gridCol w="460375"/>
                <a:gridCol w="460375"/>
                <a:gridCol w="460375"/>
                <a:gridCol w="508000"/>
                <a:gridCol w="460375"/>
                <a:gridCol w="460375"/>
                <a:gridCol w="460375"/>
                <a:gridCol w="508000"/>
                <a:gridCol w="460375"/>
              </a:tblGrid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Digit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2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3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4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5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6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7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8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9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values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42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7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58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5662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ahoma" charset="0"/>
                <a:cs typeface="ＭＳ Ｐゴシック" charset="0"/>
              </a:rPr>
              <a:t>Radix</a:t>
            </a:r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sort example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4033" y="4319136"/>
            <a:ext cx="57481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Write out the values:</a:t>
            </a:r>
            <a:endParaRPr lang="en-US" sz="2800" dirty="0"/>
          </a:p>
        </p:txBody>
      </p:sp>
      <p:graphicFrame>
        <p:nvGraphicFramePr>
          <p:cNvPr id="14" name="Group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7453002"/>
              </p:ext>
            </p:extLst>
          </p:nvPr>
        </p:nvGraphicFramePr>
        <p:xfrm>
          <a:off x="1722631" y="2374639"/>
          <a:ext cx="5656376" cy="1158168"/>
        </p:xfrm>
        <a:graphic>
          <a:graphicData uri="http://schemas.openxmlformats.org/drawingml/2006/table">
            <a:tbl>
              <a:tblPr/>
              <a:tblGrid>
                <a:gridCol w="957376"/>
                <a:gridCol w="460375"/>
                <a:gridCol w="460375"/>
                <a:gridCol w="460375"/>
                <a:gridCol w="460375"/>
                <a:gridCol w="508000"/>
                <a:gridCol w="460375"/>
                <a:gridCol w="460375"/>
                <a:gridCol w="460375"/>
                <a:gridCol w="508000"/>
                <a:gridCol w="460375"/>
              </a:tblGrid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Digit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2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3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4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5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6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7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8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9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values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7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18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42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58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Group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4296610"/>
              </p:ext>
            </p:extLst>
          </p:nvPr>
        </p:nvGraphicFramePr>
        <p:xfrm>
          <a:off x="1722630" y="1582231"/>
          <a:ext cx="5656376" cy="792408"/>
        </p:xfrm>
        <a:graphic>
          <a:graphicData uri="http://schemas.openxmlformats.org/drawingml/2006/table">
            <a:tbl>
              <a:tblPr/>
              <a:tblGrid>
                <a:gridCol w="957376"/>
                <a:gridCol w="460375"/>
                <a:gridCol w="460375"/>
                <a:gridCol w="460375"/>
                <a:gridCol w="460375"/>
                <a:gridCol w="508000"/>
                <a:gridCol w="460375"/>
                <a:gridCol w="460375"/>
                <a:gridCol w="460375"/>
                <a:gridCol w="508000"/>
                <a:gridCol w="460375"/>
              </a:tblGrid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Digit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2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3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4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5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6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7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8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9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values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-4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9738408"/>
              </p:ext>
            </p:extLst>
          </p:nvPr>
        </p:nvGraphicFramePr>
        <p:xfrm>
          <a:off x="2525077" y="5144600"/>
          <a:ext cx="4578602" cy="792408"/>
        </p:xfrm>
        <a:graphic>
          <a:graphicData uri="http://schemas.openxmlformats.org/drawingml/2006/table">
            <a:tbl>
              <a:tblPr/>
              <a:tblGrid>
                <a:gridCol w="782638"/>
                <a:gridCol w="460375"/>
                <a:gridCol w="460375"/>
                <a:gridCol w="460375"/>
                <a:gridCol w="492797"/>
                <a:gridCol w="503392"/>
                <a:gridCol w="457629"/>
                <a:gridCol w="503392"/>
                <a:gridCol w="457629"/>
              </a:tblGrid>
              <a:tr h="3728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index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4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6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value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charset="0"/>
                        </a:rPr>
                        <a:t>-4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charset="0"/>
                        </a:rPr>
                        <a:t>7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charset="0"/>
                        </a:rPr>
                        <a:t>12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charset="0"/>
                        </a:rPr>
                        <a:t>18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charset="0"/>
                        </a:rPr>
                        <a:t>22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charset="0"/>
                        </a:rPr>
                        <a:t>31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charset="0"/>
                        </a:rPr>
                        <a:t>42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charset="0"/>
                        </a:rPr>
                        <a:t>58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777969" y="5371975"/>
            <a:ext cx="1201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Sorted!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887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Lucida Sans" charset="0"/>
              </a:rPr>
              <a:t>Recurrence Relations</a:t>
            </a:r>
            <a:endParaRPr lang="en-US" dirty="0">
              <a:latin typeface="Lucida Sans" charset="0"/>
            </a:endParaRPr>
          </a:p>
        </p:txBody>
      </p:sp>
      <p:sp>
        <p:nvSpPr>
          <p:cNvPr id="517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562600"/>
          </a:xfrm>
        </p:spPr>
        <p:txBody>
          <a:bodyPr/>
          <a:lstStyle/>
          <a:p>
            <a:r>
              <a:rPr lang="en-US" sz="3200" b="1" dirty="0">
                <a:solidFill>
                  <a:srgbClr val="262626"/>
                </a:solidFill>
                <a:latin typeface="Calibri" charset="0"/>
              </a:rPr>
              <a:t> </a:t>
            </a:r>
            <a:r>
              <a:rPr lang="en-US" sz="4000" b="1" dirty="0" smtClean="0">
                <a:solidFill>
                  <a:srgbClr val="262626"/>
                </a:solidFill>
                <a:latin typeface="Calibri" charset="0"/>
              </a:rPr>
              <a:t>T(n) = a * T(n / b) + f(n)</a:t>
            </a:r>
          </a:p>
          <a:p>
            <a:pPr marL="228600" indent="0">
              <a:spcBef>
                <a:spcPts val="0"/>
              </a:spcBef>
              <a:buNone/>
            </a:pPr>
            <a:r>
              <a:rPr lang="en-US" sz="3200" b="1" dirty="0">
                <a:solidFill>
                  <a:srgbClr val="262626"/>
                </a:solidFill>
                <a:latin typeface="Calibri" charset="0"/>
              </a:rPr>
              <a:t> </a:t>
            </a:r>
            <a:r>
              <a:rPr lang="en-US" sz="3200" b="1" dirty="0" smtClean="0">
                <a:solidFill>
                  <a:srgbClr val="262626"/>
                </a:solidFill>
                <a:latin typeface="Calibri" charset="0"/>
              </a:rPr>
              <a:t>  </a:t>
            </a:r>
          </a:p>
          <a:p>
            <a:pPr marL="228600" indent="0">
              <a:spcBef>
                <a:spcPts val="0"/>
              </a:spcBef>
              <a:buNone/>
            </a:pPr>
            <a:r>
              <a:rPr lang="en-US" sz="3200" b="1" dirty="0">
                <a:solidFill>
                  <a:srgbClr val="262626"/>
                </a:solidFill>
                <a:latin typeface="Calibri" charset="0"/>
                <a:cs typeface="+mn-cs"/>
              </a:rPr>
              <a:t> </a:t>
            </a:r>
            <a:r>
              <a:rPr lang="en-US" sz="3200" b="1" dirty="0" smtClean="0">
                <a:solidFill>
                  <a:srgbClr val="262626"/>
                </a:solidFill>
                <a:latin typeface="Calibri" charset="0"/>
                <a:cs typeface="+mn-cs"/>
              </a:rPr>
              <a:t>   </a:t>
            </a:r>
            <a:r>
              <a:rPr lang="en-US" sz="3200" dirty="0" smtClean="0">
                <a:solidFill>
                  <a:srgbClr val="262626"/>
                </a:solidFill>
                <a:latin typeface="Calibri" charset="0"/>
                <a:cs typeface="+mn-cs"/>
              </a:rPr>
              <a:t>-</a:t>
            </a:r>
            <a:r>
              <a:rPr lang="en-US" sz="3200" b="1" dirty="0" smtClean="0">
                <a:solidFill>
                  <a:srgbClr val="262626"/>
                </a:solidFill>
                <a:latin typeface="Calibri" charset="0"/>
                <a:cs typeface="+mn-cs"/>
              </a:rPr>
              <a:t> </a:t>
            </a:r>
            <a:r>
              <a:rPr lang="en-US" sz="3200" dirty="0" smtClean="0">
                <a:solidFill>
                  <a:srgbClr val="262626"/>
                </a:solidFill>
                <a:latin typeface="Calibri" charset="0"/>
                <a:cs typeface="+mn-cs"/>
              </a:rPr>
              <a:t>a:      Branching factor</a:t>
            </a:r>
          </a:p>
          <a:p>
            <a:pPr marL="228600" indent="0">
              <a:spcBef>
                <a:spcPts val="0"/>
              </a:spcBef>
              <a:buNone/>
            </a:pPr>
            <a:r>
              <a:rPr lang="en-US" sz="3200" dirty="0">
                <a:solidFill>
                  <a:srgbClr val="262626"/>
                </a:solidFill>
                <a:latin typeface="Calibri" charset="0"/>
              </a:rPr>
              <a:t> </a:t>
            </a:r>
            <a:r>
              <a:rPr lang="en-US" sz="3200" dirty="0" smtClean="0">
                <a:solidFill>
                  <a:srgbClr val="262626"/>
                </a:solidFill>
                <a:latin typeface="Calibri" charset="0"/>
              </a:rPr>
              <a:t>   - b:      Work reduction</a:t>
            </a:r>
          </a:p>
          <a:p>
            <a:pPr marL="228600" indent="0">
              <a:spcBef>
                <a:spcPts val="0"/>
              </a:spcBef>
              <a:buNone/>
            </a:pPr>
            <a:r>
              <a:rPr lang="en-US" sz="3200" dirty="0">
                <a:solidFill>
                  <a:srgbClr val="262626"/>
                </a:solidFill>
                <a:latin typeface="Calibri" charset="0"/>
                <a:cs typeface="+mn-cs"/>
              </a:rPr>
              <a:t> </a:t>
            </a:r>
            <a:r>
              <a:rPr lang="en-US" sz="3200" dirty="0" smtClean="0">
                <a:solidFill>
                  <a:srgbClr val="262626"/>
                </a:solidFill>
                <a:latin typeface="Calibri" charset="0"/>
                <a:cs typeface="+mn-cs"/>
              </a:rPr>
              <a:t>   - f(n):  Work</a:t>
            </a:r>
            <a:endParaRPr lang="en-US" sz="2000" dirty="0" smtClean="0">
              <a:solidFill>
                <a:srgbClr val="404040"/>
              </a:solidFill>
              <a:latin typeface="Courier New" charset="0"/>
              <a:cs typeface="+mn-cs"/>
            </a:endParaRPr>
          </a:p>
          <a:p>
            <a:pPr marL="228600" indent="0">
              <a:buNone/>
            </a:pPr>
            <a:r>
              <a:rPr lang="en-US" sz="3200" dirty="0">
                <a:solidFill>
                  <a:srgbClr val="262626"/>
                </a:solidFill>
                <a:latin typeface="Calibri" charset="0"/>
              </a:rPr>
              <a:t> </a:t>
            </a:r>
            <a:endParaRPr lang="en-US" dirty="0" smtClean="0">
              <a:latin typeface="Tahoma" charset="0"/>
            </a:endParaRPr>
          </a:p>
          <a:p>
            <a:pPr marL="228600" indent="0">
              <a:buNone/>
            </a:pPr>
            <a:endParaRPr lang="en-US" sz="2400" dirty="0" smtClean="0">
              <a:solidFill>
                <a:srgbClr val="404040"/>
              </a:solidFill>
              <a:latin typeface="Calibri" charset="0"/>
            </a:endParaRPr>
          </a:p>
          <a:p>
            <a:pPr marL="228600" indent="0">
              <a:buNone/>
            </a:pPr>
            <a:endParaRPr lang="en-US" sz="3200" dirty="0">
              <a:solidFill>
                <a:srgbClr val="404040"/>
              </a:solidFill>
              <a:latin typeface="Calibri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533056" y="4393695"/>
            <a:ext cx="3100433" cy="2082431"/>
            <a:chOff x="2198694" y="3281708"/>
            <a:chExt cx="1927387" cy="1258814"/>
          </a:xfrm>
        </p:grpSpPr>
        <p:sp>
          <p:nvSpPr>
            <p:cNvPr id="5" name="Oval 8"/>
            <p:cNvSpPr>
              <a:spLocks noChangeAspect="1" noChangeArrowheads="1"/>
            </p:cNvSpPr>
            <p:nvPr/>
          </p:nvSpPr>
          <p:spPr bwMode="auto">
            <a:xfrm>
              <a:off x="2198694" y="4011885"/>
              <a:ext cx="514350" cy="528637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000" dirty="0" smtClean="0">
                  <a:latin typeface="Tahoma" charset="0"/>
                </a:rPr>
                <a:t>f(n/2)</a:t>
              </a:r>
              <a:endParaRPr lang="en-US" sz="2000" dirty="0">
                <a:latin typeface="Tahoma" charset="0"/>
              </a:endParaRPr>
            </a:p>
          </p:txBody>
        </p:sp>
        <p:sp>
          <p:nvSpPr>
            <p:cNvPr id="6" name="Oval 9"/>
            <p:cNvSpPr>
              <a:spLocks noChangeAspect="1" noChangeArrowheads="1"/>
            </p:cNvSpPr>
            <p:nvPr/>
          </p:nvSpPr>
          <p:spPr bwMode="auto">
            <a:xfrm>
              <a:off x="2868560" y="3281708"/>
              <a:ext cx="511175" cy="528637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 smtClean="0">
                  <a:latin typeface="Tahoma" charset="0"/>
                </a:rPr>
                <a:t>f(n)</a:t>
              </a:r>
              <a:endParaRPr lang="en-US" sz="2400" dirty="0">
                <a:latin typeface="Tahoma" charset="0"/>
              </a:endParaRPr>
            </a:p>
          </p:txBody>
        </p:sp>
        <p:cxnSp>
          <p:nvCxnSpPr>
            <p:cNvPr id="7" name="AutoShape 10"/>
            <p:cNvCxnSpPr>
              <a:cxnSpLocks noChangeShapeType="1"/>
              <a:stCxn id="6" idx="3"/>
              <a:endCxn id="5" idx="0"/>
            </p:cNvCxnSpPr>
            <p:nvPr/>
          </p:nvCxnSpPr>
          <p:spPr bwMode="auto">
            <a:xfrm flipH="1">
              <a:off x="2455869" y="3732929"/>
              <a:ext cx="487550" cy="27895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" name="AutoShape 11"/>
            <p:cNvCxnSpPr>
              <a:cxnSpLocks noChangeShapeType="1"/>
              <a:stCxn id="6" idx="5"/>
              <a:endCxn id="9" idx="0"/>
            </p:cNvCxnSpPr>
            <p:nvPr/>
          </p:nvCxnSpPr>
          <p:spPr bwMode="auto">
            <a:xfrm>
              <a:off x="3304874" y="3732928"/>
              <a:ext cx="564033" cy="27895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9" name="Oval 33"/>
            <p:cNvSpPr>
              <a:spLocks noChangeAspect="1" noChangeArrowheads="1"/>
            </p:cNvSpPr>
            <p:nvPr/>
          </p:nvSpPr>
          <p:spPr bwMode="auto">
            <a:xfrm>
              <a:off x="3611731" y="4011882"/>
              <a:ext cx="514350" cy="528637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 algn="ctr" eaLnBrk="0" hangingPunct="0"/>
              <a:r>
                <a:rPr lang="en-US" sz="2000" dirty="0">
                  <a:solidFill>
                    <a:srgbClr val="000000"/>
                  </a:solidFill>
                  <a:latin typeface="Tahoma" charset="0"/>
                </a:rPr>
                <a:t>f(n/2</a:t>
              </a:r>
              <a:r>
                <a:rPr lang="en-US" sz="2000" dirty="0" smtClean="0">
                  <a:solidFill>
                    <a:srgbClr val="000000"/>
                  </a:solidFill>
                  <a:latin typeface="Tahoma" charset="0"/>
                </a:rPr>
                <a:t>)</a:t>
              </a:r>
              <a:endParaRPr lang="en-US" sz="2000" dirty="0">
                <a:solidFill>
                  <a:srgbClr val="000000"/>
                </a:solidFill>
                <a:latin typeface="Tahoma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346489" y="4379396"/>
            <a:ext cx="3100437" cy="2082429"/>
            <a:chOff x="2198693" y="3281707"/>
            <a:chExt cx="1927388" cy="1258812"/>
          </a:xfrm>
        </p:grpSpPr>
        <p:sp>
          <p:nvSpPr>
            <p:cNvPr id="11" name="Oval 8"/>
            <p:cNvSpPr>
              <a:spLocks noChangeAspect="1" noChangeArrowheads="1"/>
            </p:cNvSpPr>
            <p:nvPr/>
          </p:nvSpPr>
          <p:spPr bwMode="auto">
            <a:xfrm>
              <a:off x="2198693" y="4011882"/>
              <a:ext cx="514350" cy="528637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 algn="ctr" eaLnBrk="0" hangingPunct="0"/>
              <a:r>
                <a:rPr lang="en-US" sz="2000" dirty="0">
                  <a:solidFill>
                    <a:srgbClr val="000000"/>
                  </a:solidFill>
                  <a:latin typeface="Tahoma" charset="0"/>
                </a:rPr>
                <a:t>f(n</a:t>
              </a:r>
              <a:r>
                <a:rPr lang="en-US" sz="2000" dirty="0" smtClean="0">
                  <a:solidFill>
                    <a:srgbClr val="000000"/>
                  </a:solidFill>
                  <a:latin typeface="Tahoma" charset="0"/>
                </a:rPr>
                <a:t>/5)</a:t>
              </a:r>
              <a:endParaRPr lang="en-US" sz="2000" dirty="0">
                <a:solidFill>
                  <a:srgbClr val="000000"/>
                </a:solidFill>
                <a:latin typeface="Tahoma" charset="0"/>
              </a:endParaRPr>
            </a:p>
          </p:txBody>
        </p:sp>
        <p:sp>
          <p:nvSpPr>
            <p:cNvPr id="12" name="Oval 9"/>
            <p:cNvSpPr>
              <a:spLocks noChangeAspect="1" noChangeArrowheads="1"/>
            </p:cNvSpPr>
            <p:nvPr/>
          </p:nvSpPr>
          <p:spPr bwMode="auto">
            <a:xfrm>
              <a:off x="2868558" y="3281707"/>
              <a:ext cx="511175" cy="528637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 smtClean="0">
                  <a:latin typeface="Tahoma" charset="0"/>
                </a:rPr>
                <a:t>f(n)</a:t>
              </a:r>
              <a:endParaRPr lang="en-US" sz="2400" dirty="0">
                <a:latin typeface="Tahoma" charset="0"/>
              </a:endParaRPr>
            </a:p>
          </p:txBody>
        </p:sp>
        <p:cxnSp>
          <p:nvCxnSpPr>
            <p:cNvPr id="13" name="AutoShape 10"/>
            <p:cNvCxnSpPr>
              <a:cxnSpLocks noChangeShapeType="1"/>
              <a:stCxn id="12" idx="3"/>
              <a:endCxn id="11" idx="0"/>
            </p:cNvCxnSpPr>
            <p:nvPr/>
          </p:nvCxnSpPr>
          <p:spPr bwMode="auto">
            <a:xfrm flipH="1">
              <a:off x="2455868" y="3732927"/>
              <a:ext cx="487550" cy="27895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4" name="AutoShape 11"/>
            <p:cNvCxnSpPr>
              <a:cxnSpLocks noChangeShapeType="1"/>
              <a:stCxn id="12" idx="5"/>
              <a:endCxn id="15" idx="0"/>
            </p:cNvCxnSpPr>
            <p:nvPr/>
          </p:nvCxnSpPr>
          <p:spPr bwMode="auto">
            <a:xfrm>
              <a:off x="3304873" y="3732927"/>
              <a:ext cx="564033" cy="27895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5" name="Oval 33"/>
            <p:cNvSpPr>
              <a:spLocks noChangeAspect="1" noChangeArrowheads="1"/>
            </p:cNvSpPr>
            <p:nvPr/>
          </p:nvSpPr>
          <p:spPr bwMode="auto">
            <a:xfrm>
              <a:off x="3611731" y="4011882"/>
              <a:ext cx="514350" cy="528637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 algn="ctr" eaLnBrk="0" hangingPunct="0"/>
              <a:r>
                <a:rPr lang="en-US" sz="2000" dirty="0">
                  <a:solidFill>
                    <a:srgbClr val="000000"/>
                  </a:solidFill>
                  <a:latin typeface="Tahoma" charset="0"/>
                </a:rPr>
                <a:t>f(n</a:t>
              </a:r>
              <a:r>
                <a:rPr lang="en-US" sz="2000" dirty="0" smtClean="0">
                  <a:solidFill>
                    <a:srgbClr val="000000"/>
                  </a:solidFill>
                  <a:latin typeface="Tahoma" charset="0"/>
                </a:rPr>
                <a:t>/5)</a:t>
              </a:r>
              <a:endParaRPr lang="en-US" sz="2000" dirty="0">
                <a:solidFill>
                  <a:srgbClr val="000000"/>
                </a:solidFill>
                <a:latin typeface="Tahoma" charset="0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06145" y="4488805"/>
            <a:ext cx="13918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 = 3</a:t>
            </a:r>
          </a:p>
          <a:p>
            <a:r>
              <a:rPr lang="en-US" sz="3200" dirty="0" smtClean="0"/>
              <a:t>b = 2</a:t>
            </a:r>
            <a:endParaRPr lang="en-US" sz="3200" dirty="0"/>
          </a:p>
        </p:txBody>
      </p:sp>
      <p:sp>
        <p:nvSpPr>
          <p:cNvPr id="17" name="Oval 8"/>
          <p:cNvSpPr>
            <a:spLocks noChangeAspect="1" noChangeArrowheads="1"/>
          </p:cNvSpPr>
          <p:nvPr/>
        </p:nvSpPr>
        <p:spPr bwMode="auto">
          <a:xfrm>
            <a:off x="2610616" y="5623223"/>
            <a:ext cx="827394" cy="874514"/>
          </a:xfrm>
          <a:prstGeom prst="ellipse">
            <a:avLst/>
          </a:prstGeom>
          <a:gradFill rotWithShape="1">
            <a:gsLst>
              <a:gs pos="0">
                <a:srgbClr val="E1F2F3"/>
              </a:gs>
              <a:gs pos="100000">
                <a:srgbClr val="E1F2F3">
                  <a:gamma/>
                  <a:shade val="72157"/>
                  <a:invGamma/>
                </a:srgbClr>
              </a:gs>
            </a:gsLst>
            <a:lin ang="2700000" scaled="1"/>
          </a:gra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lvl="0" algn="ctr" eaLnBrk="0" hangingPunct="0"/>
            <a:r>
              <a:rPr lang="en-US" sz="2000" dirty="0" smtClean="0">
                <a:solidFill>
                  <a:srgbClr val="000000"/>
                </a:solidFill>
                <a:latin typeface="Tahoma" charset="0"/>
              </a:rPr>
              <a:t>f(n</a:t>
            </a:r>
            <a:r>
              <a:rPr lang="en-US" sz="2000" dirty="0">
                <a:solidFill>
                  <a:srgbClr val="000000"/>
                </a:solidFill>
                <a:latin typeface="Tahoma" charset="0"/>
              </a:rPr>
              <a:t>/2</a:t>
            </a:r>
            <a:r>
              <a:rPr lang="en-US" sz="2000" dirty="0" smtClean="0">
                <a:solidFill>
                  <a:srgbClr val="000000"/>
                </a:solidFill>
                <a:latin typeface="Tahoma" charset="0"/>
              </a:rPr>
              <a:t>)</a:t>
            </a:r>
            <a:endParaRPr lang="en-US" sz="2000" dirty="0">
              <a:solidFill>
                <a:srgbClr val="000000"/>
              </a:solidFill>
              <a:latin typeface="Tahoma" charset="0"/>
            </a:endParaRPr>
          </a:p>
        </p:txBody>
      </p:sp>
      <p:cxnSp>
        <p:nvCxnSpPr>
          <p:cNvPr id="18" name="AutoShape 10"/>
          <p:cNvCxnSpPr>
            <a:cxnSpLocks noChangeShapeType="1"/>
            <a:endCxn id="17" idx="0"/>
          </p:cNvCxnSpPr>
          <p:nvPr/>
        </p:nvCxnSpPr>
        <p:spPr bwMode="auto">
          <a:xfrm>
            <a:off x="3024313" y="5292542"/>
            <a:ext cx="0" cy="3306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1" name="TextBox 20"/>
          <p:cNvSpPr txBox="1"/>
          <p:nvPr/>
        </p:nvSpPr>
        <p:spPr>
          <a:xfrm>
            <a:off x="4782004" y="4510093"/>
            <a:ext cx="13918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 = 2</a:t>
            </a:r>
          </a:p>
          <a:p>
            <a:r>
              <a:rPr lang="en-US" sz="3200" dirty="0" smtClean="0"/>
              <a:t>b = 5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18676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animBg="1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Lucida Sans" charset="0"/>
              </a:rPr>
              <a:t>Insertion Sort</a:t>
            </a:r>
            <a:endParaRPr lang="en-US" dirty="0">
              <a:latin typeface="Lucida Sans" charset="0"/>
            </a:endParaRPr>
          </a:p>
        </p:txBody>
      </p:sp>
      <p:sp>
        <p:nvSpPr>
          <p:cNvPr id="517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1" y="1295400"/>
            <a:ext cx="9323917" cy="5562600"/>
          </a:xfrm>
        </p:spPr>
        <p:txBody>
          <a:bodyPr/>
          <a:lstStyle/>
          <a:p>
            <a:pPr marL="228600" indent="0">
              <a:buNone/>
            </a:pPr>
            <a:r>
              <a:rPr lang="en-US" sz="3200" b="1" dirty="0" smtClean="0">
                <a:solidFill>
                  <a:srgbClr val="262626"/>
                </a:solidFill>
                <a:latin typeface="Calibri" charset="0"/>
              </a:rPr>
              <a:t>  </a:t>
            </a:r>
          </a:p>
          <a:p>
            <a:r>
              <a:rPr lang="en-US" sz="3200" b="1" dirty="0" smtClean="0">
                <a:solidFill>
                  <a:srgbClr val="262626"/>
                </a:solidFill>
                <a:latin typeface="Calibri" charset="0"/>
              </a:rPr>
              <a:t>    </a:t>
            </a:r>
            <a:r>
              <a:rPr lang="en-US" sz="3200" dirty="0" smtClean="0">
                <a:solidFill>
                  <a:srgbClr val="262626"/>
                </a:solidFill>
                <a:latin typeface="Calibri" charset="0"/>
              </a:rPr>
              <a:t>At </a:t>
            </a:r>
            <a:r>
              <a:rPr lang="en-US" sz="3200" dirty="0" err="1" smtClean="0">
                <a:solidFill>
                  <a:srgbClr val="262626"/>
                </a:solidFill>
                <a:latin typeface="Calibri" charset="0"/>
              </a:rPr>
              <a:t>k</a:t>
            </a:r>
            <a:r>
              <a:rPr lang="en-US" sz="3200" baseline="30000" dirty="0" err="1" smtClean="0">
                <a:solidFill>
                  <a:srgbClr val="262626"/>
                </a:solidFill>
                <a:latin typeface="Calibri" charset="0"/>
              </a:rPr>
              <a:t>th</a:t>
            </a:r>
            <a:r>
              <a:rPr lang="en-US" sz="3200" dirty="0" smtClean="0">
                <a:solidFill>
                  <a:srgbClr val="262626"/>
                </a:solidFill>
                <a:latin typeface="Calibri" charset="0"/>
              </a:rPr>
              <a:t> step, insert </a:t>
            </a:r>
            <a:r>
              <a:rPr lang="en-US" sz="3200" dirty="0" err="1" smtClean="0">
                <a:solidFill>
                  <a:srgbClr val="262626"/>
                </a:solidFill>
                <a:latin typeface="Calibri" charset="0"/>
              </a:rPr>
              <a:t>k</a:t>
            </a:r>
            <a:r>
              <a:rPr lang="en-US" sz="3200" baseline="30000" dirty="0" err="1" smtClean="0">
                <a:solidFill>
                  <a:srgbClr val="262626"/>
                </a:solidFill>
                <a:latin typeface="Calibri" charset="0"/>
              </a:rPr>
              <a:t>th</a:t>
            </a:r>
            <a:r>
              <a:rPr lang="en-US" sz="3200" dirty="0" smtClean="0">
                <a:solidFill>
                  <a:srgbClr val="262626"/>
                </a:solidFill>
                <a:latin typeface="Calibri" charset="0"/>
              </a:rPr>
              <a:t> element in correct</a:t>
            </a:r>
          </a:p>
          <a:p>
            <a:pPr marL="228600" indent="0">
              <a:buNone/>
            </a:pPr>
            <a:r>
              <a:rPr lang="en-US" sz="3200" dirty="0">
                <a:solidFill>
                  <a:srgbClr val="262626"/>
                </a:solidFill>
                <a:latin typeface="Calibri" charset="0"/>
              </a:rPr>
              <a:t> </a:t>
            </a:r>
            <a:r>
              <a:rPr lang="en-US" sz="3200" dirty="0" smtClean="0">
                <a:solidFill>
                  <a:srgbClr val="262626"/>
                </a:solidFill>
                <a:latin typeface="Calibri" charset="0"/>
              </a:rPr>
              <a:t>      position among the first k elements</a:t>
            </a:r>
          </a:p>
          <a:p>
            <a:pPr marL="228600" indent="0">
              <a:buNone/>
            </a:pPr>
            <a:endParaRPr lang="en-US" sz="3200" dirty="0" smtClean="0">
              <a:solidFill>
                <a:srgbClr val="262626"/>
              </a:solidFill>
              <a:latin typeface="Calibri" charset="0"/>
            </a:endParaRPr>
          </a:p>
          <a:p>
            <a:r>
              <a:rPr lang="en-US" sz="3200" dirty="0" smtClean="0">
                <a:solidFill>
                  <a:srgbClr val="262626"/>
                </a:solidFill>
                <a:latin typeface="Calibri" charset="0"/>
              </a:rPr>
              <a:t>    At </a:t>
            </a:r>
            <a:r>
              <a:rPr lang="en-US" sz="3200" dirty="0" err="1">
                <a:solidFill>
                  <a:srgbClr val="262626"/>
                </a:solidFill>
                <a:latin typeface="Calibri" charset="0"/>
              </a:rPr>
              <a:t>k</a:t>
            </a:r>
            <a:r>
              <a:rPr lang="en-US" sz="3200" baseline="30000" dirty="0" err="1">
                <a:solidFill>
                  <a:srgbClr val="262626"/>
                </a:solidFill>
                <a:latin typeface="Calibri" charset="0"/>
              </a:rPr>
              <a:t>th</a:t>
            </a:r>
            <a:r>
              <a:rPr lang="en-US" sz="3200" dirty="0">
                <a:solidFill>
                  <a:srgbClr val="262626"/>
                </a:solidFill>
                <a:latin typeface="Calibri" charset="0"/>
              </a:rPr>
              <a:t> </a:t>
            </a:r>
            <a:r>
              <a:rPr lang="en-US" sz="3200" dirty="0" smtClean="0">
                <a:solidFill>
                  <a:srgbClr val="262626"/>
                </a:solidFill>
                <a:latin typeface="Calibri" charset="0"/>
              </a:rPr>
              <a:t>step, the first k elements are sorted</a:t>
            </a:r>
          </a:p>
          <a:p>
            <a:pPr marL="228600" indent="0">
              <a:buNone/>
            </a:pPr>
            <a:endParaRPr lang="en-US" sz="1800" dirty="0" smtClean="0">
              <a:solidFill>
                <a:srgbClr val="404040"/>
              </a:solidFill>
              <a:latin typeface="Calibri" charset="0"/>
            </a:endParaRPr>
          </a:p>
          <a:p>
            <a:pPr marL="228600" indent="0">
              <a:buNone/>
            </a:pPr>
            <a:endParaRPr lang="en-US" sz="1800" dirty="0" smtClean="0">
              <a:solidFill>
                <a:srgbClr val="404040"/>
              </a:solidFill>
              <a:latin typeface="Calibri" charset="0"/>
            </a:endParaRPr>
          </a:p>
          <a:p>
            <a:r>
              <a:rPr lang="en-US" sz="3200" dirty="0" smtClean="0">
                <a:solidFill>
                  <a:srgbClr val="262626"/>
                </a:solidFill>
                <a:latin typeface="Calibri" charset="0"/>
              </a:rPr>
              <a:t> </a:t>
            </a:r>
            <a:r>
              <a:rPr lang="en-US" sz="3200" dirty="0" smtClean="0">
                <a:solidFill>
                  <a:srgbClr val="262626"/>
                </a:solidFill>
                <a:latin typeface="Calibri" charset="0"/>
              </a:rPr>
              <a:t>   Works well when input is mostly sorted</a:t>
            </a:r>
            <a:endParaRPr lang="en-US" sz="3200" dirty="0">
              <a:solidFill>
                <a:srgbClr val="40404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199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ahoma" charset="0"/>
                <a:cs typeface="ＭＳ Ｐゴシック" charset="0"/>
              </a:rPr>
              <a:t>Insertion</a:t>
            </a:r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sort example</a:t>
            </a:r>
          </a:p>
        </p:txBody>
      </p:sp>
      <p:graphicFrame>
        <p:nvGraphicFramePr>
          <p:cNvPr id="311299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7879842"/>
              </p:ext>
            </p:extLst>
          </p:nvPr>
        </p:nvGraphicFramePr>
        <p:xfrm>
          <a:off x="2362200" y="2545488"/>
          <a:ext cx="4425950" cy="792408"/>
        </p:xfrm>
        <a:graphic>
          <a:graphicData uri="http://schemas.openxmlformats.org/drawingml/2006/table">
            <a:tbl>
              <a:tblPr/>
              <a:tblGrid>
                <a:gridCol w="782638"/>
                <a:gridCol w="460375"/>
                <a:gridCol w="460375"/>
                <a:gridCol w="460375"/>
                <a:gridCol w="414337"/>
                <a:gridCol w="460375"/>
                <a:gridCol w="466725"/>
                <a:gridCol w="460375"/>
                <a:gridCol w="460375"/>
              </a:tblGrid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index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4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6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value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charset="0"/>
                        </a:rPr>
                        <a:t>22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18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-4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58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42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5877144"/>
              </p:ext>
            </p:extLst>
          </p:nvPr>
        </p:nvGraphicFramePr>
        <p:xfrm>
          <a:off x="2362200" y="3591661"/>
          <a:ext cx="4425950" cy="792408"/>
        </p:xfrm>
        <a:graphic>
          <a:graphicData uri="http://schemas.openxmlformats.org/drawingml/2006/table">
            <a:tbl>
              <a:tblPr/>
              <a:tblGrid>
                <a:gridCol w="782638"/>
                <a:gridCol w="460375"/>
                <a:gridCol w="460375"/>
                <a:gridCol w="460375"/>
                <a:gridCol w="414337"/>
                <a:gridCol w="460375"/>
                <a:gridCol w="466725"/>
                <a:gridCol w="460375"/>
                <a:gridCol w="460375"/>
              </a:tblGrid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index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4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6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value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charset="0"/>
                        </a:rPr>
                        <a:t>18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charset="0"/>
                        </a:rPr>
                        <a:t>22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-4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58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42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3557956"/>
              </p:ext>
            </p:extLst>
          </p:nvPr>
        </p:nvGraphicFramePr>
        <p:xfrm>
          <a:off x="2362200" y="4662982"/>
          <a:ext cx="4425950" cy="792408"/>
        </p:xfrm>
        <a:graphic>
          <a:graphicData uri="http://schemas.openxmlformats.org/drawingml/2006/table">
            <a:tbl>
              <a:tblPr/>
              <a:tblGrid>
                <a:gridCol w="782638"/>
                <a:gridCol w="460375"/>
                <a:gridCol w="460375"/>
                <a:gridCol w="460375"/>
                <a:gridCol w="414337"/>
                <a:gridCol w="460375"/>
                <a:gridCol w="466725"/>
                <a:gridCol w="460375"/>
                <a:gridCol w="460375"/>
              </a:tblGrid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index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4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6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value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charset="0"/>
                        </a:rPr>
                        <a:t>12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charset="0"/>
                        </a:rPr>
                        <a:t>18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charset="0"/>
                        </a:rPr>
                        <a:t>2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charset="0"/>
                        </a:rPr>
                        <a:t>2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-4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58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42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125178"/>
              </p:ext>
            </p:extLst>
          </p:nvPr>
        </p:nvGraphicFramePr>
        <p:xfrm>
          <a:off x="2362200" y="5663338"/>
          <a:ext cx="4425950" cy="792408"/>
        </p:xfrm>
        <a:graphic>
          <a:graphicData uri="http://schemas.openxmlformats.org/drawingml/2006/table">
            <a:tbl>
              <a:tblPr/>
              <a:tblGrid>
                <a:gridCol w="782638"/>
                <a:gridCol w="460375"/>
                <a:gridCol w="460375"/>
                <a:gridCol w="460375"/>
                <a:gridCol w="414337"/>
                <a:gridCol w="460375"/>
                <a:gridCol w="466725"/>
                <a:gridCol w="460375"/>
                <a:gridCol w="460375"/>
              </a:tblGrid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index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4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6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value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charset="0"/>
                        </a:rPr>
                        <a:t>-4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charset="0"/>
                        </a:rPr>
                        <a:t>12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charset="0"/>
                        </a:rPr>
                        <a:t>18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charset="0"/>
                        </a:rPr>
                        <a:t>22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58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42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29240" y="2767357"/>
            <a:ext cx="1201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Insert 18</a:t>
            </a:r>
            <a:endParaRPr 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629240" y="4819109"/>
            <a:ext cx="1201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Insert -4</a:t>
            </a:r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629240" y="5863978"/>
            <a:ext cx="1201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Insert 58</a:t>
            </a:r>
            <a:endParaRPr 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629240" y="3800778"/>
            <a:ext cx="1201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Insert 12</a:t>
            </a:r>
            <a:endParaRPr lang="en-US" dirty="0"/>
          </a:p>
        </p:txBody>
      </p:sp>
      <p:graphicFrame>
        <p:nvGraphicFramePr>
          <p:cNvPr id="104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8658347"/>
              </p:ext>
            </p:extLst>
          </p:nvPr>
        </p:nvGraphicFramePr>
        <p:xfrm>
          <a:off x="2362200" y="1467030"/>
          <a:ext cx="4425950" cy="792408"/>
        </p:xfrm>
        <a:graphic>
          <a:graphicData uri="http://schemas.openxmlformats.org/drawingml/2006/table">
            <a:tbl>
              <a:tblPr/>
              <a:tblGrid>
                <a:gridCol w="782638"/>
                <a:gridCol w="460375"/>
                <a:gridCol w="460375"/>
                <a:gridCol w="460375"/>
                <a:gridCol w="414337"/>
                <a:gridCol w="460375"/>
                <a:gridCol w="466725"/>
                <a:gridCol w="460375"/>
                <a:gridCol w="460375"/>
              </a:tblGrid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index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4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6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value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18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-4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58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42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2081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0" grpId="0"/>
      <p:bldP spid="101" grpId="0"/>
      <p:bldP spid="10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ahoma" charset="0"/>
                <a:cs typeface="ＭＳ Ｐゴシック" charset="0"/>
              </a:rPr>
              <a:t>Insertion</a:t>
            </a:r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sort example</a:t>
            </a:r>
          </a:p>
        </p:txBody>
      </p:sp>
      <p:graphicFrame>
        <p:nvGraphicFramePr>
          <p:cNvPr id="98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077331"/>
              </p:ext>
            </p:extLst>
          </p:nvPr>
        </p:nvGraphicFramePr>
        <p:xfrm>
          <a:off x="2213470" y="2862686"/>
          <a:ext cx="4425950" cy="792408"/>
        </p:xfrm>
        <a:graphic>
          <a:graphicData uri="http://schemas.openxmlformats.org/drawingml/2006/table">
            <a:tbl>
              <a:tblPr/>
              <a:tblGrid>
                <a:gridCol w="782638"/>
                <a:gridCol w="460375"/>
                <a:gridCol w="460375"/>
                <a:gridCol w="460375"/>
                <a:gridCol w="414337"/>
                <a:gridCol w="460375"/>
                <a:gridCol w="466725"/>
                <a:gridCol w="460375"/>
                <a:gridCol w="460375"/>
              </a:tblGrid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index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4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6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value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charset="0"/>
                        </a:rPr>
                        <a:t>-4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charset="0"/>
                        </a:rPr>
                        <a:t>7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charset="0"/>
                        </a:rPr>
                        <a:t>12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charset="0"/>
                        </a:rPr>
                        <a:t>18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charset="0"/>
                        </a:rPr>
                        <a:t>22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charset="0"/>
                        </a:rPr>
                        <a:t>58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31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42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4472082"/>
              </p:ext>
            </p:extLst>
          </p:nvPr>
        </p:nvGraphicFramePr>
        <p:xfrm>
          <a:off x="2213470" y="3962100"/>
          <a:ext cx="4425950" cy="792408"/>
        </p:xfrm>
        <a:graphic>
          <a:graphicData uri="http://schemas.openxmlformats.org/drawingml/2006/table">
            <a:tbl>
              <a:tblPr/>
              <a:tblGrid>
                <a:gridCol w="782638"/>
                <a:gridCol w="460375"/>
                <a:gridCol w="460375"/>
                <a:gridCol w="460375"/>
                <a:gridCol w="414337"/>
                <a:gridCol w="460375"/>
                <a:gridCol w="466725"/>
                <a:gridCol w="460375"/>
                <a:gridCol w="460375"/>
              </a:tblGrid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index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4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6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value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charset="0"/>
                        </a:rPr>
                        <a:t>-4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charset="0"/>
                        </a:rPr>
                        <a:t>7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charset="0"/>
                        </a:rPr>
                        <a:t>12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charset="0"/>
                        </a:rPr>
                        <a:t>18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charset="0"/>
                        </a:rPr>
                        <a:t>22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charset="0"/>
                        </a:rPr>
                        <a:t>31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charset="0"/>
                        </a:rPr>
                        <a:t>58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42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9711596"/>
              </p:ext>
            </p:extLst>
          </p:nvPr>
        </p:nvGraphicFramePr>
        <p:xfrm>
          <a:off x="2213470" y="5094242"/>
          <a:ext cx="4425950" cy="792408"/>
        </p:xfrm>
        <a:graphic>
          <a:graphicData uri="http://schemas.openxmlformats.org/drawingml/2006/table">
            <a:tbl>
              <a:tblPr/>
              <a:tblGrid>
                <a:gridCol w="782638"/>
                <a:gridCol w="460375"/>
                <a:gridCol w="460375"/>
                <a:gridCol w="460375"/>
                <a:gridCol w="414337"/>
                <a:gridCol w="460375"/>
                <a:gridCol w="466725"/>
                <a:gridCol w="460375"/>
                <a:gridCol w="460375"/>
              </a:tblGrid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index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4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6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value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charset="0"/>
                        </a:rPr>
                        <a:t>-4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charset="0"/>
                        </a:rPr>
                        <a:t>7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charset="0"/>
                        </a:rPr>
                        <a:t>12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charset="0"/>
                        </a:rPr>
                        <a:t>18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charset="0"/>
                        </a:rPr>
                        <a:t>22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charset="0"/>
                        </a:rPr>
                        <a:t>31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charset="0"/>
                        </a:rPr>
                        <a:t>42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charset="0"/>
                        </a:rPr>
                        <a:t>58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29240" y="3053396"/>
            <a:ext cx="1201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Insert 31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29240" y="4145171"/>
            <a:ext cx="1201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Insert 42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29240" y="5371975"/>
            <a:ext cx="1201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Sorted!</a:t>
            </a:r>
            <a:endParaRPr lang="en-US" dirty="0"/>
          </a:p>
        </p:txBody>
      </p:sp>
      <p:graphicFrame>
        <p:nvGraphicFramePr>
          <p:cNvPr id="13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4512850"/>
              </p:ext>
            </p:extLst>
          </p:nvPr>
        </p:nvGraphicFramePr>
        <p:xfrm>
          <a:off x="2213470" y="1714230"/>
          <a:ext cx="4425950" cy="792408"/>
        </p:xfrm>
        <a:graphic>
          <a:graphicData uri="http://schemas.openxmlformats.org/drawingml/2006/table">
            <a:tbl>
              <a:tblPr/>
              <a:tblGrid>
                <a:gridCol w="782638"/>
                <a:gridCol w="460375"/>
                <a:gridCol w="460375"/>
                <a:gridCol w="460375"/>
                <a:gridCol w="414337"/>
                <a:gridCol w="460375"/>
                <a:gridCol w="466725"/>
                <a:gridCol w="460375"/>
                <a:gridCol w="460375"/>
              </a:tblGrid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index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4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6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value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charset="0"/>
                        </a:rPr>
                        <a:t>-4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charset="0"/>
                        </a:rPr>
                        <a:t>12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charset="0"/>
                        </a:rPr>
                        <a:t>18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charset="0"/>
                        </a:rPr>
                        <a:t>22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charset="0"/>
                        </a:rPr>
                        <a:t>58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42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629240" y="1899357"/>
            <a:ext cx="1201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Insert 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486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Lucida Sans" charset="0"/>
              </a:rPr>
              <a:t>Insertion Sort Runtime</a:t>
            </a:r>
            <a:endParaRPr lang="en-US" dirty="0">
              <a:latin typeface="Lucida Sans" charset="0"/>
            </a:endParaRPr>
          </a:p>
        </p:txBody>
      </p:sp>
      <p:sp>
        <p:nvSpPr>
          <p:cNvPr id="517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1" y="1100887"/>
            <a:ext cx="9323917" cy="5562600"/>
          </a:xfrm>
        </p:spPr>
        <p:txBody>
          <a:bodyPr/>
          <a:lstStyle/>
          <a:p>
            <a:pPr marL="228600" indent="0">
              <a:buNone/>
            </a:pPr>
            <a:endParaRPr lang="en-US" sz="1400" b="1" dirty="0" smtClean="0">
              <a:solidFill>
                <a:srgbClr val="262626"/>
              </a:solidFill>
              <a:latin typeface="Calibri" charset="0"/>
            </a:endParaRPr>
          </a:p>
          <a:p>
            <a:r>
              <a:rPr lang="en-US" sz="3200" dirty="0" smtClean="0">
                <a:solidFill>
                  <a:srgbClr val="262626"/>
                </a:solidFill>
                <a:latin typeface="Calibri" charset="0"/>
              </a:rPr>
              <a:t>  </a:t>
            </a:r>
            <a:r>
              <a:rPr lang="en-US" sz="3200" b="1" dirty="0" smtClean="0">
                <a:solidFill>
                  <a:srgbClr val="262626"/>
                </a:solidFill>
                <a:latin typeface="Calibri" charset="0"/>
              </a:rPr>
              <a:t>Base Case:    </a:t>
            </a:r>
            <a:r>
              <a:rPr lang="en-US" sz="3200" dirty="0" smtClean="0">
                <a:solidFill>
                  <a:srgbClr val="262626"/>
                </a:solidFill>
                <a:latin typeface="Calibri" charset="0"/>
              </a:rPr>
              <a:t>T(1) = c</a:t>
            </a:r>
          </a:p>
          <a:p>
            <a:pPr marL="228600" indent="0">
              <a:buNone/>
            </a:pPr>
            <a:r>
              <a:rPr lang="en-US" sz="3200" b="1" dirty="0">
                <a:solidFill>
                  <a:srgbClr val="262626"/>
                </a:solidFill>
                <a:latin typeface="Calibri" charset="0"/>
              </a:rPr>
              <a:t> </a:t>
            </a:r>
            <a:r>
              <a:rPr lang="en-US" sz="3200" b="1" dirty="0" smtClean="0">
                <a:solidFill>
                  <a:srgbClr val="262626"/>
                </a:solidFill>
                <a:latin typeface="Calibri" charset="0"/>
              </a:rPr>
              <a:t>    </a:t>
            </a:r>
            <a:r>
              <a:rPr lang="en-US" sz="2800" dirty="0" smtClean="0">
                <a:solidFill>
                  <a:srgbClr val="262626"/>
                </a:solidFill>
                <a:latin typeface="Calibri" charset="0"/>
              </a:rPr>
              <a:t>- Sorting 1 element take constant time</a:t>
            </a:r>
          </a:p>
          <a:p>
            <a:pPr marL="228600" indent="0">
              <a:buNone/>
            </a:pPr>
            <a:endParaRPr lang="en-US" sz="1400" dirty="0" smtClean="0">
              <a:solidFill>
                <a:srgbClr val="262626"/>
              </a:solidFill>
              <a:latin typeface="Calibri" charset="0"/>
            </a:endParaRPr>
          </a:p>
          <a:p>
            <a:pPr marL="228600" indent="0">
              <a:buNone/>
            </a:pPr>
            <a:endParaRPr lang="en-US" sz="1400" dirty="0" smtClean="0">
              <a:solidFill>
                <a:srgbClr val="262626"/>
              </a:solidFill>
              <a:latin typeface="Calibri" charset="0"/>
            </a:endParaRPr>
          </a:p>
          <a:p>
            <a:r>
              <a:rPr lang="en-US" sz="3200" dirty="0" smtClean="0">
                <a:solidFill>
                  <a:srgbClr val="262626"/>
                </a:solidFill>
                <a:latin typeface="Calibri" charset="0"/>
              </a:rPr>
              <a:t>  </a:t>
            </a:r>
            <a:r>
              <a:rPr lang="en-US" sz="3200" b="1" dirty="0" smtClean="0">
                <a:solidFill>
                  <a:srgbClr val="262626"/>
                </a:solidFill>
                <a:latin typeface="Calibri" charset="0"/>
              </a:rPr>
              <a:t>Recurrence Relation</a:t>
            </a:r>
          </a:p>
          <a:p>
            <a:pPr marL="228600" indent="0">
              <a:buNone/>
            </a:pPr>
            <a:r>
              <a:rPr lang="en-US" sz="1800" b="1" dirty="0" smtClean="0">
                <a:solidFill>
                  <a:srgbClr val="404040"/>
                </a:solidFill>
                <a:latin typeface="Calibri" charset="0"/>
              </a:rPr>
              <a:t>        </a:t>
            </a:r>
            <a:r>
              <a:rPr lang="en-US" sz="3200" dirty="0">
                <a:solidFill>
                  <a:srgbClr val="262626"/>
                </a:solidFill>
                <a:latin typeface="Calibri" charset="0"/>
              </a:rPr>
              <a:t>- </a:t>
            </a:r>
            <a:r>
              <a:rPr lang="en-US" sz="3200" dirty="0" smtClean="0">
                <a:solidFill>
                  <a:srgbClr val="262626"/>
                </a:solidFill>
                <a:latin typeface="Calibri" charset="0"/>
              </a:rPr>
              <a:t>When input is sorted:</a:t>
            </a:r>
          </a:p>
          <a:p>
            <a:pPr marL="228600" indent="0">
              <a:buNone/>
            </a:pPr>
            <a:r>
              <a:rPr lang="en-US" sz="3200" dirty="0">
                <a:solidFill>
                  <a:srgbClr val="262626"/>
                </a:solidFill>
                <a:latin typeface="Calibri" charset="0"/>
              </a:rPr>
              <a:t> </a:t>
            </a:r>
            <a:r>
              <a:rPr lang="en-US" sz="3200" dirty="0" smtClean="0">
                <a:solidFill>
                  <a:srgbClr val="262626"/>
                </a:solidFill>
                <a:latin typeface="Calibri" charset="0"/>
              </a:rPr>
              <a:t>       </a:t>
            </a:r>
            <a:r>
              <a:rPr lang="en-US" dirty="0" smtClean="0">
                <a:solidFill>
                  <a:srgbClr val="262626"/>
                </a:solidFill>
                <a:latin typeface="Calibri" charset="0"/>
              </a:rPr>
              <a:t>Time for Sorting n elements </a:t>
            </a:r>
          </a:p>
          <a:p>
            <a:pPr marL="228600" indent="0">
              <a:buNone/>
            </a:pPr>
            <a:r>
              <a:rPr lang="en-US" dirty="0">
                <a:solidFill>
                  <a:srgbClr val="262626"/>
                </a:solidFill>
                <a:latin typeface="Calibri" charset="0"/>
              </a:rPr>
              <a:t> </a:t>
            </a:r>
            <a:r>
              <a:rPr lang="en-US" dirty="0" smtClean="0">
                <a:solidFill>
                  <a:srgbClr val="262626"/>
                </a:solidFill>
                <a:latin typeface="Calibri" charset="0"/>
              </a:rPr>
              <a:t>          = (Time for sorting n – 1 elements) +  (1 comparisons) </a:t>
            </a:r>
          </a:p>
          <a:p>
            <a:pPr marL="228600" indent="0">
              <a:buNone/>
            </a:pPr>
            <a:endParaRPr lang="en-US" dirty="0" smtClean="0">
              <a:solidFill>
                <a:srgbClr val="262626"/>
              </a:solidFill>
              <a:latin typeface="Calibri" charset="0"/>
            </a:endParaRPr>
          </a:p>
          <a:p>
            <a:pPr marL="228600" indent="0">
              <a:buNone/>
            </a:pPr>
            <a:r>
              <a:rPr lang="en-US" sz="3200" dirty="0" smtClean="0">
                <a:solidFill>
                  <a:srgbClr val="262626"/>
                </a:solidFill>
                <a:latin typeface="Calibri" charset="0"/>
              </a:rPr>
              <a:t>    </a:t>
            </a:r>
            <a:endParaRPr lang="en-US" sz="1800" dirty="0" smtClean="0">
              <a:solidFill>
                <a:srgbClr val="404040"/>
              </a:solidFill>
              <a:latin typeface="Calibri" charset="0"/>
            </a:endParaRPr>
          </a:p>
          <a:p>
            <a:pPr marL="228600" indent="0">
              <a:buNone/>
            </a:pPr>
            <a:endParaRPr lang="en-US" sz="3200" dirty="0">
              <a:solidFill>
                <a:srgbClr val="404040"/>
              </a:solidFill>
              <a:latin typeface="Calibri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6443" y="5641086"/>
            <a:ext cx="75966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275B"/>
              </a:buClr>
              <a:buSzPct val="100000"/>
              <a:tabLst>
                <a:tab pos="860425" algn="l"/>
                <a:tab pos="1143000" algn="l"/>
                <a:tab pos="1431925" algn="l"/>
                <a:tab pos="1774825" algn="l"/>
              </a:tabLst>
            </a:pPr>
            <a:r>
              <a:rPr lang="en-US" sz="3200" kern="0" dirty="0" smtClean="0">
                <a:solidFill>
                  <a:srgbClr val="262626"/>
                </a:solidFill>
                <a:latin typeface="Calibri" charset="0"/>
                <a:ea typeface="ＭＳ Ｐゴシック" charset="0"/>
              </a:rPr>
              <a:t>T</a:t>
            </a:r>
            <a:r>
              <a:rPr lang="en-US" sz="3200" kern="0" dirty="0">
                <a:solidFill>
                  <a:srgbClr val="262626"/>
                </a:solidFill>
                <a:latin typeface="Calibri" charset="0"/>
                <a:ea typeface="ＭＳ Ｐゴシック" charset="0"/>
              </a:rPr>
              <a:t>(n) = T(n-1) + 1,                 T(n) </a:t>
            </a:r>
            <a:r>
              <a:rPr lang="en-US" sz="2400" i="1" kern="0" dirty="0">
                <a:solidFill>
                  <a:srgbClr val="000000">
                    <a:lumMod val="85000"/>
                    <a:lumOff val="15000"/>
                  </a:srgbClr>
                </a:solidFill>
                <a:ea typeface="ＭＳ Ｐゴシック" charset="0"/>
              </a:rPr>
              <a:t>∈  </a:t>
            </a:r>
            <a:r>
              <a:rPr lang="en-US" sz="3200" kern="0" dirty="0">
                <a:solidFill>
                  <a:srgbClr val="000000">
                    <a:lumMod val="85000"/>
                    <a:lumOff val="15000"/>
                  </a:srgbClr>
                </a:solidFill>
                <a:ea typeface="ＭＳ Ｐゴシック" charset="0"/>
              </a:rPr>
              <a:t>O(n)</a:t>
            </a:r>
            <a:endParaRPr lang="en-US" sz="2400" b="1" kern="0" dirty="0">
              <a:solidFill>
                <a:srgbClr val="404040"/>
              </a:solidFill>
              <a:latin typeface="Calibri" charset="0"/>
              <a:ea typeface="ＭＳ Ｐゴシック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414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Lucida Sans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Lucida Sans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5932</TotalTime>
  <Words>3177</Words>
  <Application>Microsoft Macintosh PowerPoint</Application>
  <PresentationFormat>On-screen Show (4:3)</PresentationFormat>
  <Paragraphs>1961</Paragraphs>
  <Slides>44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44</vt:i4>
      </vt:variant>
    </vt:vector>
  </HeadingPairs>
  <TitlesOfParts>
    <vt:vector size="46" baseType="lpstr">
      <vt:lpstr>Default Design</vt:lpstr>
      <vt:lpstr>1_Default Design</vt:lpstr>
      <vt:lpstr>CSE332: Data Abstractions</vt:lpstr>
      <vt:lpstr>Section Agenda</vt:lpstr>
      <vt:lpstr>Sorting Algorithms</vt:lpstr>
      <vt:lpstr>Sorting</vt:lpstr>
      <vt:lpstr>Recurrence Relations</vt:lpstr>
      <vt:lpstr>Insertion Sort</vt:lpstr>
      <vt:lpstr>Insertion sort example</vt:lpstr>
      <vt:lpstr>Insertion sort example</vt:lpstr>
      <vt:lpstr>Insertion Sort Runtime</vt:lpstr>
      <vt:lpstr>Insertion Sort Runtime</vt:lpstr>
      <vt:lpstr>Selection Sort</vt:lpstr>
      <vt:lpstr>Selection sort example</vt:lpstr>
      <vt:lpstr>Selection sort example</vt:lpstr>
      <vt:lpstr>Selection Sort Runtime</vt:lpstr>
      <vt:lpstr>AVL Sort</vt:lpstr>
      <vt:lpstr>AVL sort example</vt:lpstr>
      <vt:lpstr>AVL sort example</vt:lpstr>
      <vt:lpstr>AVL sort example</vt:lpstr>
      <vt:lpstr>AVL sort example</vt:lpstr>
      <vt:lpstr>AVL sort example</vt:lpstr>
      <vt:lpstr>AVL sort example</vt:lpstr>
      <vt:lpstr>AVL Sort Runtime</vt:lpstr>
      <vt:lpstr>Heap Sort</vt:lpstr>
      <vt:lpstr>Heap sort example</vt:lpstr>
      <vt:lpstr>Heap sort example</vt:lpstr>
      <vt:lpstr>Heap sort example</vt:lpstr>
      <vt:lpstr>Heap sort example</vt:lpstr>
      <vt:lpstr>Heap Sort Runtime</vt:lpstr>
      <vt:lpstr>Merge Sort</vt:lpstr>
      <vt:lpstr>Merge sort example</vt:lpstr>
      <vt:lpstr>Merging sorted halves</vt:lpstr>
      <vt:lpstr>Merge Sort Runtime</vt:lpstr>
      <vt:lpstr>Quick Sort</vt:lpstr>
      <vt:lpstr>Quick sort example</vt:lpstr>
      <vt:lpstr>Quick Sort Runtime</vt:lpstr>
      <vt:lpstr>Quick Sort Runtime</vt:lpstr>
      <vt:lpstr>Bucket Sort</vt:lpstr>
      <vt:lpstr>Bucket sort example</vt:lpstr>
      <vt:lpstr>Bucket sort example</vt:lpstr>
      <vt:lpstr>Bucket sort example</vt:lpstr>
      <vt:lpstr>Radix Sort</vt:lpstr>
      <vt:lpstr>Radix sort example</vt:lpstr>
      <vt:lpstr>Radix sort example</vt:lpstr>
      <vt:lpstr>Radix sort example</vt:lpstr>
    </vt:vector>
  </TitlesOfParts>
  <Company>UW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CSE332: Data Abstractions Section 1</dc:title>
  <dc:creator>Hyein Kim</dc:creator>
  <cp:lastModifiedBy>Hyein Kim</cp:lastModifiedBy>
  <cp:revision>308</cp:revision>
  <dcterms:created xsi:type="dcterms:W3CDTF">2013-01-10T05:31:39Z</dcterms:created>
  <dcterms:modified xsi:type="dcterms:W3CDTF">2013-02-14T09:45:37Z</dcterms:modified>
</cp:coreProperties>
</file>