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51"/>
  </p:notesMasterIdLst>
  <p:sldIdLst>
    <p:sldId id="392" r:id="rId3"/>
    <p:sldId id="389" r:id="rId4"/>
    <p:sldId id="387" r:id="rId5"/>
    <p:sldId id="376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1" r:id="rId19"/>
    <p:sldId id="452" r:id="rId20"/>
    <p:sldId id="450" r:id="rId21"/>
    <p:sldId id="453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54" r:id="rId32"/>
    <p:sldId id="468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83" r:id="rId44"/>
    <p:sldId id="484" r:id="rId45"/>
    <p:sldId id="479" r:id="rId46"/>
    <p:sldId id="432" r:id="rId47"/>
    <p:sldId id="481" r:id="rId48"/>
    <p:sldId id="482" r:id="rId49"/>
    <p:sldId id="43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9A2F"/>
    <a:srgbClr val="BBCD13"/>
    <a:srgbClr val="FF8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11F49-9CBD-3F4E-89C1-03CFE2CB96E9}" type="datetimeFigureOut">
              <a:rPr lang="en-US" smtClean="0"/>
              <a:t>2/19/13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F26D-D7E2-8D4F-803D-DA8DFEB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Lucida Sans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>
                <a:latin typeface="Calibri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D791AD9E-20E4-2B45-BC68-4755B1D4EC6D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54278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3266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AAF20-12D3-A946-AB8D-256E4ABAF5C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4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720A4-890C-6542-B874-FA1FB89261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1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E62CE-A5F6-6E4E-B08D-C4AD86DB51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Lucida Sans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>
                <a:latin typeface="Calibri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D791AD9E-20E4-2B45-BC68-4755B1D4EC6D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54278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0969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5B24-DFBA-E643-9A6B-63460A5C4765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97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9A78D-7F4A-C841-B9E0-814B377F5FEB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51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0017-2BD5-C74B-8CE2-7DD41D2DDF3E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90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FF81F-D38D-E549-B1CE-70C5B94F7C88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5144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8561B-5377-944D-A1B5-0C57EEB2CD12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602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B461C-9233-7347-BA29-0BF97533CDF6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58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5B24-DFBA-E643-9A6B-63460A5C476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7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BA4D7-F581-4A4D-AB7D-226F12D23672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99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D442-69A0-5747-BC6A-7E4BC1F3559B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414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AAF20-12D3-A946-AB8D-256E4ABAF5CE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813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720A4-890C-6542-B874-FA1FB8926150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201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E62CE-A5F6-6E4E-B08D-C4AD86DB51DA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7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9A78D-7F4A-C841-B9E0-814B377F5FE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0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0017-2BD5-C74B-8CE2-7DD41D2DDF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FF81F-D38D-E549-B1CE-70C5B94F7C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5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8561B-5377-944D-A1B5-0C57EEB2CD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B461C-9233-7347-BA29-0BF97533CD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5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BA4D7-F581-4A4D-AB7D-226F12D236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7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D442-69A0-5747-BC6A-7E4BC1F3559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9275B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14E1766B-2B79-D94E-A407-89715085E83E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DB92A30F-C9B5-104B-8FE2-995933B0FF77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4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ＭＳ Ｐゴシック" charset="0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  <a:ea typeface="ＭＳ Ｐゴシック" charset="0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9275B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14E1766B-2B79-D94E-A407-89715085E83E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DB92A30F-C9B5-104B-8FE2-995933B0FF77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ＭＳ Ｐゴシック" charset="0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  <a:ea typeface="ＭＳ Ｐゴシック" charset="0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slideLayout" Target="../slideLayouts/slideLayout3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20" Type="http://schemas.openxmlformats.org/officeDocument/2006/relationships/tags" Target="../tags/tag45.xml"/><Relationship Id="rId21" Type="http://schemas.openxmlformats.org/officeDocument/2006/relationships/tags" Target="../tags/tag46.xml"/><Relationship Id="rId22" Type="http://schemas.openxmlformats.org/officeDocument/2006/relationships/tags" Target="../tags/tag47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35.xml"/><Relationship Id="rId11" Type="http://schemas.openxmlformats.org/officeDocument/2006/relationships/tags" Target="../tags/tag36.xml"/><Relationship Id="rId12" Type="http://schemas.openxmlformats.org/officeDocument/2006/relationships/tags" Target="../tags/tag37.xml"/><Relationship Id="rId13" Type="http://schemas.openxmlformats.org/officeDocument/2006/relationships/tags" Target="../tags/tag38.xml"/><Relationship Id="rId14" Type="http://schemas.openxmlformats.org/officeDocument/2006/relationships/tags" Target="../tags/tag39.xml"/><Relationship Id="rId15" Type="http://schemas.openxmlformats.org/officeDocument/2006/relationships/tags" Target="../tags/tag40.xml"/><Relationship Id="rId16" Type="http://schemas.openxmlformats.org/officeDocument/2006/relationships/tags" Target="../tags/tag41.xml"/><Relationship Id="rId17" Type="http://schemas.openxmlformats.org/officeDocument/2006/relationships/tags" Target="../tags/tag42.xml"/><Relationship Id="rId18" Type="http://schemas.openxmlformats.org/officeDocument/2006/relationships/tags" Target="../tags/tag43.xml"/><Relationship Id="rId19" Type="http://schemas.openxmlformats.org/officeDocument/2006/relationships/tags" Target="../tags/tag44.xml"/><Relationship Id="rId1" Type="http://schemas.openxmlformats.org/officeDocument/2006/relationships/tags" Target="../tags/tag26.x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20" Type="http://schemas.openxmlformats.org/officeDocument/2006/relationships/tags" Target="../tags/tag67.xml"/><Relationship Id="rId21" Type="http://schemas.openxmlformats.org/officeDocument/2006/relationships/tags" Target="../tags/tag68.xml"/><Relationship Id="rId22" Type="http://schemas.openxmlformats.org/officeDocument/2006/relationships/tags" Target="../tags/tag69.xml"/><Relationship Id="rId23" Type="http://schemas.openxmlformats.org/officeDocument/2006/relationships/tags" Target="../tags/tag70.xml"/><Relationship Id="rId24" Type="http://schemas.openxmlformats.org/officeDocument/2006/relationships/tags" Target="../tags/tag71.xml"/><Relationship Id="rId25" Type="http://schemas.openxmlformats.org/officeDocument/2006/relationships/slideLayout" Target="../slideLayouts/slideLayout3.xml"/><Relationship Id="rId10" Type="http://schemas.openxmlformats.org/officeDocument/2006/relationships/tags" Target="../tags/tag57.xml"/><Relationship Id="rId11" Type="http://schemas.openxmlformats.org/officeDocument/2006/relationships/tags" Target="../tags/tag58.xml"/><Relationship Id="rId12" Type="http://schemas.openxmlformats.org/officeDocument/2006/relationships/tags" Target="../tags/tag59.xml"/><Relationship Id="rId13" Type="http://schemas.openxmlformats.org/officeDocument/2006/relationships/tags" Target="../tags/tag60.xml"/><Relationship Id="rId14" Type="http://schemas.openxmlformats.org/officeDocument/2006/relationships/tags" Target="../tags/tag61.xml"/><Relationship Id="rId15" Type="http://schemas.openxmlformats.org/officeDocument/2006/relationships/tags" Target="../tags/tag62.xml"/><Relationship Id="rId16" Type="http://schemas.openxmlformats.org/officeDocument/2006/relationships/tags" Target="../tags/tag63.xml"/><Relationship Id="rId17" Type="http://schemas.openxmlformats.org/officeDocument/2006/relationships/tags" Target="../tags/tag64.xml"/><Relationship Id="rId18" Type="http://schemas.openxmlformats.org/officeDocument/2006/relationships/tags" Target="../tags/tag65.xml"/><Relationship Id="rId19" Type="http://schemas.openxmlformats.org/officeDocument/2006/relationships/tags" Target="../tags/tag66.xml"/><Relationship Id="rId1" Type="http://schemas.openxmlformats.org/officeDocument/2006/relationships/tags" Target="../tags/tag48.xml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60917" y="2130425"/>
            <a:ext cx="8202083" cy="1470025"/>
          </a:xfrm>
        </p:spPr>
        <p:txBody>
          <a:bodyPr/>
          <a:lstStyle/>
          <a:p>
            <a:r>
              <a:rPr lang="en-US" dirty="0" smtClean="0"/>
              <a:t>CSE332</a:t>
            </a:r>
            <a:r>
              <a:rPr lang="en-US" dirty="0"/>
              <a:t>: Data Abstractions</a:t>
            </a:r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01749" y="3299883"/>
            <a:ext cx="6096001" cy="117263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Section </a:t>
            </a:r>
            <a:r>
              <a:rPr lang="en-US" dirty="0" smtClean="0">
                <a:latin typeface="Courier New" charset="0"/>
              </a:rPr>
              <a:t>7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1401" y="4730750"/>
            <a:ext cx="6629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rgbClr val="262626"/>
                </a:solidFill>
                <a:latin typeface="Calibri" charset="0"/>
                <a:ea typeface="ＭＳ Ｐゴシック" charset="0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charset="0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rgbClr val="404040"/>
                </a:solidFill>
                <a:latin typeface="+mn-lt"/>
                <a:ea typeface="ＭＳ Ｐゴシック" charset="0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  <a:ea typeface="ＭＳ Ｐゴシック" charset="0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charset="0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  <a:ea typeface="ＭＳ Ｐゴシック" charset="0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  <a:ea typeface="ＭＳ Ｐゴシック" charset="0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dirty="0" err="1" smtClean="0"/>
              <a:t>HyeIn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Winter 2013</a:t>
            </a:r>
            <a:endParaRPr lang="en-US" dirty="0"/>
          </a:p>
        </p:txBody>
      </p:sp>
      <p:pic>
        <p:nvPicPr>
          <p:cNvPr id="5" name="Picture 4" descr="cse_logo_80x1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582" y="266701"/>
            <a:ext cx="1322918" cy="789220"/>
          </a:xfrm>
          <a:prstGeom prst="rect">
            <a:avLst/>
          </a:prstGeom>
          <a:noFill/>
        </p:spPr>
      </p:pic>
      <p:pic>
        <p:nvPicPr>
          <p:cNvPr id="6" name="Picture 14" descr="WashingtonColorSeal-21-cli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238887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52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Adjacency Matrix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203" y="5737399"/>
            <a:ext cx="8998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6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Space Requirement:  </a:t>
            </a:r>
            <a:endParaRPr lang="en-US" sz="36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0604" y="1787180"/>
            <a:ext cx="3364871" cy="2885002"/>
            <a:chOff x="2781300" y="1987034"/>
            <a:chExt cx="3364871" cy="2885002"/>
          </a:xfrm>
        </p:grpSpPr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5829300" y="35110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2781300" y="37396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394697" y="2086422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3238500" y="31300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3086100" y="19870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394697" y="3229422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5"/>
              <a:endCxn id="11" idx="1"/>
            </p:cNvCxnSpPr>
            <p:nvPr/>
          </p:nvCxnSpPr>
          <p:spPr>
            <a:xfrm>
              <a:off x="3356566" y="2238151"/>
              <a:ext cx="1084536" cy="1034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6"/>
              <a:endCxn id="8" idx="2"/>
            </p:cNvCxnSpPr>
            <p:nvPr/>
          </p:nvCxnSpPr>
          <p:spPr>
            <a:xfrm>
              <a:off x="3402971" y="2134135"/>
              <a:ext cx="991726" cy="99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4"/>
              <a:endCxn id="9" idx="0"/>
            </p:cNvCxnSpPr>
            <p:nvPr/>
          </p:nvCxnSpPr>
          <p:spPr>
            <a:xfrm>
              <a:off x="3244536" y="2281236"/>
              <a:ext cx="152400" cy="848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1" idx="2"/>
            </p:cNvCxnSpPr>
            <p:nvPr/>
          </p:nvCxnSpPr>
          <p:spPr>
            <a:xfrm>
              <a:off x="3555371" y="3277135"/>
              <a:ext cx="839326" cy="99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1" idx="0"/>
            </p:cNvCxnSpPr>
            <p:nvPr/>
          </p:nvCxnSpPr>
          <p:spPr>
            <a:xfrm rot="5400000">
              <a:off x="4128734" y="2805023"/>
              <a:ext cx="848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4"/>
              <a:endCxn id="7" idx="7"/>
            </p:cNvCxnSpPr>
            <p:nvPr/>
          </p:nvCxnSpPr>
          <p:spPr>
            <a:xfrm flipH="1">
              <a:off x="3051766" y="3523624"/>
              <a:ext cx="1501367" cy="259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3"/>
              <a:endCxn id="7" idx="0"/>
            </p:cNvCxnSpPr>
            <p:nvPr/>
          </p:nvCxnSpPr>
          <p:spPr>
            <a:xfrm flipH="1">
              <a:off x="2939736" y="2238151"/>
              <a:ext cx="192769" cy="1501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5143500" y="35110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cxnSp>
          <p:nvCxnSpPr>
            <p:cNvPr id="20" name="Straight Arrow Connector 19"/>
            <p:cNvCxnSpPr>
              <a:stCxn id="19" idx="6"/>
              <a:endCxn id="6" idx="2"/>
            </p:cNvCxnSpPr>
            <p:nvPr/>
          </p:nvCxnSpPr>
          <p:spPr>
            <a:xfrm>
              <a:off x="5460371" y="3658135"/>
              <a:ext cx="3689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2"/>
            </p:cNvCxnSpPr>
            <p:nvPr/>
          </p:nvCxnSpPr>
          <p:spPr>
            <a:xfrm>
              <a:off x="4686300" y="3434834"/>
              <a:ext cx="457200" cy="223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6" idx="0"/>
            </p:cNvCxnSpPr>
            <p:nvPr/>
          </p:nvCxnSpPr>
          <p:spPr>
            <a:xfrm>
              <a:off x="4665163" y="2337539"/>
              <a:ext cx="1322573" cy="1173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4533900" y="45778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h</a:t>
              </a:r>
              <a:endParaRPr lang="en-US" sz="2000" dirty="0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5753100" y="43492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err="1" smtClean="0"/>
                <a:t>i</a:t>
              </a:r>
              <a:endParaRPr lang="en-US" sz="2000" dirty="0"/>
            </a:p>
          </p:txBody>
        </p:sp>
        <p:cxnSp>
          <p:nvCxnSpPr>
            <p:cNvPr id="25" name="Straight Arrow Connector 24"/>
            <p:cNvCxnSpPr>
              <a:stCxn id="7" idx="5"/>
              <a:endCxn id="23" idx="2"/>
            </p:cNvCxnSpPr>
            <p:nvPr/>
          </p:nvCxnSpPr>
          <p:spPr>
            <a:xfrm>
              <a:off x="3051766" y="3990751"/>
              <a:ext cx="1482134" cy="734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4"/>
              <a:endCxn id="24" idx="1"/>
            </p:cNvCxnSpPr>
            <p:nvPr/>
          </p:nvCxnSpPr>
          <p:spPr>
            <a:xfrm>
              <a:off x="5301936" y="3805236"/>
              <a:ext cx="497569" cy="5870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  <a:endCxn id="24" idx="0"/>
            </p:cNvCxnSpPr>
            <p:nvPr/>
          </p:nvCxnSpPr>
          <p:spPr>
            <a:xfrm flipH="1">
              <a:off x="5911536" y="3805236"/>
              <a:ext cx="76200" cy="543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24" idx="2"/>
            </p:cNvCxnSpPr>
            <p:nvPr/>
          </p:nvCxnSpPr>
          <p:spPr>
            <a:xfrm flipV="1">
              <a:off x="4850771" y="4496335"/>
              <a:ext cx="902329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0"/>
              <a:endCxn id="19" idx="3"/>
            </p:cNvCxnSpPr>
            <p:nvPr/>
          </p:nvCxnSpPr>
          <p:spPr>
            <a:xfrm flipV="1">
              <a:off x="4692336" y="3762151"/>
              <a:ext cx="497569" cy="815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93111"/>
              </p:ext>
            </p:extLst>
          </p:nvPr>
        </p:nvGraphicFramePr>
        <p:xfrm>
          <a:off x="4298592" y="1397000"/>
          <a:ext cx="4428620" cy="40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62"/>
                <a:gridCol w="442862"/>
                <a:gridCol w="442862"/>
                <a:gridCol w="442862"/>
                <a:gridCol w="442862"/>
                <a:gridCol w="442862"/>
                <a:gridCol w="442862"/>
                <a:gridCol w="442862"/>
                <a:gridCol w="442862"/>
                <a:gridCol w="442862"/>
              </a:tblGrid>
              <a:tr h="40850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f\t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12715" y="5798954"/>
            <a:ext cx="11414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3366FF"/>
                </a:solidFill>
              </a:rPr>
              <a:t>| V |</a:t>
            </a:r>
            <a:r>
              <a:rPr lang="en-US" sz="3200" b="1" baseline="30000" dirty="0" smtClean="0">
                <a:solidFill>
                  <a:srgbClr val="3366FF"/>
                </a:solidFill>
              </a:rPr>
              <a:t>2</a:t>
            </a:r>
            <a:endParaRPr lang="en-US" sz="3200" b="1" baseline="30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2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Adjacency Matrix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204" y="1568864"/>
            <a:ext cx="273137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Get </a:t>
            </a:r>
            <a:r>
              <a:rPr lang="en-US" sz="3200" b="1" kern="0" dirty="0" err="1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indegree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:  </a:t>
            </a:r>
            <a:endParaRPr lang="en-US" sz="32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62550"/>
              </p:ext>
            </p:extLst>
          </p:nvPr>
        </p:nvGraphicFramePr>
        <p:xfrm>
          <a:off x="4374577" y="1397000"/>
          <a:ext cx="4428620" cy="40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62"/>
                <a:gridCol w="442862"/>
                <a:gridCol w="442862"/>
                <a:gridCol w="442862"/>
                <a:gridCol w="442862"/>
                <a:gridCol w="442862"/>
                <a:gridCol w="442862"/>
                <a:gridCol w="442862"/>
                <a:gridCol w="442862"/>
                <a:gridCol w="442862"/>
              </a:tblGrid>
              <a:tr h="40850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f\t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15391" y="1636924"/>
            <a:ext cx="120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8199" y="2306040"/>
            <a:ext cx="30783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Get </a:t>
            </a:r>
            <a:r>
              <a:rPr lang="en-US" sz="3200" b="1" kern="0" dirty="0" err="1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outdegree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:  </a:t>
            </a:r>
            <a:endParaRPr lang="en-US" sz="32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9484" y="3088059"/>
            <a:ext cx="30783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Find an edge:  </a:t>
            </a:r>
            <a:endParaRPr lang="en-US" sz="32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2479" y="3849082"/>
            <a:ext cx="30783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Insert an edge:  </a:t>
            </a:r>
            <a:endParaRPr lang="en-US" sz="32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3334" y="4631102"/>
            <a:ext cx="30783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Delete an edge:  </a:t>
            </a:r>
            <a:endParaRPr lang="en-US" sz="32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37102" y="2354896"/>
            <a:ext cx="120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7957" y="3117047"/>
            <a:ext cx="83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O(1)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69850" y="3910638"/>
            <a:ext cx="83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O(1)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69850" y="4703175"/>
            <a:ext cx="83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O(1)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5203" y="5786485"/>
            <a:ext cx="8998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- Dense graph |E| &gt;&gt;&gt; |V|, so good for dense graph</a:t>
            </a: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1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37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Adjacency List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203" y="5737399"/>
            <a:ext cx="8998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6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Space Requirement:  </a:t>
            </a:r>
            <a:endParaRPr lang="en-US" sz="36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7639" y="2011137"/>
            <a:ext cx="3364871" cy="2885002"/>
            <a:chOff x="2781300" y="1987034"/>
            <a:chExt cx="3364871" cy="2885002"/>
          </a:xfrm>
        </p:grpSpPr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5829300" y="35110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2781300" y="37396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394697" y="2086422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3238500" y="31300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3086100" y="19870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394697" y="3229422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5"/>
              <a:endCxn id="11" idx="1"/>
            </p:cNvCxnSpPr>
            <p:nvPr/>
          </p:nvCxnSpPr>
          <p:spPr>
            <a:xfrm>
              <a:off x="3356566" y="2238151"/>
              <a:ext cx="1084536" cy="1034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6"/>
              <a:endCxn id="8" idx="2"/>
            </p:cNvCxnSpPr>
            <p:nvPr/>
          </p:nvCxnSpPr>
          <p:spPr>
            <a:xfrm>
              <a:off x="3402971" y="2134135"/>
              <a:ext cx="991726" cy="99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4"/>
              <a:endCxn id="9" idx="0"/>
            </p:cNvCxnSpPr>
            <p:nvPr/>
          </p:nvCxnSpPr>
          <p:spPr>
            <a:xfrm>
              <a:off x="3244536" y="2281236"/>
              <a:ext cx="152400" cy="848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1" idx="2"/>
            </p:cNvCxnSpPr>
            <p:nvPr/>
          </p:nvCxnSpPr>
          <p:spPr>
            <a:xfrm>
              <a:off x="3555371" y="3277135"/>
              <a:ext cx="839326" cy="99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1" idx="0"/>
            </p:cNvCxnSpPr>
            <p:nvPr/>
          </p:nvCxnSpPr>
          <p:spPr>
            <a:xfrm rot="5400000">
              <a:off x="4128734" y="2805023"/>
              <a:ext cx="848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4"/>
              <a:endCxn id="7" idx="7"/>
            </p:cNvCxnSpPr>
            <p:nvPr/>
          </p:nvCxnSpPr>
          <p:spPr>
            <a:xfrm flipH="1">
              <a:off x="3051766" y="3523624"/>
              <a:ext cx="1501367" cy="259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3"/>
              <a:endCxn id="7" idx="0"/>
            </p:cNvCxnSpPr>
            <p:nvPr/>
          </p:nvCxnSpPr>
          <p:spPr>
            <a:xfrm flipH="1">
              <a:off x="2939736" y="2238151"/>
              <a:ext cx="192769" cy="1501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5143500" y="35110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g</a:t>
              </a:r>
              <a:endParaRPr lang="en-US" sz="2000" dirty="0"/>
            </a:p>
          </p:txBody>
        </p:sp>
        <p:cxnSp>
          <p:nvCxnSpPr>
            <p:cNvPr id="20" name="Straight Arrow Connector 19"/>
            <p:cNvCxnSpPr>
              <a:stCxn id="19" idx="6"/>
              <a:endCxn id="6" idx="2"/>
            </p:cNvCxnSpPr>
            <p:nvPr/>
          </p:nvCxnSpPr>
          <p:spPr>
            <a:xfrm>
              <a:off x="5460371" y="3658135"/>
              <a:ext cx="3689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2"/>
            </p:cNvCxnSpPr>
            <p:nvPr/>
          </p:nvCxnSpPr>
          <p:spPr>
            <a:xfrm>
              <a:off x="4686300" y="3434834"/>
              <a:ext cx="457200" cy="223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6" idx="0"/>
            </p:cNvCxnSpPr>
            <p:nvPr/>
          </p:nvCxnSpPr>
          <p:spPr>
            <a:xfrm>
              <a:off x="4665163" y="2337539"/>
              <a:ext cx="1322573" cy="1173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4533900" y="45778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h</a:t>
              </a:r>
              <a:endParaRPr lang="en-US" sz="2000" dirty="0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5753100" y="4349234"/>
              <a:ext cx="316871" cy="2942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err="1" smtClean="0"/>
                <a:t>i</a:t>
              </a:r>
              <a:endParaRPr lang="en-US" sz="2000" dirty="0"/>
            </a:p>
          </p:txBody>
        </p:sp>
        <p:cxnSp>
          <p:nvCxnSpPr>
            <p:cNvPr id="25" name="Straight Arrow Connector 24"/>
            <p:cNvCxnSpPr>
              <a:stCxn id="7" idx="5"/>
              <a:endCxn id="23" idx="2"/>
            </p:cNvCxnSpPr>
            <p:nvPr/>
          </p:nvCxnSpPr>
          <p:spPr>
            <a:xfrm>
              <a:off x="3051766" y="3990751"/>
              <a:ext cx="1482134" cy="734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4"/>
              <a:endCxn id="24" idx="1"/>
            </p:cNvCxnSpPr>
            <p:nvPr/>
          </p:nvCxnSpPr>
          <p:spPr>
            <a:xfrm>
              <a:off x="5301936" y="3805236"/>
              <a:ext cx="497569" cy="5870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  <a:endCxn id="24" idx="0"/>
            </p:cNvCxnSpPr>
            <p:nvPr/>
          </p:nvCxnSpPr>
          <p:spPr>
            <a:xfrm flipH="1">
              <a:off x="5911536" y="3805236"/>
              <a:ext cx="76200" cy="543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24" idx="2"/>
            </p:cNvCxnSpPr>
            <p:nvPr/>
          </p:nvCxnSpPr>
          <p:spPr>
            <a:xfrm flipV="1">
              <a:off x="4850771" y="4496335"/>
              <a:ext cx="902329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0"/>
              <a:endCxn id="19" idx="3"/>
            </p:cNvCxnSpPr>
            <p:nvPr/>
          </p:nvCxnSpPr>
          <p:spPr>
            <a:xfrm flipV="1">
              <a:off x="4692336" y="3762151"/>
              <a:ext cx="497569" cy="815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46871"/>
              </p:ext>
            </p:extLst>
          </p:nvPr>
        </p:nvGraphicFramePr>
        <p:xfrm>
          <a:off x="5156135" y="1324599"/>
          <a:ext cx="3234795" cy="40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59"/>
                <a:gridCol w="646959"/>
                <a:gridCol w="646959"/>
                <a:gridCol w="646959"/>
                <a:gridCol w="646959"/>
              </a:tblGrid>
              <a:tr h="408506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12715" y="5798954"/>
            <a:ext cx="23304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3366FF"/>
                </a:solidFill>
              </a:rPr>
              <a:t>O(|V| + |E|)</a:t>
            </a:r>
            <a:endParaRPr lang="en-US" sz="3200" b="1" baseline="30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3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Adjacency List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pPr marL="22860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charset="0"/>
              </a:rPr>
              <a:t>-  Let d = </a:t>
            </a:r>
            <a:r>
              <a:rPr lang="en-US" sz="2800" dirty="0" err="1" smtClean="0">
                <a:solidFill>
                  <a:schemeClr val="tx1"/>
                </a:solidFill>
                <a:latin typeface="Calibri" charset="0"/>
              </a:rPr>
              <a:t>outdegree</a:t>
            </a: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204" y="1883688"/>
            <a:ext cx="273137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Get </a:t>
            </a:r>
            <a:r>
              <a:rPr lang="en-US" sz="3200" b="1" kern="0" dirty="0" err="1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indegree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:  </a:t>
            </a:r>
            <a:endParaRPr lang="en-US" sz="32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7361" y="1951748"/>
            <a:ext cx="189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O(|V|+|E|)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8199" y="2620864"/>
            <a:ext cx="30783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Get </a:t>
            </a:r>
            <a:r>
              <a:rPr lang="en-US" sz="3200" b="1" kern="0" dirty="0" err="1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outdegree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:  </a:t>
            </a:r>
            <a:endParaRPr lang="en-US" sz="32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9484" y="3402883"/>
            <a:ext cx="30783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Find an edge:  </a:t>
            </a:r>
            <a:endParaRPr lang="en-US" sz="32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2479" y="4163906"/>
            <a:ext cx="30783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Insert an edge:  </a:t>
            </a:r>
            <a:endParaRPr lang="en-US" sz="32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3334" y="4945926"/>
            <a:ext cx="30783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Delete an edge:  </a:t>
            </a:r>
            <a:endParaRPr lang="en-US" sz="32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56507" y="2669720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O(d), </a:t>
            </a:r>
            <a:r>
              <a:rPr lang="en-US" sz="1600" b="1" dirty="0" smtClean="0">
                <a:solidFill>
                  <a:srgbClr val="3366FF"/>
                </a:solidFill>
              </a:rPr>
              <a:t>O(1) possible</a:t>
            </a:r>
            <a:endParaRPr lang="en-US" sz="1600" b="1" baseline="30000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89072" y="3431871"/>
            <a:ext cx="843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O(d)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0965" y="4225462"/>
            <a:ext cx="83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O(1)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2675" y="5017999"/>
            <a:ext cx="843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O(d)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5203" y="5786485"/>
            <a:ext cx="8998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- Sparse graph |V| &gt;&gt;&gt; d, so good for sparse graph</a:t>
            </a: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35311"/>
              </p:ext>
            </p:extLst>
          </p:nvPr>
        </p:nvGraphicFramePr>
        <p:xfrm>
          <a:off x="5470931" y="1295400"/>
          <a:ext cx="3234795" cy="40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59"/>
                <a:gridCol w="646959"/>
                <a:gridCol w="646959"/>
                <a:gridCol w="646959"/>
                <a:gridCol w="646959"/>
              </a:tblGrid>
              <a:tr h="408506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0850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2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38200" y="40386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rgbClr val="262626"/>
                </a:solidFill>
                <a:latin typeface="Calibri" charset="0"/>
                <a:ea typeface="ＭＳ Ｐゴシック" charset="0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charset="0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rgbClr val="404040"/>
                </a:solidFill>
                <a:latin typeface="+mn-lt"/>
                <a:ea typeface="ＭＳ Ｐゴシック" charset="0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  <a:ea typeface="ＭＳ Ｐゴシック" charset="0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charset="0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  <a:ea typeface="ＭＳ Ｐゴシック" charset="0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  <a:ea typeface="ＭＳ Ｐゴシック" charset="0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Get linear order of tasks </a:t>
            </a:r>
          </a:p>
          <a:p>
            <a:r>
              <a:rPr lang="en-US" dirty="0" smtClean="0">
                <a:latin typeface="Courier New" charset="0"/>
              </a:rPr>
              <a:t>with dependencies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51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Topological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8890265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Given a set of tasks with precedence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constraints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,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    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find a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linear order of the tasks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- No topological ordering in graph with cycle</a:t>
            </a:r>
          </a:p>
          <a:p>
            <a:pPr marL="22860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  - Possible to have many topological ordering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 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80476" y="3861635"/>
            <a:ext cx="3549255" cy="2378815"/>
            <a:chOff x="1981200" y="2514600"/>
            <a:chExt cx="2667000" cy="2819400"/>
          </a:xfrm>
        </p:grpSpPr>
        <p:sp>
          <p:nvSpPr>
            <p:cNvPr id="6" name="Oval 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276600" y="2514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267200" y="4419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81400" y="3505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81200" y="28194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133600" y="3886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667000" y="49530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2362200" y="2743200"/>
              <a:ext cx="838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362200" y="3124200"/>
              <a:ext cx="1143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209800" y="32004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886200" y="3886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581400" y="29718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362200" y="4267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514600" y="4114800"/>
              <a:ext cx="160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55649" y="3934150"/>
            <a:ext cx="3499519" cy="2499304"/>
            <a:chOff x="4495800" y="1981200"/>
            <a:chExt cx="3657600" cy="3200400"/>
          </a:xfrm>
        </p:grpSpPr>
        <p:sp>
          <p:nvSpPr>
            <p:cNvPr id="36" name="Oval 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495800" y="3352800"/>
              <a:ext cx="381000" cy="3810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7" name="Oval 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410200" y="1981200"/>
              <a:ext cx="381000" cy="3810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8" name="Oval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010400" y="4800600"/>
              <a:ext cx="381000" cy="3810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772400" y="3352800"/>
              <a:ext cx="381000" cy="3810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40" name="Oval 1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010400" y="1981200"/>
              <a:ext cx="381000" cy="3810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41" name="Oval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334000" y="4800600"/>
              <a:ext cx="381000" cy="3810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5715000" y="4953000"/>
              <a:ext cx="1295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7315200" y="3733800"/>
              <a:ext cx="609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724400" y="2362200"/>
              <a:ext cx="762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 flipV="1">
              <a:off x="5791200" y="2133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7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4800600" y="3733800"/>
              <a:ext cx="609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 flipV="1">
              <a:off x="7315200" y="2286000"/>
              <a:ext cx="609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23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Topological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8890265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 Topological sort algorithm</a:t>
            </a:r>
            <a:endParaRPr lang="en-US" sz="36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Choose a vertex v with 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indegree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0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Output v &amp;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Remove v and all of its edges</a:t>
            </a: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- Repeat until no more vertices left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78" y="3937624"/>
            <a:ext cx="3549255" cy="2378815"/>
            <a:chOff x="1981200" y="2514600"/>
            <a:chExt cx="2667000" cy="2819400"/>
          </a:xfrm>
        </p:grpSpPr>
        <p:sp>
          <p:nvSpPr>
            <p:cNvPr id="5" name="Oval 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76600" y="2514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67200" y="4419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81400" y="3505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81200" y="28194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133600" y="3886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67000" y="49530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2362200" y="2743200"/>
              <a:ext cx="838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2362200" y="3124200"/>
              <a:ext cx="1143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2209800" y="32004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886200" y="3886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581400" y="29718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362200" y="4267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514600" y="4114800"/>
              <a:ext cx="160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53460" y="3880402"/>
            <a:ext cx="3346440" cy="2378815"/>
            <a:chOff x="2133600" y="2514600"/>
            <a:chExt cx="2514600" cy="2819400"/>
          </a:xfrm>
        </p:grpSpPr>
        <p:sp>
          <p:nvSpPr>
            <p:cNvPr id="20" name="Oval 19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276600" y="2514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67200" y="4419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581400" y="3505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33600" y="3886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667000" y="49530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9" name="Line 1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886200" y="3886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3581400" y="29718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362200" y="4267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14600" y="4114800"/>
              <a:ext cx="160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6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Topological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8890265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30589" y="5280463"/>
            <a:ext cx="24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C B E D F</a:t>
            </a:r>
            <a:endParaRPr lang="en-US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92947" y="1565879"/>
            <a:ext cx="2839403" cy="2537523"/>
            <a:chOff x="2133600" y="2514600"/>
            <a:chExt cx="2514600" cy="2819400"/>
          </a:xfrm>
        </p:grpSpPr>
        <p:sp>
          <p:nvSpPr>
            <p:cNvPr id="20" name="Oval 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276600" y="2514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267200" y="4419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81400" y="3505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3886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667000" y="49530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5" name="Line 19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886200" y="3886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581400" y="29718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2362200" y="4267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514600" y="4114800"/>
              <a:ext cx="160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58520" y="1769269"/>
            <a:ext cx="2129553" cy="1928769"/>
            <a:chOff x="3048000" y="2514600"/>
            <a:chExt cx="1600200" cy="2286000"/>
          </a:xfrm>
        </p:grpSpPr>
        <p:sp>
          <p:nvSpPr>
            <p:cNvPr id="30" name="Oval 2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76600" y="2514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67200" y="4419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81400" y="3505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048000" y="4086890"/>
              <a:ext cx="381000" cy="380999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5" name="Line 1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886200" y="3886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581400" y="29718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819320" y="1708134"/>
            <a:ext cx="1825331" cy="1703061"/>
            <a:chOff x="3276600" y="2514600"/>
            <a:chExt cx="1371600" cy="2286000"/>
          </a:xfrm>
        </p:grpSpPr>
        <p:sp>
          <p:nvSpPr>
            <p:cNvPr id="40" name="Oval 3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76600" y="2514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267200" y="4419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42" name="Oval 4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81400" y="3505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44" name="Line 1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886200" y="3886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5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581400" y="29718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3160" y="5181285"/>
            <a:ext cx="1419702" cy="965068"/>
            <a:chOff x="3581400" y="3505200"/>
            <a:chExt cx="1066800" cy="1295400"/>
          </a:xfrm>
        </p:grpSpPr>
        <p:sp>
          <p:nvSpPr>
            <p:cNvPr id="48" name="Oval 4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67200" y="44196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581400" y="3505200"/>
              <a:ext cx="381000" cy="381000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0" name="Line 1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3886200" y="3886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Oval 5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51483" y="5460835"/>
            <a:ext cx="507037" cy="28384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4421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Topological Sort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8890265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Topological sort Runtime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Choose a vertex v with 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indegree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0 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- Output v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&amp;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Remove v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1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- Remove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all of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v’s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edges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Total Runtime:</a:t>
            </a: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2426" y="2520160"/>
            <a:ext cx="39068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Single step (No Q / Q):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73599" y="2570860"/>
            <a:ext cx="120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2426" y="3027164"/>
            <a:ext cx="29510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</a:rPr>
              <a:t>Total (No Q / Q):</a:t>
            </a:r>
            <a:endParaRPr lang="en-US" sz="3200" baseline="30000" dirty="0">
              <a:solidFill>
                <a:srgbClr val="7F7F7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13744" y="3028944"/>
            <a:ext cx="120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82931" y="3990068"/>
            <a:ext cx="11390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</a:rPr>
              <a:t>Total:</a:t>
            </a:r>
            <a:endParaRPr lang="en-US" sz="3200" baseline="30000" dirty="0">
              <a:solidFill>
                <a:srgbClr val="7F7F7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1704" y="4051624"/>
            <a:ext cx="120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61221" y="4726737"/>
            <a:ext cx="11390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</a:rPr>
              <a:t>Total:</a:t>
            </a:r>
            <a:endParaRPr lang="en-US" sz="3200" baseline="30000" dirty="0">
              <a:solidFill>
                <a:srgbClr val="7F7F7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46309" y="4769328"/>
            <a:ext cx="116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O(|E|)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13744" y="2547245"/>
            <a:ext cx="83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O(1)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96527" y="3034440"/>
            <a:ext cx="1326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</a:t>
            </a:r>
            <a:r>
              <a:rPr lang="en-US" sz="2800" b="1" baseline="30000" dirty="0" smtClean="0">
                <a:solidFill>
                  <a:srgbClr val="3366FF"/>
                </a:solidFill>
              </a:rPr>
              <a:t>2</a:t>
            </a:r>
            <a:r>
              <a:rPr lang="en-US" sz="2800" b="1" dirty="0" smtClean="0">
                <a:solidFill>
                  <a:srgbClr val="3366FF"/>
                </a:solidFill>
              </a:rPr>
              <a:t>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91083" y="5555592"/>
            <a:ext cx="3743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</a:t>
            </a:r>
            <a:r>
              <a:rPr lang="en-US" sz="2800" b="1" baseline="30000" dirty="0" smtClean="0">
                <a:solidFill>
                  <a:srgbClr val="3366FF"/>
                </a:solidFill>
              </a:rPr>
              <a:t>2</a:t>
            </a:r>
            <a:r>
              <a:rPr lang="en-US" sz="2800" b="1" dirty="0" smtClean="0">
                <a:solidFill>
                  <a:srgbClr val="3366FF"/>
                </a:solidFill>
              </a:rPr>
              <a:t>+|E|)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No Queue</a:t>
            </a:r>
            <a:endParaRPr lang="en-US" sz="2800" baseline="30000" dirty="0"/>
          </a:p>
        </p:txBody>
      </p:sp>
      <p:sp>
        <p:nvSpPr>
          <p:cNvPr id="49" name="TextBox 48"/>
          <p:cNvSpPr txBox="1"/>
          <p:nvPr/>
        </p:nvSpPr>
        <p:spPr>
          <a:xfrm>
            <a:off x="3801938" y="6096843"/>
            <a:ext cx="3200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O(|V|+|E|)    </a:t>
            </a:r>
            <a:r>
              <a:rPr lang="en-US" sz="2800" dirty="0" smtClean="0">
                <a:solidFill>
                  <a:srgbClr val="000000"/>
                </a:solidFill>
              </a:rPr>
              <a:t>Queue</a:t>
            </a:r>
            <a:endParaRPr lang="en-US" sz="2800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4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0" grpId="0"/>
      <p:bldP spid="45" grpId="0"/>
      <p:bldP spid="46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charset="0"/>
              </a:rPr>
              <a:t>B</a:t>
            </a:r>
            <a:r>
              <a:rPr lang="en-US" dirty="0" smtClean="0">
                <a:latin typeface="Courier New" charset="0"/>
              </a:rPr>
              <a:t>FS &amp; DFS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3993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Agenda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97000"/>
            <a:ext cx="9144000" cy="5461000"/>
          </a:xfrm>
        </p:spPr>
        <p:txBody>
          <a:bodyPr/>
          <a:lstStyle/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Graph Review</a:t>
            </a: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   </a:t>
            </a:r>
            <a:r>
              <a:rPr lang="en-US" sz="3200" dirty="0" smtClean="0"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Graph Terminologies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Graph Representations: matrix &amp; list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Topological sort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  - Graph traversal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BFS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D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Shortest Path: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Dijkstra’s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Algorithm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Project 3 Introduction</a:t>
            </a:r>
            <a:endParaRPr lang="en-US" sz="3200" b="1" dirty="0" smtClean="0">
              <a:latin typeface="Arial"/>
              <a:cs typeface="Arial"/>
            </a:endParaRPr>
          </a:p>
          <a:p>
            <a:pPr marL="228600" indent="0">
              <a:buNone/>
            </a:pPr>
            <a:r>
              <a:rPr lang="en-US" sz="3200" b="1" dirty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 </a:t>
            </a:r>
            <a:r>
              <a:rPr lang="en-US" sz="3200" b="1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- </a:t>
            </a:r>
            <a:r>
              <a:rPr lang="en-US" sz="320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Analyzing US census data</a:t>
            </a: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2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Breadth First Search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6"/>
            <a:ext cx="8890265" cy="5575283"/>
          </a:xfrm>
          <a:ln>
            <a:solidFill>
              <a:schemeClr val="tx1"/>
            </a:solidFill>
          </a:ln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Pick the shallowest unmarked node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Use queue, new node go to the end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262626"/>
                </a:solidFill>
                <a:latin typeface="Calibri" charset="0"/>
              </a:rPr>
              <a:t>                                           </a:t>
            </a: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938" y="2861940"/>
            <a:ext cx="501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Start with the root in the queue</a:t>
            </a:r>
            <a:endParaRPr lang="en-US" sz="2800" baseline="30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0361" y="2717513"/>
            <a:ext cx="2390718" cy="1646421"/>
            <a:chOff x="1685930" y="3281707"/>
            <a:chExt cx="2952914" cy="2143548"/>
          </a:xfrm>
        </p:grpSpPr>
        <p:sp>
          <p:nvSpPr>
            <p:cNvPr id="17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8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9" name="AutoShape 10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"/>
            <p:cNvCxnSpPr>
              <a:cxnSpLocks noChangeShapeType="1"/>
              <a:stCxn id="18" idx="5"/>
              <a:endCxn id="2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2" name="AutoShape 16"/>
            <p:cNvCxnSpPr>
              <a:cxnSpLocks noChangeShapeType="1"/>
              <a:stCxn id="17" idx="3"/>
              <a:endCxn id="2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4" name="AutoShape 19"/>
            <p:cNvCxnSpPr>
              <a:cxnSpLocks noChangeShapeType="1"/>
              <a:stCxn id="17" idx="5"/>
              <a:endCxn id="2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29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0" name="AutoShape 36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2" name="AutoShape 39"/>
            <p:cNvCxnSpPr>
              <a:cxnSpLocks noChangeShapeType="1"/>
              <a:stCxn id="27" idx="5"/>
              <a:endCxn id="31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91217"/>
              </p:ext>
            </p:extLst>
          </p:nvPr>
        </p:nvGraphicFramePr>
        <p:xfrm>
          <a:off x="4048062" y="3541230"/>
          <a:ext cx="1813651" cy="396204"/>
        </p:xfrm>
        <a:graphic>
          <a:graphicData uri="http://schemas.openxmlformats.org/drawingml/2006/table">
            <a:tbl>
              <a:tblPr/>
              <a:tblGrid>
                <a:gridCol w="1141929"/>
                <a:gridCol w="671722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53158"/>
              </p:ext>
            </p:extLst>
          </p:nvPr>
        </p:nvGraphicFramePr>
        <p:xfrm>
          <a:off x="4048062" y="5875949"/>
          <a:ext cx="2627777" cy="396204"/>
        </p:xfrm>
        <a:graphic>
          <a:graphicData uri="http://schemas.openxmlformats.org/drawingml/2006/table">
            <a:tbl>
              <a:tblPr/>
              <a:tblGrid>
                <a:gridCol w="1207357"/>
                <a:gridCol w="710210"/>
                <a:gridCol w="71021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891325" y="4799555"/>
            <a:ext cx="2390718" cy="1646421"/>
            <a:chOff x="1685930" y="3281707"/>
            <a:chExt cx="2952914" cy="2143548"/>
          </a:xfrm>
        </p:grpSpPr>
        <p:sp>
          <p:nvSpPr>
            <p:cNvPr id="41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2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3" name="AutoShape 10"/>
            <p:cNvCxnSpPr>
              <a:cxnSpLocks noChangeShapeType="1"/>
              <a:stCxn id="42" idx="3"/>
              <a:endCxn id="41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"/>
            <p:cNvCxnSpPr>
              <a:cxnSpLocks noChangeShapeType="1"/>
              <a:stCxn id="42" idx="5"/>
              <a:endCxn id="55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2" name="AutoShape 16"/>
            <p:cNvCxnSpPr>
              <a:cxnSpLocks noChangeShapeType="1"/>
              <a:stCxn id="41" idx="3"/>
              <a:endCxn id="5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4" name="AutoShape 19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6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7" name="AutoShape 36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9" name="AutoShape 39"/>
            <p:cNvCxnSpPr>
              <a:cxnSpLocks noChangeShapeType="1"/>
              <a:stCxn id="55" idx="5"/>
              <a:endCxn id="58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0" name="TextBox 59"/>
          <p:cNvSpPr txBox="1"/>
          <p:nvPr/>
        </p:nvSpPr>
        <p:spPr>
          <a:xfrm>
            <a:off x="3877922" y="4790097"/>
            <a:ext cx="5012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Pop one out, mark it,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put its child into the queue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52685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Breadth First Search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6"/>
            <a:ext cx="8890265" cy="5575283"/>
          </a:xfrm>
          <a:ln>
            <a:solidFill>
              <a:schemeClr val="tx1"/>
            </a:solidFill>
          </a:ln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Pick the shallowest unmarked node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Use queue, new node go to the end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262626"/>
                </a:solidFill>
                <a:latin typeface="Calibri" charset="0"/>
              </a:rPr>
              <a:t>                                           </a:t>
            </a: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938" y="2735296"/>
            <a:ext cx="501234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/>
              <a:t>Pop one out, mark it, </a:t>
            </a:r>
          </a:p>
          <a:p>
            <a:r>
              <a:rPr lang="en-US" sz="2800" dirty="0"/>
              <a:t> put its child into the queue</a:t>
            </a:r>
            <a:endParaRPr lang="en-US" sz="2800" baseline="30000" dirty="0"/>
          </a:p>
          <a:p>
            <a:endParaRPr lang="en-US" sz="2800" baseline="30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0361" y="2717513"/>
            <a:ext cx="2390718" cy="1646421"/>
            <a:chOff x="1685930" y="3281707"/>
            <a:chExt cx="2952914" cy="2143548"/>
          </a:xfrm>
        </p:grpSpPr>
        <p:sp>
          <p:nvSpPr>
            <p:cNvPr id="17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8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9" name="AutoShape 10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"/>
            <p:cNvCxnSpPr>
              <a:cxnSpLocks noChangeShapeType="1"/>
              <a:stCxn id="18" idx="5"/>
              <a:endCxn id="2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2" name="AutoShape 16"/>
            <p:cNvCxnSpPr>
              <a:cxnSpLocks noChangeShapeType="1"/>
              <a:stCxn id="17" idx="3"/>
              <a:endCxn id="2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4" name="AutoShape 19"/>
            <p:cNvCxnSpPr>
              <a:cxnSpLocks noChangeShapeType="1"/>
              <a:stCxn id="17" idx="5"/>
              <a:endCxn id="2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29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0" name="AutoShape 36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2" name="AutoShape 39"/>
            <p:cNvCxnSpPr>
              <a:cxnSpLocks noChangeShapeType="1"/>
              <a:stCxn id="27" idx="5"/>
              <a:endCxn id="31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30080"/>
              </p:ext>
            </p:extLst>
          </p:nvPr>
        </p:nvGraphicFramePr>
        <p:xfrm>
          <a:off x="4048062" y="3778559"/>
          <a:ext cx="3040267" cy="396204"/>
        </p:xfrm>
        <a:graphic>
          <a:graphicData uri="http://schemas.openxmlformats.org/drawingml/2006/table">
            <a:tbl>
              <a:tblPr/>
              <a:tblGrid>
                <a:gridCol w="1099672"/>
                <a:gridCol w="646865"/>
                <a:gridCol w="646865"/>
                <a:gridCol w="646865"/>
              </a:tblGrid>
              <a:tr h="29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91251"/>
              </p:ext>
            </p:extLst>
          </p:nvPr>
        </p:nvGraphicFramePr>
        <p:xfrm>
          <a:off x="4048062" y="5875949"/>
          <a:ext cx="3680714" cy="396204"/>
        </p:xfrm>
        <a:graphic>
          <a:graphicData uri="http://schemas.openxmlformats.org/drawingml/2006/table">
            <a:tbl>
              <a:tblPr/>
              <a:tblGrid>
                <a:gridCol w="1097758"/>
                <a:gridCol w="645739"/>
                <a:gridCol w="645739"/>
                <a:gridCol w="645739"/>
                <a:gridCol w="645739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891325" y="4799555"/>
            <a:ext cx="2390718" cy="1646421"/>
            <a:chOff x="1685930" y="3281707"/>
            <a:chExt cx="2952914" cy="2143548"/>
          </a:xfrm>
        </p:grpSpPr>
        <p:sp>
          <p:nvSpPr>
            <p:cNvPr id="41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2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3" name="AutoShape 10"/>
            <p:cNvCxnSpPr>
              <a:cxnSpLocks noChangeShapeType="1"/>
              <a:stCxn id="42" idx="3"/>
              <a:endCxn id="41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"/>
            <p:cNvCxnSpPr>
              <a:cxnSpLocks noChangeShapeType="1"/>
              <a:stCxn id="42" idx="5"/>
              <a:endCxn id="55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2" name="AutoShape 16"/>
            <p:cNvCxnSpPr>
              <a:cxnSpLocks noChangeShapeType="1"/>
              <a:stCxn id="41" idx="3"/>
              <a:endCxn id="5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4" name="AutoShape 19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6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7" name="AutoShape 36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9" name="AutoShape 39"/>
            <p:cNvCxnSpPr>
              <a:cxnSpLocks noChangeShapeType="1"/>
              <a:stCxn id="55" idx="5"/>
              <a:endCxn id="58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0" name="TextBox 59"/>
          <p:cNvSpPr txBox="1"/>
          <p:nvPr/>
        </p:nvSpPr>
        <p:spPr>
          <a:xfrm>
            <a:off x="3877922" y="4790097"/>
            <a:ext cx="5012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Pop one out, mark it,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put its child into the queue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3753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Breadth First Search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6"/>
            <a:ext cx="8890265" cy="5575283"/>
          </a:xfrm>
          <a:ln>
            <a:solidFill>
              <a:schemeClr val="tx1"/>
            </a:solidFill>
          </a:ln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Pick the shallowest unmarked node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Use queue, new node go to the end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262626"/>
                </a:solidFill>
                <a:latin typeface="Calibri" charset="0"/>
              </a:rPr>
              <a:t>                                           </a:t>
            </a: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938" y="2735296"/>
            <a:ext cx="501234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/>
              <a:t>Pop one out, mark it, </a:t>
            </a:r>
          </a:p>
          <a:p>
            <a:r>
              <a:rPr lang="en-US" sz="2800" dirty="0"/>
              <a:t> put its child into the queue</a:t>
            </a:r>
            <a:endParaRPr lang="en-US" sz="2800" baseline="30000" dirty="0"/>
          </a:p>
          <a:p>
            <a:endParaRPr lang="en-US" sz="2800" baseline="30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0361" y="2717513"/>
            <a:ext cx="2390718" cy="1646421"/>
            <a:chOff x="1685930" y="3281707"/>
            <a:chExt cx="2952914" cy="2143548"/>
          </a:xfrm>
        </p:grpSpPr>
        <p:sp>
          <p:nvSpPr>
            <p:cNvPr id="17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8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9" name="AutoShape 10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"/>
            <p:cNvCxnSpPr>
              <a:cxnSpLocks noChangeShapeType="1"/>
              <a:stCxn id="18" idx="5"/>
              <a:endCxn id="2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2" name="AutoShape 16"/>
            <p:cNvCxnSpPr>
              <a:cxnSpLocks noChangeShapeType="1"/>
              <a:stCxn id="17" idx="3"/>
              <a:endCxn id="2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4" name="AutoShape 19"/>
            <p:cNvCxnSpPr>
              <a:cxnSpLocks noChangeShapeType="1"/>
              <a:stCxn id="17" idx="5"/>
              <a:endCxn id="2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29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0" name="AutoShape 36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2" name="AutoShape 39"/>
            <p:cNvCxnSpPr>
              <a:cxnSpLocks noChangeShapeType="1"/>
              <a:stCxn id="27" idx="5"/>
              <a:endCxn id="31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00866"/>
              </p:ext>
            </p:extLst>
          </p:nvPr>
        </p:nvGraphicFramePr>
        <p:xfrm>
          <a:off x="4048062" y="3778559"/>
          <a:ext cx="3040267" cy="396204"/>
        </p:xfrm>
        <a:graphic>
          <a:graphicData uri="http://schemas.openxmlformats.org/drawingml/2006/table">
            <a:tbl>
              <a:tblPr/>
              <a:tblGrid>
                <a:gridCol w="1099672"/>
                <a:gridCol w="646865"/>
                <a:gridCol w="646865"/>
                <a:gridCol w="646865"/>
              </a:tblGrid>
              <a:tr h="29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93492"/>
              </p:ext>
            </p:extLst>
          </p:nvPr>
        </p:nvGraphicFramePr>
        <p:xfrm>
          <a:off x="4048062" y="5875949"/>
          <a:ext cx="2389236" cy="396204"/>
        </p:xfrm>
        <a:graphic>
          <a:graphicData uri="http://schemas.openxmlformats.org/drawingml/2006/table">
            <a:tbl>
              <a:tblPr/>
              <a:tblGrid>
                <a:gridCol w="1097758"/>
                <a:gridCol w="645739"/>
                <a:gridCol w="645739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891325" y="4799555"/>
            <a:ext cx="2390718" cy="1646421"/>
            <a:chOff x="1685930" y="3281707"/>
            <a:chExt cx="2952914" cy="2143548"/>
          </a:xfrm>
        </p:grpSpPr>
        <p:sp>
          <p:nvSpPr>
            <p:cNvPr id="41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2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3" name="AutoShape 10"/>
            <p:cNvCxnSpPr>
              <a:cxnSpLocks noChangeShapeType="1"/>
              <a:stCxn id="42" idx="3"/>
              <a:endCxn id="41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"/>
            <p:cNvCxnSpPr>
              <a:cxnSpLocks noChangeShapeType="1"/>
              <a:stCxn id="42" idx="5"/>
              <a:endCxn id="55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2" name="AutoShape 16"/>
            <p:cNvCxnSpPr>
              <a:cxnSpLocks noChangeShapeType="1"/>
              <a:stCxn id="41" idx="3"/>
              <a:endCxn id="5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4" name="AutoShape 19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6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7" name="AutoShape 36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9" name="AutoShape 39"/>
            <p:cNvCxnSpPr>
              <a:cxnSpLocks noChangeShapeType="1"/>
              <a:stCxn id="55" idx="5"/>
              <a:endCxn id="58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0" name="TextBox 59"/>
          <p:cNvSpPr txBox="1"/>
          <p:nvPr/>
        </p:nvSpPr>
        <p:spPr>
          <a:xfrm>
            <a:off x="3877922" y="4790097"/>
            <a:ext cx="5012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Pop one out, mark it,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put its child into the queue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4324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Breadth First Search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6"/>
            <a:ext cx="8890265" cy="5575283"/>
          </a:xfrm>
          <a:ln>
            <a:solidFill>
              <a:schemeClr val="tx1"/>
            </a:solidFill>
          </a:ln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Pick the shallowest unmarked node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Use queue, new node go to the end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262626"/>
                </a:solidFill>
                <a:latin typeface="Calibri" charset="0"/>
              </a:rPr>
              <a:t>                                           </a:t>
            </a: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938" y="2735296"/>
            <a:ext cx="501234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/>
              <a:t>Pop one out, mark it, </a:t>
            </a:r>
          </a:p>
          <a:p>
            <a:r>
              <a:rPr lang="en-US" sz="2800" dirty="0"/>
              <a:t> put its child into the queue</a:t>
            </a:r>
            <a:endParaRPr lang="en-US" sz="2800" baseline="30000" dirty="0"/>
          </a:p>
          <a:p>
            <a:endParaRPr lang="en-US" sz="2800" baseline="30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0361" y="2717513"/>
            <a:ext cx="2390718" cy="1646421"/>
            <a:chOff x="1685930" y="3281707"/>
            <a:chExt cx="2952914" cy="2143548"/>
          </a:xfrm>
        </p:grpSpPr>
        <p:sp>
          <p:nvSpPr>
            <p:cNvPr id="17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8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9" name="AutoShape 10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"/>
            <p:cNvCxnSpPr>
              <a:cxnSpLocks noChangeShapeType="1"/>
              <a:stCxn id="18" idx="5"/>
              <a:endCxn id="2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2" name="AutoShape 16"/>
            <p:cNvCxnSpPr>
              <a:cxnSpLocks noChangeShapeType="1"/>
              <a:stCxn id="17" idx="3"/>
              <a:endCxn id="2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4" name="AutoShape 19"/>
            <p:cNvCxnSpPr>
              <a:cxnSpLocks noChangeShapeType="1"/>
              <a:stCxn id="17" idx="5"/>
              <a:endCxn id="2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29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0" name="AutoShape 36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2" name="AutoShape 39"/>
            <p:cNvCxnSpPr>
              <a:cxnSpLocks noChangeShapeType="1"/>
              <a:stCxn id="27" idx="5"/>
              <a:endCxn id="31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81952"/>
              </p:ext>
            </p:extLst>
          </p:nvPr>
        </p:nvGraphicFramePr>
        <p:xfrm>
          <a:off x="4048062" y="3778559"/>
          <a:ext cx="1746537" cy="396204"/>
        </p:xfrm>
        <a:graphic>
          <a:graphicData uri="http://schemas.openxmlformats.org/drawingml/2006/table">
            <a:tbl>
              <a:tblPr/>
              <a:tblGrid>
                <a:gridCol w="1099672"/>
                <a:gridCol w="646865"/>
              </a:tblGrid>
              <a:tr h="29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462"/>
              </p:ext>
            </p:extLst>
          </p:nvPr>
        </p:nvGraphicFramePr>
        <p:xfrm>
          <a:off x="4048062" y="5875949"/>
          <a:ext cx="1097758" cy="396204"/>
        </p:xfrm>
        <a:graphic>
          <a:graphicData uri="http://schemas.openxmlformats.org/drawingml/2006/table">
            <a:tbl>
              <a:tblPr/>
              <a:tblGrid>
                <a:gridCol w="109775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891325" y="4799555"/>
            <a:ext cx="2390718" cy="1646421"/>
            <a:chOff x="1685930" y="3281707"/>
            <a:chExt cx="2952914" cy="2143548"/>
          </a:xfrm>
        </p:grpSpPr>
        <p:sp>
          <p:nvSpPr>
            <p:cNvPr id="41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2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3" name="AutoShape 10"/>
            <p:cNvCxnSpPr>
              <a:cxnSpLocks noChangeShapeType="1"/>
              <a:stCxn id="42" idx="3"/>
              <a:endCxn id="41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"/>
            <p:cNvCxnSpPr>
              <a:cxnSpLocks noChangeShapeType="1"/>
              <a:stCxn id="42" idx="5"/>
              <a:endCxn id="55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2" name="AutoShape 16"/>
            <p:cNvCxnSpPr>
              <a:cxnSpLocks noChangeShapeType="1"/>
              <a:stCxn id="41" idx="3"/>
              <a:endCxn id="5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4" name="AutoShape 19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6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7" name="AutoShape 36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9" name="AutoShape 39"/>
            <p:cNvCxnSpPr>
              <a:cxnSpLocks noChangeShapeType="1"/>
              <a:stCxn id="55" idx="5"/>
              <a:endCxn id="58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0" name="TextBox 59"/>
          <p:cNvSpPr txBox="1"/>
          <p:nvPr/>
        </p:nvSpPr>
        <p:spPr>
          <a:xfrm>
            <a:off x="3877922" y="4790097"/>
            <a:ext cx="5012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Pop one out, mark it,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put its child into the queue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87320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Breadth First Search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6"/>
            <a:ext cx="8890265" cy="5575283"/>
          </a:xfrm>
          <a:ln>
            <a:solidFill>
              <a:schemeClr val="tx1"/>
            </a:solidFill>
          </a:ln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Pick the shallowest unmarked node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Use queue, new node go to the end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262626"/>
                </a:solidFill>
                <a:latin typeface="Calibri" charset="0"/>
              </a:rPr>
              <a:t>                                           </a:t>
            </a: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938" y="2735296"/>
            <a:ext cx="501234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The queue is empty, Done!</a:t>
            </a:r>
            <a:endParaRPr lang="en-US" sz="2800" baseline="30000" dirty="0"/>
          </a:p>
          <a:p>
            <a:endParaRPr lang="en-US" sz="2800" baseline="30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0361" y="2717513"/>
            <a:ext cx="2390718" cy="1646421"/>
            <a:chOff x="1685930" y="3281707"/>
            <a:chExt cx="2952914" cy="2143548"/>
          </a:xfrm>
        </p:grpSpPr>
        <p:sp>
          <p:nvSpPr>
            <p:cNvPr id="17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8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9" name="AutoShape 10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"/>
            <p:cNvCxnSpPr>
              <a:cxnSpLocks noChangeShapeType="1"/>
              <a:stCxn id="18" idx="5"/>
              <a:endCxn id="2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2" name="AutoShape 16"/>
            <p:cNvCxnSpPr>
              <a:cxnSpLocks noChangeShapeType="1"/>
              <a:stCxn id="17" idx="3"/>
              <a:endCxn id="2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4" name="AutoShape 19"/>
            <p:cNvCxnSpPr>
              <a:cxnSpLocks noChangeShapeType="1"/>
              <a:stCxn id="17" idx="5"/>
              <a:endCxn id="2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29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0" name="AutoShape 36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2" name="AutoShape 39"/>
            <p:cNvCxnSpPr>
              <a:cxnSpLocks noChangeShapeType="1"/>
              <a:stCxn id="27" idx="5"/>
              <a:endCxn id="31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52422"/>
              </p:ext>
            </p:extLst>
          </p:nvPr>
        </p:nvGraphicFramePr>
        <p:xfrm>
          <a:off x="4048062" y="3486282"/>
          <a:ext cx="1099672" cy="396204"/>
        </p:xfrm>
        <a:graphic>
          <a:graphicData uri="http://schemas.openxmlformats.org/drawingml/2006/table">
            <a:tbl>
              <a:tblPr/>
              <a:tblGrid>
                <a:gridCol w="1099672"/>
              </a:tblGrid>
              <a:tr h="29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65224" y="4702176"/>
            <a:ext cx="651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- The order of traversal: A B C D E F 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0362" y="5377796"/>
            <a:ext cx="5616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- Let b = branching factor, h = height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Space requirement: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51361" y="5815556"/>
            <a:ext cx="972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</a:t>
            </a:r>
            <a:r>
              <a:rPr lang="en-US" sz="2800" b="1" dirty="0" err="1" smtClean="0">
                <a:solidFill>
                  <a:srgbClr val="3366FF"/>
                </a:solidFill>
              </a:rPr>
              <a:t>b</a:t>
            </a:r>
            <a:r>
              <a:rPr lang="en-US" sz="2800" b="1" baseline="30000" dirty="0" err="1" smtClean="0">
                <a:solidFill>
                  <a:srgbClr val="3366FF"/>
                </a:solidFill>
              </a:rPr>
              <a:t>h</a:t>
            </a:r>
            <a:r>
              <a:rPr lang="en-US" sz="2800" b="1" dirty="0" smtClean="0">
                <a:solidFill>
                  <a:srgbClr val="3366FF"/>
                </a:solidFill>
              </a:rPr>
              <a:t>)    </a:t>
            </a:r>
            <a:endParaRPr lang="en-US" sz="2800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4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0" grpId="0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Depth First Search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6"/>
            <a:ext cx="8890265" cy="5575283"/>
          </a:xfrm>
          <a:ln>
            <a:solidFill>
              <a:schemeClr val="tx1"/>
            </a:solidFill>
          </a:ln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Pick the deepest unmarked node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Use stack, new node go to the top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262626"/>
                </a:solidFill>
                <a:latin typeface="Calibri" charset="0"/>
              </a:rPr>
              <a:t>                                           </a:t>
            </a: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938" y="2861940"/>
            <a:ext cx="501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Start with the root in the stack</a:t>
            </a:r>
            <a:endParaRPr lang="en-US" sz="2800" baseline="30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0361" y="2717513"/>
            <a:ext cx="2390718" cy="1646421"/>
            <a:chOff x="1685930" y="3281707"/>
            <a:chExt cx="2952914" cy="2143548"/>
          </a:xfrm>
        </p:grpSpPr>
        <p:sp>
          <p:nvSpPr>
            <p:cNvPr id="17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8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9" name="AutoShape 10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"/>
            <p:cNvCxnSpPr>
              <a:cxnSpLocks noChangeShapeType="1"/>
              <a:stCxn id="18" idx="5"/>
              <a:endCxn id="2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2" name="AutoShape 16"/>
            <p:cNvCxnSpPr>
              <a:cxnSpLocks noChangeShapeType="1"/>
              <a:stCxn id="17" idx="3"/>
              <a:endCxn id="2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4" name="AutoShape 19"/>
            <p:cNvCxnSpPr>
              <a:cxnSpLocks noChangeShapeType="1"/>
              <a:stCxn id="17" idx="5"/>
              <a:endCxn id="2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29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0" name="AutoShape 36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2" name="AutoShape 39"/>
            <p:cNvCxnSpPr>
              <a:cxnSpLocks noChangeShapeType="1"/>
              <a:stCxn id="27" idx="5"/>
              <a:endCxn id="31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52988"/>
              </p:ext>
            </p:extLst>
          </p:nvPr>
        </p:nvGraphicFramePr>
        <p:xfrm>
          <a:off x="4048062" y="3541230"/>
          <a:ext cx="1813651" cy="396204"/>
        </p:xfrm>
        <a:graphic>
          <a:graphicData uri="http://schemas.openxmlformats.org/drawingml/2006/table">
            <a:tbl>
              <a:tblPr/>
              <a:tblGrid>
                <a:gridCol w="1141929"/>
                <a:gridCol w="671722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Stack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80638"/>
              </p:ext>
            </p:extLst>
          </p:nvPr>
        </p:nvGraphicFramePr>
        <p:xfrm>
          <a:off x="4048062" y="5875949"/>
          <a:ext cx="2627777" cy="396204"/>
        </p:xfrm>
        <a:graphic>
          <a:graphicData uri="http://schemas.openxmlformats.org/drawingml/2006/table">
            <a:tbl>
              <a:tblPr/>
              <a:tblGrid>
                <a:gridCol w="1207357"/>
                <a:gridCol w="710210"/>
                <a:gridCol w="71021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Stack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891325" y="4799555"/>
            <a:ext cx="2390718" cy="1646421"/>
            <a:chOff x="1685930" y="3281707"/>
            <a:chExt cx="2952914" cy="2143548"/>
          </a:xfrm>
        </p:grpSpPr>
        <p:sp>
          <p:nvSpPr>
            <p:cNvPr id="41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2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3" name="AutoShape 10"/>
            <p:cNvCxnSpPr>
              <a:cxnSpLocks noChangeShapeType="1"/>
              <a:stCxn id="42" idx="3"/>
              <a:endCxn id="41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"/>
            <p:cNvCxnSpPr>
              <a:cxnSpLocks noChangeShapeType="1"/>
              <a:stCxn id="42" idx="5"/>
              <a:endCxn id="55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2" name="AutoShape 16"/>
            <p:cNvCxnSpPr>
              <a:cxnSpLocks noChangeShapeType="1"/>
              <a:stCxn id="41" idx="3"/>
              <a:endCxn id="5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4" name="AutoShape 19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6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7" name="AutoShape 36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9" name="AutoShape 39"/>
            <p:cNvCxnSpPr>
              <a:cxnSpLocks noChangeShapeType="1"/>
              <a:stCxn id="55" idx="5"/>
              <a:endCxn id="58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0" name="TextBox 59"/>
          <p:cNvSpPr txBox="1"/>
          <p:nvPr/>
        </p:nvSpPr>
        <p:spPr>
          <a:xfrm>
            <a:off x="3877922" y="4790097"/>
            <a:ext cx="5012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Pop one out, mark it,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put its child into the stack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93463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Depth First Search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6"/>
            <a:ext cx="8890265" cy="5575283"/>
          </a:xfrm>
          <a:ln>
            <a:solidFill>
              <a:schemeClr val="tx1"/>
            </a:solidFill>
          </a:ln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Pick the deepest unmarked node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Use stack, new node go to the top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262626"/>
                </a:solidFill>
                <a:latin typeface="Calibri" charset="0"/>
              </a:rPr>
              <a:t>                                           </a:t>
            </a: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938" y="2735296"/>
            <a:ext cx="501234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/>
              <a:t>Pop one out, mark it, </a:t>
            </a:r>
          </a:p>
          <a:p>
            <a:r>
              <a:rPr lang="en-US" sz="2800" dirty="0"/>
              <a:t> put its child into the </a:t>
            </a:r>
            <a:r>
              <a:rPr lang="en-US" sz="2800" dirty="0" smtClean="0"/>
              <a:t>stack</a:t>
            </a:r>
            <a:endParaRPr lang="en-US" sz="2800" baseline="30000" dirty="0"/>
          </a:p>
          <a:p>
            <a:endParaRPr lang="en-US" sz="2800" baseline="30000" dirty="0"/>
          </a:p>
        </p:txBody>
      </p: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69324"/>
              </p:ext>
            </p:extLst>
          </p:nvPr>
        </p:nvGraphicFramePr>
        <p:xfrm>
          <a:off x="4048062" y="3778559"/>
          <a:ext cx="3040267" cy="396204"/>
        </p:xfrm>
        <a:graphic>
          <a:graphicData uri="http://schemas.openxmlformats.org/drawingml/2006/table">
            <a:tbl>
              <a:tblPr/>
              <a:tblGrid>
                <a:gridCol w="1099672"/>
                <a:gridCol w="646865"/>
                <a:gridCol w="646865"/>
                <a:gridCol w="646865"/>
              </a:tblGrid>
              <a:tr h="29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Stack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96730"/>
              </p:ext>
            </p:extLst>
          </p:nvPr>
        </p:nvGraphicFramePr>
        <p:xfrm>
          <a:off x="4048062" y="5875949"/>
          <a:ext cx="2389236" cy="396204"/>
        </p:xfrm>
        <a:graphic>
          <a:graphicData uri="http://schemas.openxmlformats.org/drawingml/2006/table">
            <a:tbl>
              <a:tblPr/>
              <a:tblGrid>
                <a:gridCol w="1097758"/>
                <a:gridCol w="645739"/>
                <a:gridCol w="645739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Stack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877922" y="4790097"/>
            <a:ext cx="5012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Pop one out, mark it,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put its child into the stack</a:t>
            </a:r>
            <a:endParaRPr lang="en-US" sz="2800" baseline="30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805837" y="2756702"/>
            <a:ext cx="2390718" cy="1646421"/>
            <a:chOff x="1685930" y="3281707"/>
            <a:chExt cx="2952914" cy="2143548"/>
          </a:xfrm>
        </p:grpSpPr>
        <p:sp>
          <p:nvSpPr>
            <p:cNvPr id="40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4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5" name="AutoShape 10"/>
            <p:cNvCxnSpPr>
              <a:cxnSpLocks noChangeShapeType="1"/>
              <a:stCxn id="44" idx="3"/>
              <a:endCxn id="40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"/>
            <p:cNvCxnSpPr>
              <a:cxnSpLocks noChangeShapeType="1"/>
              <a:stCxn id="44" idx="5"/>
              <a:endCxn id="63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9" name="AutoShape 16"/>
            <p:cNvCxnSpPr>
              <a:cxnSpLocks noChangeShapeType="1"/>
              <a:stCxn id="40" idx="3"/>
              <a:endCxn id="47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2" name="AutoShape 19"/>
            <p:cNvCxnSpPr>
              <a:cxnSpLocks noChangeShapeType="1"/>
              <a:stCxn id="40" idx="5"/>
              <a:endCxn id="61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64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5" name="AutoShape 36"/>
            <p:cNvCxnSpPr>
              <a:cxnSpLocks noChangeShapeType="1"/>
              <a:stCxn id="63" idx="3"/>
              <a:endCxn id="64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7" name="AutoShape 39"/>
            <p:cNvCxnSpPr>
              <a:cxnSpLocks noChangeShapeType="1"/>
              <a:stCxn id="63" idx="5"/>
              <a:endCxn id="66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889034" y="4625732"/>
            <a:ext cx="2390718" cy="1646421"/>
            <a:chOff x="1685930" y="3281707"/>
            <a:chExt cx="2952914" cy="2143548"/>
          </a:xfrm>
        </p:grpSpPr>
        <p:sp>
          <p:nvSpPr>
            <p:cNvPr id="69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70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1" name="AutoShape 10"/>
            <p:cNvCxnSpPr>
              <a:cxnSpLocks noChangeShapeType="1"/>
              <a:stCxn id="70" idx="3"/>
              <a:endCxn id="69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1"/>
            <p:cNvCxnSpPr>
              <a:cxnSpLocks noChangeShapeType="1"/>
              <a:stCxn id="70" idx="5"/>
              <a:endCxn id="7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4" name="AutoShape 16"/>
            <p:cNvCxnSpPr>
              <a:cxnSpLocks noChangeShapeType="1"/>
              <a:stCxn id="69" idx="3"/>
              <a:endCxn id="73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6" name="AutoShape 19"/>
            <p:cNvCxnSpPr>
              <a:cxnSpLocks noChangeShapeType="1"/>
              <a:stCxn id="69" idx="5"/>
              <a:endCxn id="75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78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9" name="AutoShape 36"/>
            <p:cNvCxnSpPr>
              <a:cxnSpLocks noChangeShapeType="1"/>
              <a:stCxn id="77" idx="3"/>
              <a:endCxn id="78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0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81" name="AutoShape 39"/>
            <p:cNvCxnSpPr>
              <a:cxnSpLocks noChangeShapeType="1"/>
              <a:stCxn id="77" idx="5"/>
              <a:endCxn id="80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4515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Depth First Search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6"/>
            <a:ext cx="8890265" cy="5575283"/>
          </a:xfrm>
          <a:ln>
            <a:solidFill>
              <a:schemeClr val="tx1"/>
            </a:solidFill>
          </a:ln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Pick the deepest unmarked node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Use stack, new node go to the top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262626"/>
                </a:solidFill>
                <a:latin typeface="Calibri" charset="0"/>
              </a:rPr>
              <a:t>                                           </a:t>
            </a: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938" y="2735296"/>
            <a:ext cx="501234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/>
              <a:t>Pop one out, mark it, </a:t>
            </a:r>
          </a:p>
          <a:p>
            <a:r>
              <a:rPr lang="en-US" sz="2800" dirty="0"/>
              <a:t> put its child into the </a:t>
            </a:r>
            <a:r>
              <a:rPr lang="en-US" sz="2800" dirty="0" smtClean="0"/>
              <a:t>stack</a:t>
            </a:r>
            <a:endParaRPr lang="en-US" sz="2800" baseline="30000" dirty="0"/>
          </a:p>
          <a:p>
            <a:endParaRPr lang="en-US" sz="2800" baseline="30000" dirty="0"/>
          </a:p>
        </p:txBody>
      </p: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55450"/>
              </p:ext>
            </p:extLst>
          </p:nvPr>
        </p:nvGraphicFramePr>
        <p:xfrm>
          <a:off x="4048062" y="3778559"/>
          <a:ext cx="1746537" cy="396204"/>
        </p:xfrm>
        <a:graphic>
          <a:graphicData uri="http://schemas.openxmlformats.org/drawingml/2006/table">
            <a:tbl>
              <a:tblPr/>
              <a:tblGrid>
                <a:gridCol w="1099672"/>
                <a:gridCol w="646865"/>
              </a:tblGrid>
              <a:tr h="29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Stack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7496"/>
              </p:ext>
            </p:extLst>
          </p:nvPr>
        </p:nvGraphicFramePr>
        <p:xfrm>
          <a:off x="4048062" y="5875949"/>
          <a:ext cx="2389236" cy="396204"/>
        </p:xfrm>
        <a:graphic>
          <a:graphicData uri="http://schemas.openxmlformats.org/drawingml/2006/table">
            <a:tbl>
              <a:tblPr/>
              <a:tblGrid>
                <a:gridCol w="1097758"/>
                <a:gridCol w="645739"/>
                <a:gridCol w="645739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Stack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877922" y="4790097"/>
            <a:ext cx="5012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Pop one out, mark it,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put its child into the stack</a:t>
            </a:r>
            <a:endParaRPr lang="en-US" sz="2800" baseline="30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889034" y="2735296"/>
            <a:ext cx="2390718" cy="1646421"/>
            <a:chOff x="1685930" y="3281707"/>
            <a:chExt cx="2952914" cy="2143548"/>
          </a:xfrm>
        </p:grpSpPr>
        <p:sp>
          <p:nvSpPr>
            <p:cNvPr id="40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4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5" name="AutoShape 10"/>
            <p:cNvCxnSpPr>
              <a:cxnSpLocks noChangeShapeType="1"/>
              <a:stCxn id="44" idx="3"/>
              <a:endCxn id="40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"/>
            <p:cNvCxnSpPr>
              <a:cxnSpLocks noChangeShapeType="1"/>
              <a:stCxn id="44" idx="5"/>
              <a:endCxn id="63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9" name="AutoShape 16"/>
            <p:cNvCxnSpPr>
              <a:cxnSpLocks noChangeShapeType="1"/>
              <a:stCxn id="40" idx="3"/>
              <a:endCxn id="47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2" name="AutoShape 19"/>
            <p:cNvCxnSpPr>
              <a:cxnSpLocks noChangeShapeType="1"/>
              <a:stCxn id="40" idx="5"/>
              <a:endCxn id="61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64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5" name="AutoShape 36"/>
            <p:cNvCxnSpPr>
              <a:cxnSpLocks noChangeShapeType="1"/>
              <a:stCxn id="63" idx="3"/>
              <a:endCxn id="64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7" name="AutoShape 39"/>
            <p:cNvCxnSpPr>
              <a:cxnSpLocks noChangeShapeType="1"/>
              <a:stCxn id="63" idx="5"/>
              <a:endCxn id="66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912901" y="4625732"/>
            <a:ext cx="2390718" cy="1646421"/>
            <a:chOff x="1685930" y="3281707"/>
            <a:chExt cx="2952914" cy="2143548"/>
          </a:xfrm>
        </p:grpSpPr>
        <p:sp>
          <p:nvSpPr>
            <p:cNvPr id="69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70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1" name="AutoShape 10"/>
            <p:cNvCxnSpPr>
              <a:cxnSpLocks noChangeShapeType="1"/>
              <a:stCxn id="70" idx="3"/>
              <a:endCxn id="69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1"/>
            <p:cNvCxnSpPr>
              <a:cxnSpLocks noChangeShapeType="1"/>
              <a:stCxn id="70" idx="5"/>
              <a:endCxn id="7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4" name="AutoShape 16"/>
            <p:cNvCxnSpPr>
              <a:cxnSpLocks noChangeShapeType="1"/>
              <a:stCxn id="69" idx="3"/>
              <a:endCxn id="73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6" name="AutoShape 19"/>
            <p:cNvCxnSpPr>
              <a:cxnSpLocks noChangeShapeType="1"/>
              <a:stCxn id="69" idx="5"/>
              <a:endCxn id="75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78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79" name="AutoShape 36"/>
            <p:cNvCxnSpPr>
              <a:cxnSpLocks noChangeShapeType="1"/>
              <a:stCxn id="77" idx="3"/>
              <a:endCxn id="78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0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81" name="AutoShape 39"/>
            <p:cNvCxnSpPr>
              <a:cxnSpLocks noChangeShapeType="1"/>
              <a:stCxn id="77" idx="5"/>
              <a:endCxn id="80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239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Depth First Search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6"/>
            <a:ext cx="8890265" cy="5575283"/>
          </a:xfrm>
          <a:ln>
            <a:solidFill>
              <a:schemeClr val="tx1"/>
            </a:solidFill>
          </a:ln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Pick the deepest unmarked node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Use stack, new node go to the top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262626"/>
                </a:solidFill>
                <a:latin typeface="Calibri" charset="0"/>
              </a:rPr>
              <a:t>                                           </a:t>
            </a: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938" y="2735296"/>
            <a:ext cx="5012342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/>
              <a:t>Pop one out, mark it, </a:t>
            </a:r>
          </a:p>
          <a:p>
            <a:r>
              <a:rPr lang="en-US" sz="2800" dirty="0"/>
              <a:t> put its child into the </a:t>
            </a:r>
            <a:r>
              <a:rPr lang="en-US" sz="2800" dirty="0" smtClean="0"/>
              <a:t>stack</a:t>
            </a:r>
            <a:endParaRPr lang="en-US" sz="2800" baseline="30000" dirty="0"/>
          </a:p>
          <a:p>
            <a:endParaRPr lang="en-US" sz="2800" baseline="30000" dirty="0"/>
          </a:p>
        </p:txBody>
      </p: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74787"/>
              </p:ext>
            </p:extLst>
          </p:nvPr>
        </p:nvGraphicFramePr>
        <p:xfrm>
          <a:off x="4048062" y="3778559"/>
          <a:ext cx="1746537" cy="396204"/>
        </p:xfrm>
        <a:graphic>
          <a:graphicData uri="http://schemas.openxmlformats.org/drawingml/2006/table">
            <a:tbl>
              <a:tblPr/>
              <a:tblGrid>
                <a:gridCol w="1099672"/>
                <a:gridCol w="646865"/>
              </a:tblGrid>
              <a:tr h="29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Stack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8713"/>
              </p:ext>
            </p:extLst>
          </p:nvPr>
        </p:nvGraphicFramePr>
        <p:xfrm>
          <a:off x="4048062" y="5875949"/>
          <a:ext cx="1097758" cy="396204"/>
        </p:xfrm>
        <a:graphic>
          <a:graphicData uri="http://schemas.openxmlformats.org/drawingml/2006/table">
            <a:tbl>
              <a:tblPr/>
              <a:tblGrid>
                <a:gridCol w="109775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Stack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891325" y="4799555"/>
            <a:ext cx="2390718" cy="1646421"/>
            <a:chOff x="1685930" y="3281707"/>
            <a:chExt cx="2952914" cy="2143548"/>
          </a:xfrm>
        </p:grpSpPr>
        <p:sp>
          <p:nvSpPr>
            <p:cNvPr id="41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2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3" name="AutoShape 10"/>
            <p:cNvCxnSpPr>
              <a:cxnSpLocks noChangeShapeType="1"/>
              <a:stCxn id="42" idx="3"/>
              <a:endCxn id="41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"/>
            <p:cNvCxnSpPr>
              <a:cxnSpLocks noChangeShapeType="1"/>
              <a:stCxn id="42" idx="5"/>
              <a:endCxn id="55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2" name="AutoShape 16"/>
            <p:cNvCxnSpPr>
              <a:cxnSpLocks noChangeShapeType="1"/>
              <a:stCxn id="41" idx="3"/>
              <a:endCxn id="5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4" name="AutoShape 19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6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7" name="AutoShape 36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59" name="AutoShape 39"/>
            <p:cNvCxnSpPr>
              <a:cxnSpLocks noChangeShapeType="1"/>
              <a:stCxn id="55" idx="5"/>
              <a:endCxn id="58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0" name="TextBox 59"/>
          <p:cNvSpPr txBox="1"/>
          <p:nvPr/>
        </p:nvSpPr>
        <p:spPr>
          <a:xfrm>
            <a:off x="3877922" y="4790097"/>
            <a:ext cx="5012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Pop one out, mark it,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put its child into the stack</a:t>
            </a:r>
            <a:endParaRPr lang="en-US" sz="2800" baseline="30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891325" y="2735296"/>
            <a:ext cx="2390718" cy="1646421"/>
            <a:chOff x="1685930" y="3281707"/>
            <a:chExt cx="2952914" cy="2143548"/>
          </a:xfrm>
        </p:grpSpPr>
        <p:sp>
          <p:nvSpPr>
            <p:cNvPr id="40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4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5" name="AutoShape 10"/>
            <p:cNvCxnSpPr>
              <a:cxnSpLocks noChangeShapeType="1"/>
              <a:stCxn id="44" idx="3"/>
              <a:endCxn id="40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"/>
            <p:cNvCxnSpPr>
              <a:cxnSpLocks noChangeShapeType="1"/>
              <a:stCxn id="44" idx="5"/>
              <a:endCxn id="63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9" name="AutoShape 16"/>
            <p:cNvCxnSpPr>
              <a:cxnSpLocks noChangeShapeType="1"/>
              <a:stCxn id="40" idx="3"/>
              <a:endCxn id="47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2" name="AutoShape 19"/>
            <p:cNvCxnSpPr>
              <a:cxnSpLocks noChangeShapeType="1"/>
              <a:stCxn id="40" idx="5"/>
              <a:endCxn id="61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64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5" name="AutoShape 36"/>
            <p:cNvCxnSpPr>
              <a:cxnSpLocks noChangeShapeType="1"/>
              <a:stCxn id="63" idx="3"/>
              <a:endCxn id="64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67" name="AutoShape 39"/>
            <p:cNvCxnSpPr>
              <a:cxnSpLocks noChangeShapeType="1"/>
              <a:stCxn id="63" idx="5"/>
              <a:endCxn id="66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5219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Depth First Search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6"/>
            <a:ext cx="8890265" cy="5575283"/>
          </a:xfrm>
          <a:ln>
            <a:solidFill>
              <a:schemeClr val="tx1"/>
            </a:solidFill>
          </a:ln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Pick the deepest unmarked node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Use stack, new node go to the top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262626"/>
                </a:solidFill>
                <a:latin typeface="Calibri" charset="0"/>
              </a:rPr>
              <a:t>                                           </a:t>
            </a: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938" y="2735296"/>
            <a:ext cx="501234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The stack is empty, Done!</a:t>
            </a:r>
            <a:endParaRPr lang="en-US" sz="2800" baseline="30000" dirty="0"/>
          </a:p>
          <a:p>
            <a:endParaRPr lang="en-US" sz="2800" baseline="30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0361" y="2717513"/>
            <a:ext cx="2390718" cy="1646421"/>
            <a:chOff x="1685930" y="3281707"/>
            <a:chExt cx="2952914" cy="2143548"/>
          </a:xfrm>
        </p:grpSpPr>
        <p:sp>
          <p:nvSpPr>
            <p:cNvPr id="17" name="Oval 8"/>
            <p:cNvSpPr>
              <a:spLocks noChangeAspect="1" noChangeArrowheads="1"/>
            </p:cNvSpPr>
            <p:nvPr/>
          </p:nvSpPr>
          <p:spPr bwMode="auto">
            <a:xfrm>
              <a:off x="2198693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18" name="Oval 9"/>
            <p:cNvSpPr>
              <a:spLocks noChangeAspect="1" noChangeArrowheads="1"/>
            </p:cNvSpPr>
            <p:nvPr/>
          </p:nvSpPr>
          <p:spPr bwMode="auto">
            <a:xfrm>
              <a:off x="2868558" y="3281707"/>
              <a:ext cx="511175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19" name="AutoShape 10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2455868" y="3732927"/>
              <a:ext cx="487550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"/>
            <p:cNvCxnSpPr>
              <a:cxnSpLocks noChangeShapeType="1"/>
              <a:stCxn id="18" idx="5"/>
              <a:endCxn id="27" idx="0"/>
            </p:cNvCxnSpPr>
            <p:nvPr/>
          </p:nvCxnSpPr>
          <p:spPr bwMode="auto">
            <a:xfrm>
              <a:off x="3304873" y="3732927"/>
              <a:ext cx="564033" cy="278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Oval 15"/>
            <p:cNvSpPr>
              <a:spLocks noChangeAspect="1" noChangeArrowheads="1"/>
            </p:cNvSpPr>
            <p:nvPr/>
          </p:nvSpPr>
          <p:spPr bwMode="auto">
            <a:xfrm>
              <a:off x="1685930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2" name="AutoShape 16"/>
            <p:cNvCxnSpPr>
              <a:cxnSpLocks noChangeShapeType="1"/>
              <a:stCxn id="17" idx="3"/>
              <a:endCxn id="21" idx="0"/>
            </p:cNvCxnSpPr>
            <p:nvPr/>
          </p:nvCxnSpPr>
          <p:spPr bwMode="auto">
            <a:xfrm flipH="1">
              <a:off x="1942312" y="4463102"/>
              <a:ext cx="331706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Oval 18"/>
            <p:cNvSpPr>
              <a:spLocks noChangeAspect="1" noChangeArrowheads="1"/>
            </p:cNvSpPr>
            <p:nvPr/>
          </p:nvSpPr>
          <p:spPr bwMode="auto">
            <a:xfrm>
              <a:off x="2564147" y="4896618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24" name="AutoShape 19"/>
            <p:cNvCxnSpPr>
              <a:cxnSpLocks noChangeShapeType="1"/>
              <a:stCxn id="17" idx="5"/>
              <a:endCxn id="23" idx="0"/>
            </p:cNvCxnSpPr>
            <p:nvPr/>
          </p:nvCxnSpPr>
          <p:spPr bwMode="auto">
            <a:xfrm>
              <a:off x="2637718" y="4463102"/>
              <a:ext cx="182811" cy="433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33"/>
            <p:cNvSpPr>
              <a:spLocks noChangeAspect="1" noChangeArrowheads="1"/>
            </p:cNvSpPr>
            <p:nvPr/>
          </p:nvSpPr>
          <p:spPr bwMode="auto">
            <a:xfrm>
              <a:off x="3611731" y="4011882"/>
              <a:ext cx="514350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29" name="Oval 35"/>
            <p:cNvSpPr>
              <a:spLocks noChangeAspect="1" noChangeArrowheads="1"/>
            </p:cNvSpPr>
            <p:nvPr/>
          </p:nvSpPr>
          <p:spPr bwMode="auto">
            <a:xfrm>
              <a:off x="3194229" y="4879625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0" name="AutoShape 36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3450611" y="4463102"/>
              <a:ext cx="236445" cy="416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Oval 38"/>
            <p:cNvSpPr>
              <a:spLocks noChangeAspect="1" noChangeArrowheads="1"/>
            </p:cNvSpPr>
            <p:nvPr/>
          </p:nvSpPr>
          <p:spPr bwMode="auto">
            <a:xfrm>
              <a:off x="4126081" y="4869977"/>
              <a:ext cx="512763" cy="528637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32" name="AutoShape 39"/>
            <p:cNvCxnSpPr>
              <a:cxnSpLocks noChangeShapeType="1"/>
              <a:stCxn id="27" idx="5"/>
              <a:endCxn id="31" idx="0"/>
            </p:cNvCxnSpPr>
            <p:nvPr/>
          </p:nvCxnSpPr>
          <p:spPr bwMode="auto">
            <a:xfrm>
              <a:off x="4050756" y="4463102"/>
              <a:ext cx="331707" cy="40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84998"/>
              </p:ext>
            </p:extLst>
          </p:nvPr>
        </p:nvGraphicFramePr>
        <p:xfrm>
          <a:off x="4048062" y="3486282"/>
          <a:ext cx="1099672" cy="396204"/>
        </p:xfrm>
        <a:graphic>
          <a:graphicData uri="http://schemas.openxmlformats.org/drawingml/2006/table">
            <a:tbl>
              <a:tblPr/>
              <a:tblGrid>
                <a:gridCol w="1099672"/>
              </a:tblGrid>
              <a:tr h="29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Stack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65224" y="4702176"/>
            <a:ext cx="651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- The order of traversal: A C </a:t>
            </a:r>
            <a:r>
              <a:rPr lang="en-US" sz="2800" dirty="0"/>
              <a:t>G</a:t>
            </a:r>
            <a:r>
              <a:rPr lang="en-US" sz="2800" dirty="0" smtClean="0"/>
              <a:t> </a:t>
            </a:r>
            <a:r>
              <a:rPr lang="en-US" sz="2800" dirty="0"/>
              <a:t>F</a:t>
            </a:r>
            <a:r>
              <a:rPr lang="en-US" sz="2800" dirty="0" smtClean="0"/>
              <a:t> </a:t>
            </a:r>
            <a:r>
              <a:rPr lang="en-US" sz="2800" dirty="0"/>
              <a:t>B</a:t>
            </a:r>
            <a:r>
              <a:rPr lang="en-US" sz="2800" dirty="0" smtClean="0"/>
              <a:t> </a:t>
            </a:r>
            <a:r>
              <a:rPr lang="en-US" sz="2800" dirty="0"/>
              <a:t>E</a:t>
            </a:r>
            <a:r>
              <a:rPr lang="en-US" sz="2800" dirty="0" smtClean="0"/>
              <a:t> </a:t>
            </a:r>
            <a:r>
              <a:rPr lang="en-US" sz="2800" dirty="0"/>
              <a:t>D</a:t>
            </a:r>
            <a:endParaRPr lang="en-US" sz="2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20362" y="5377796"/>
            <a:ext cx="5616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- Let b = branching factor, h = height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Space requirement: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51361" y="5815556"/>
            <a:ext cx="1215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O(b*h)    </a:t>
            </a:r>
            <a:endParaRPr lang="en-US" sz="2800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5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0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Graph terminology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932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Shortest Path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charset="0"/>
              </a:rPr>
              <a:t>Dijkstra’s</a:t>
            </a:r>
            <a:r>
              <a:rPr lang="en-US" dirty="0" smtClean="0">
                <a:latin typeface="Courier New" charset="0"/>
              </a:rPr>
              <a:t> Algorithm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8834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5612324"/>
            <a:ext cx="9323917" cy="1245676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107900" y="1921440"/>
            <a:ext cx="3739894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40856"/>
              </p:ext>
            </p:extLst>
          </p:nvPr>
        </p:nvGraphicFramePr>
        <p:xfrm>
          <a:off x="4043184" y="2113494"/>
          <a:ext cx="484708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21869" y="25028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90031" y="287498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90031" y="367010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390031" y="407773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695739" y="28863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30609" y="366508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84884" y="40668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06594" y="24953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0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5369" y="1253511"/>
            <a:ext cx="3846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Pick one with shortest distance  from source: 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22059" y="1513741"/>
            <a:ext cx="7820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A</a:t>
            </a:r>
            <a:endParaRPr lang="en-US" sz="3200" b="1" kern="0" dirty="0">
              <a:solidFill>
                <a:srgbClr val="0000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90581" y="2483938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-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Donut 5"/>
          <p:cNvSpPr/>
          <p:nvPr/>
        </p:nvSpPr>
        <p:spPr bwMode="auto">
          <a:xfrm>
            <a:off x="238852" y="2102638"/>
            <a:ext cx="836284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4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/>
      <p:bldP spid="56" grpId="0"/>
      <p:bldP spid="59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7" y="6176812"/>
            <a:ext cx="2489328" cy="238823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107900" y="1921440"/>
            <a:ext cx="3739894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55861"/>
              </p:ext>
            </p:extLst>
          </p:nvPr>
        </p:nvGraphicFramePr>
        <p:xfrm>
          <a:off x="4043184" y="2113494"/>
          <a:ext cx="484708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∞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21869" y="40553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63174" y="329508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11735" y="370168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711735" y="4436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06600" y="40669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A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88167" y="3288011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95745" y="3691812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695739" y="40560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5369" y="1253511"/>
            <a:ext cx="3846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Pick one with shortest distance  from source: 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22059" y="1513741"/>
            <a:ext cx="7820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 smtClean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E</a:t>
            </a:r>
            <a:endParaRPr lang="en-US" sz="3200" b="1" kern="0" dirty="0">
              <a:solidFill>
                <a:srgbClr val="0000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98082" y="4433122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705020" y="48174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396603" y="4844761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11735" y="52583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417455" y="5285606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736725" y="56337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407458" y="5641703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5" name="Donut 74"/>
          <p:cNvSpPr/>
          <p:nvPr/>
        </p:nvSpPr>
        <p:spPr bwMode="auto">
          <a:xfrm>
            <a:off x="1652266" y="3578266"/>
            <a:ext cx="836284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60398" y="29040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27849" y="288611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8221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/>
      <p:bldP spid="56" grpId="0"/>
      <p:bldP spid="59" grpId="0"/>
      <p:bldP spid="61" grpId="0"/>
      <p:bldP spid="62" grpId="0"/>
      <p:bldP spid="63" grpId="0"/>
      <p:bldP spid="64" grpId="0"/>
      <p:bldP spid="67" grpId="0"/>
      <p:bldP spid="65" grpId="0"/>
      <p:bldP spid="68" grpId="0"/>
      <p:bldP spid="69" grpId="0"/>
      <p:bldP spid="70" grpId="0"/>
      <p:bldP spid="71" grpId="0"/>
      <p:bldP spid="72" grpId="0"/>
      <p:bldP spid="73" grpId="0"/>
      <p:bldP spid="75" grpId="0" animBg="1"/>
      <p:bldP spid="76" grpId="0"/>
      <p:bldP spid="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7" y="6176812"/>
            <a:ext cx="2489328" cy="238823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107900" y="1921440"/>
            <a:ext cx="3739894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91229"/>
              </p:ext>
            </p:extLst>
          </p:nvPr>
        </p:nvGraphicFramePr>
        <p:xfrm>
          <a:off x="4043184" y="2113494"/>
          <a:ext cx="484708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13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3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11735" y="4436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369" y="1253511"/>
            <a:ext cx="3846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Pick one with shortest distance  from source: 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22059" y="1513741"/>
            <a:ext cx="7820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I</a:t>
            </a:r>
            <a:endParaRPr lang="en-US" sz="3200" b="1" kern="0" dirty="0">
              <a:solidFill>
                <a:srgbClr val="0000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98082" y="4433122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11735" y="52583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395745" y="5253038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736725" y="56337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3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07458" y="5641703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E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55722" y="56384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76" name="Donut 75"/>
          <p:cNvSpPr/>
          <p:nvPr/>
        </p:nvSpPr>
        <p:spPr bwMode="auto">
          <a:xfrm>
            <a:off x="3005063" y="4982360"/>
            <a:ext cx="836284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5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7" grpId="0"/>
      <p:bldP spid="65" grpId="0"/>
      <p:bldP spid="70" grpId="0"/>
      <p:bldP spid="71" grpId="0"/>
      <p:bldP spid="72" grpId="0"/>
      <p:bldP spid="73" grpId="0"/>
      <p:bldP spid="74" grpId="0"/>
      <p:bldP spid="7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7" y="6176812"/>
            <a:ext cx="2489328" cy="238823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107900" y="1921440"/>
            <a:ext cx="3739894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49217"/>
              </p:ext>
            </p:extLst>
          </p:nvPr>
        </p:nvGraphicFramePr>
        <p:xfrm>
          <a:off x="4043184" y="2113494"/>
          <a:ext cx="484708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13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11735" y="32988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369" y="1253511"/>
            <a:ext cx="3846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Pick one with shortest distance  from source: 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22059" y="1513741"/>
            <a:ext cx="7820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 smtClean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B</a:t>
            </a:r>
            <a:endParaRPr lang="en-US" sz="3200" b="1" kern="0" dirty="0">
              <a:solidFill>
                <a:srgbClr val="0000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07767" y="33007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711735" y="28877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4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18622" y="289534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A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2302" y="28902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61" name="Donut 60"/>
          <p:cNvSpPr/>
          <p:nvPr/>
        </p:nvSpPr>
        <p:spPr bwMode="auto">
          <a:xfrm>
            <a:off x="1640503" y="2098758"/>
            <a:ext cx="836284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7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7" grpId="0"/>
      <p:bldP spid="65" grpId="0"/>
      <p:bldP spid="72" grpId="0"/>
      <p:bldP spid="73" grpId="0"/>
      <p:bldP spid="74" grpId="0"/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7" y="6176812"/>
            <a:ext cx="2489328" cy="238823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107900" y="1921440"/>
            <a:ext cx="3739894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66275"/>
              </p:ext>
            </p:extLst>
          </p:nvPr>
        </p:nvGraphicFramePr>
        <p:xfrm>
          <a:off x="4043184" y="2113494"/>
          <a:ext cx="484708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b="1" i="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b="1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11735" y="32988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369" y="1253511"/>
            <a:ext cx="3846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Pick one with shortest distance  from source: 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22059" y="1513741"/>
            <a:ext cx="7820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F</a:t>
            </a:r>
            <a:endParaRPr lang="en-US" sz="3200" b="1" kern="0" dirty="0">
              <a:solidFill>
                <a:srgbClr val="0000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07767" y="33007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711735" y="44253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6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27508" y="4444111"/>
            <a:ext cx="24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I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2302" y="443634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56" name="Donut 55"/>
          <p:cNvSpPr/>
          <p:nvPr/>
        </p:nvSpPr>
        <p:spPr bwMode="auto">
          <a:xfrm>
            <a:off x="2983353" y="3572890"/>
            <a:ext cx="836284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6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7" grpId="0"/>
      <p:bldP spid="65" grpId="0"/>
      <p:bldP spid="72" grpId="0"/>
      <p:bldP spid="73" grpId="0"/>
      <p:bldP spid="74" grpId="0"/>
      <p:bldP spid="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7" y="6176812"/>
            <a:ext cx="2489328" cy="238823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107900" y="1921440"/>
            <a:ext cx="3739894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42700"/>
              </p:ext>
            </p:extLst>
          </p:nvPr>
        </p:nvGraphicFramePr>
        <p:xfrm>
          <a:off x="4043184" y="2113494"/>
          <a:ext cx="484708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b="1" i="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b="1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11735" y="366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369" y="1253511"/>
            <a:ext cx="3846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Pick one with shortest distance  from source: 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22059" y="1513741"/>
            <a:ext cx="7820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 smtClean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G</a:t>
            </a:r>
            <a:endParaRPr lang="en-US" sz="3200" b="1" kern="0" dirty="0">
              <a:solidFill>
                <a:srgbClr val="0000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07767" y="3665638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711735" y="48489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6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07767" y="4844761"/>
            <a:ext cx="29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E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2302" y="48447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56" name="Donut 55"/>
          <p:cNvSpPr/>
          <p:nvPr/>
        </p:nvSpPr>
        <p:spPr bwMode="auto">
          <a:xfrm>
            <a:off x="239114" y="4957254"/>
            <a:ext cx="836284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00489" y="52365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396912" y="5236596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0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7" grpId="0"/>
      <p:bldP spid="65" grpId="0"/>
      <p:bldP spid="72" grpId="0"/>
      <p:bldP spid="73" grpId="0"/>
      <p:bldP spid="74" grpId="0"/>
      <p:bldP spid="56" grpId="0" animBg="1"/>
      <p:bldP spid="61" grpId="0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7" y="6176812"/>
            <a:ext cx="2489328" cy="238823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107900" y="1921440"/>
            <a:ext cx="3739894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27313"/>
              </p:ext>
            </p:extLst>
          </p:nvPr>
        </p:nvGraphicFramePr>
        <p:xfrm>
          <a:off x="4043184" y="2113494"/>
          <a:ext cx="484708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b="1" i="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b="1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en-US" i="0" dirty="0" smtClean="0">
                          <a:effectLst/>
                        </a:rPr>
                        <a:t> 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3366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11735" y="32988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5369" y="1253511"/>
            <a:ext cx="3846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Pick one with shortest distance  from source: 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22059" y="1513741"/>
            <a:ext cx="7820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C</a:t>
            </a:r>
            <a:endParaRPr lang="en-US" sz="3200" b="1" kern="0" dirty="0">
              <a:solidFill>
                <a:srgbClr val="0000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07767" y="33007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02587" y="32988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" name="Donut 55"/>
          <p:cNvSpPr/>
          <p:nvPr/>
        </p:nvSpPr>
        <p:spPr bwMode="auto">
          <a:xfrm>
            <a:off x="2983353" y="2098517"/>
            <a:ext cx="836284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1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7" grpId="0"/>
      <p:bldP spid="65" grpId="0"/>
      <p:bldP spid="74" grpId="0"/>
      <p:bldP spid="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7" y="6176812"/>
            <a:ext cx="2489328" cy="238823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107900" y="1921440"/>
            <a:ext cx="3739894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68674"/>
              </p:ext>
            </p:extLst>
          </p:nvPr>
        </p:nvGraphicFramePr>
        <p:xfrm>
          <a:off x="4043184" y="2113494"/>
          <a:ext cx="484708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b="1" i="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b="1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en-US" b="1" i="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b="1" i="0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3366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11735" y="3679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5369" y="1253511"/>
            <a:ext cx="3846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Pick one with shortest distance  from source: 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22059" y="1513741"/>
            <a:ext cx="7820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 smtClean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D</a:t>
            </a:r>
            <a:endParaRPr lang="en-US" sz="3200" b="1" kern="0" dirty="0">
              <a:solidFill>
                <a:srgbClr val="0000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07767" y="3659245"/>
            <a:ext cx="29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02587" y="366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" name="Donut 55"/>
          <p:cNvSpPr/>
          <p:nvPr/>
        </p:nvSpPr>
        <p:spPr bwMode="auto">
          <a:xfrm>
            <a:off x="239114" y="3581135"/>
            <a:ext cx="836284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11735" y="52583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03371" y="5229588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0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7" grpId="0"/>
      <p:bldP spid="65" grpId="0"/>
      <p:bldP spid="74" grpId="0"/>
      <p:bldP spid="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7" y="6176812"/>
            <a:ext cx="2489328" cy="238823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107900" y="1921440"/>
            <a:ext cx="3739894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8755"/>
              </p:ext>
            </p:extLst>
          </p:nvPr>
        </p:nvGraphicFramePr>
        <p:xfrm>
          <a:off x="4043184" y="2113494"/>
          <a:ext cx="484708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b="1" i="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b="1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en-US" b="1" i="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b="1" i="0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3366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0000FF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21450" y="52148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5369" y="1253511"/>
            <a:ext cx="3846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Pick one with shortest distance  from source: 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22059" y="1513741"/>
            <a:ext cx="7820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H</a:t>
            </a:r>
            <a:endParaRPr lang="en-US" sz="3200" b="1" kern="0" dirty="0">
              <a:solidFill>
                <a:srgbClr val="0000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07767" y="5225740"/>
            <a:ext cx="29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02587" y="521501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" name="Donut 55"/>
          <p:cNvSpPr/>
          <p:nvPr/>
        </p:nvSpPr>
        <p:spPr bwMode="auto">
          <a:xfrm>
            <a:off x="1663121" y="4980102"/>
            <a:ext cx="836284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7" grpId="0"/>
      <p:bldP spid="65" grpId="0"/>
      <p:bldP spid="74" grpId="0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Graphs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G = (V, E)</a:t>
            </a:r>
            <a:endParaRPr lang="en-US" sz="40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Contains set of vertices and set of edges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/>
              <a:t>| V | = number of vertices</a:t>
            </a:r>
          </a:p>
          <a:p>
            <a:pPr marL="228600" indent="0">
              <a:buNone/>
            </a:pPr>
            <a:r>
              <a:rPr lang="en-US" sz="3200" dirty="0" smtClean="0"/>
              <a:t> - | E | = number of edges</a:t>
            </a:r>
          </a:p>
          <a:p>
            <a:pPr marL="228600" indent="0">
              <a:buNone/>
            </a:pPr>
            <a:endParaRPr lang="en-US" sz="900" dirty="0"/>
          </a:p>
          <a:p>
            <a:pPr marL="228600" indent="0">
              <a:buNone/>
            </a:pPr>
            <a:r>
              <a:rPr lang="en-US" sz="3200" dirty="0" smtClean="0"/>
              <a:t>   Max | E | for undirected graph</a:t>
            </a:r>
          </a:p>
          <a:p>
            <a:pPr marL="228600" indent="0">
              <a:buNone/>
            </a:pPr>
            <a:endParaRPr lang="en-US" sz="3200" dirty="0"/>
          </a:p>
          <a:p>
            <a:pPr marL="228600" indent="0">
              <a:buNone/>
            </a:pPr>
            <a:r>
              <a:rPr lang="en-US" sz="3200" dirty="0" smtClean="0"/>
              <a:t>   Max | E | for directed graph</a:t>
            </a:r>
            <a:endParaRPr lang="en-US" sz="3200" dirty="0" smtClean="0"/>
          </a:p>
          <a:p>
            <a:pPr marL="228600" indent="0">
              <a:buNone/>
            </a:pPr>
            <a:endParaRPr lang="en-US" sz="24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946" y="4764617"/>
            <a:ext cx="711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|V| + (|V| - 1) + (|V| - 2) + ... + 1  =   </a:t>
            </a:r>
            <a:r>
              <a:rPr lang="en-US" sz="2400" b="1" dirty="0" smtClean="0">
                <a:solidFill>
                  <a:srgbClr val="3366FF"/>
                </a:solidFill>
              </a:rPr>
              <a:t>|V|(|V| + 1) / 2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947" y="5922436"/>
            <a:ext cx="678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|V| + |V|  + |V| + ... + |V|  =   |V|* |V| = </a:t>
            </a:r>
            <a:r>
              <a:rPr lang="en-US" sz="2400" b="1" dirty="0" smtClean="0">
                <a:solidFill>
                  <a:srgbClr val="3366FF"/>
                </a:solidFill>
              </a:rPr>
              <a:t>|V|</a:t>
            </a:r>
            <a:r>
              <a:rPr lang="en-US" sz="2400" b="1" baseline="30000" dirty="0" smtClean="0">
                <a:solidFill>
                  <a:srgbClr val="3366FF"/>
                </a:solidFill>
              </a:rPr>
              <a:t>2</a:t>
            </a:r>
            <a:endParaRPr lang="en-US" sz="2400" b="1" baseline="30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6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7" y="6176812"/>
            <a:ext cx="2489328" cy="238823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220484" y="1937239"/>
            <a:ext cx="4635745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68450"/>
              </p:ext>
            </p:extLst>
          </p:nvPr>
        </p:nvGraphicFramePr>
        <p:xfrm>
          <a:off x="5428064" y="2113494"/>
          <a:ext cx="276976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5787117" y="1486899"/>
            <a:ext cx="1485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Done!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3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7" y="6176812"/>
            <a:ext cx="2489328" cy="238823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7" y="1319858"/>
            <a:ext cx="289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8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Source Node: A  </a:t>
            </a:r>
            <a:endParaRPr lang="en-US" sz="28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grpSp>
        <p:nvGrpSpPr>
          <p:cNvPr id="517148" name="Group 517147"/>
          <p:cNvGrpSpPr/>
          <p:nvPr/>
        </p:nvGrpSpPr>
        <p:grpSpPr>
          <a:xfrm>
            <a:off x="220484" y="1937239"/>
            <a:ext cx="4635745" cy="4168532"/>
            <a:chOff x="574665" y="2081338"/>
            <a:chExt cx="3451084" cy="2951383"/>
          </a:xfrm>
        </p:grpSpPr>
        <p:sp>
          <p:nvSpPr>
            <p:cNvPr id="45" name="Oval 9"/>
            <p:cNvSpPr>
              <a:spLocks noChangeAspect="1" noChangeArrowheads="1"/>
            </p:cNvSpPr>
            <p:nvPr/>
          </p:nvSpPr>
          <p:spPr bwMode="auto">
            <a:xfrm>
              <a:off x="841247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a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6" name="Oval 9"/>
            <p:cNvSpPr>
              <a:spLocks noChangeAspect="1" noChangeArrowheads="1"/>
            </p:cNvSpPr>
            <p:nvPr/>
          </p:nvSpPr>
          <p:spPr bwMode="auto">
            <a:xfrm>
              <a:off x="2133424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b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7" name="Oval 9"/>
            <p:cNvSpPr>
              <a:spLocks noChangeAspect="1" noChangeArrowheads="1"/>
            </p:cNvSpPr>
            <p:nvPr/>
          </p:nvSpPr>
          <p:spPr bwMode="auto">
            <a:xfrm>
              <a:off x="3381752" y="2298572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c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8" name="Oval 9"/>
            <p:cNvSpPr>
              <a:spLocks noChangeAspect="1" noChangeArrowheads="1"/>
            </p:cNvSpPr>
            <p:nvPr/>
          </p:nvSpPr>
          <p:spPr bwMode="auto">
            <a:xfrm>
              <a:off x="841247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d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14359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0" name="Oval 9"/>
            <p:cNvSpPr>
              <a:spLocks noChangeAspect="1" noChangeArrowheads="1"/>
            </p:cNvSpPr>
            <p:nvPr/>
          </p:nvSpPr>
          <p:spPr bwMode="auto">
            <a:xfrm>
              <a:off x="3381752" y="3341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f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1" name="Oval 9"/>
            <p:cNvSpPr>
              <a:spLocks noChangeAspect="1" noChangeArrowheads="1"/>
            </p:cNvSpPr>
            <p:nvPr/>
          </p:nvSpPr>
          <p:spPr bwMode="auto">
            <a:xfrm>
              <a:off x="841247" y="4318128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g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2" name="Oval 9"/>
            <p:cNvSpPr>
              <a:spLocks noChangeAspect="1" noChangeArrowheads="1"/>
            </p:cNvSpPr>
            <p:nvPr/>
          </p:nvSpPr>
          <p:spPr bwMode="auto">
            <a:xfrm>
              <a:off x="2154447" y="4337455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smtClean="0">
                  <a:latin typeface="Tahoma" charset="0"/>
                </a:rPr>
                <a:t>h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53" name="Oval 9"/>
            <p:cNvSpPr>
              <a:spLocks noChangeAspect="1" noChangeArrowheads="1"/>
            </p:cNvSpPr>
            <p:nvPr/>
          </p:nvSpPr>
          <p:spPr bwMode="auto">
            <a:xfrm>
              <a:off x="3391920" y="4337455"/>
              <a:ext cx="482379" cy="513018"/>
            </a:xfrm>
            <a:prstGeom prst="ellipse">
              <a:avLst/>
            </a:prstGeom>
            <a:solidFill>
              <a:srgbClr val="BBCD1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Tahoma" charset="0"/>
                </a:rPr>
                <a:t>I</a:t>
              </a:r>
              <a:endParaRPr lang="en-US" sz="2400" dirty="0">
                <a:latin typeface="Tahoma" charset="0"/>
              </a:endParaRPr>
            </a:p>
          </p:txBody>
        </p:sp>
        <p:cxnSp>
          <p:nvCxnSpPr>
            <p:cNvPr id="44" name="Straight Connector 43"/>
            <p:cNvCxnSpPr>
              <a:stCxn id="45" idx="6"/>
              <a:endCxn id="46" idx="2"/>
            </p:cNvCxnSpPr>
            <p:nvPr/>
          </p:nvCxnSpPr>
          <p:spPr bwMode="auto">
            <a:xfrm>
              <a:off x="1323626" y="2555081"/>
              <a:ext cx="8097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6"/>
              <a:endCxn id="47" idx="2"/>
            </p:cNvCxnSpPr>
            <p:nvPr/>
          </p:nvCxnSpPr>
          <p:spPr bwMode="auto">
            <a:xfrm>
              <a:off x="2615803" y="2555081"/>
              <a:ext cx="7659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367475" y="3597637"/>
              <a:ext cx="7659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49" idx="6"/>
              <a:endCxn id="50" idx="2"/>
            </p:cNvCxnSpPr>
            <p:nvPr/>
          </p:nvCxnSpPr>
          <p:spPr bwMode="auto">
            <a:xfrm>
              <a:off x="2625971" y="3597637"/>
              <a:ext cx="75578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2" idx="6"/>
              <a:endCxn id="53" idx="2"/>
            </p:cNvCxnSpPr>
            <p:nvPr/>
          </p:nvCxnSpPr>
          <p:spPr bwMode="auto">
            <a:xfrm>
              <a:off x="2636826" y="4593964"/>
              <a:ext cx="7550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1" name="Straight Connector 517120"/>
            <p:cNvCxnSpPr>
              <a:stCxn id="45" idx="4"/>
              <a:endCxn id="48" idx="0"/>
            </p:cNvCxnSpPr>
            <p:nvPr/>
          </p:nvCxnSpPr>
          <p:spPr bwMode="auto">
            <a:xfrm>
              <a:off x="1082437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5" name="Straight Connector 517124"/>
            <p:cNvCxnSpPr>
              <a:stCxn id="46" idx="4"/>
              <a:endCxn id="49" idx="0"/>
            </p:cNvCxnSpPr>
            <p:nvPr/>
          </p:nvCxnSpPr>
          <p:spPr bwMode="auto">
            <a:xfrm>
              <a:off x="2374614" y="2811590"/>
              <a:ext cx="10168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27" name="Straight Connector 517126"/>
            <p:cNvCxnSpPr>
              <a:stCxn id="47" idx="4"/>
              <a:endCxn id="50" idx="0"/>
            </p:cNvCxnSpPr>
            <p:nvPr/>
          </p:nvCxnSpPr>
          <p:spPr bwMode="auto">
            <a:xfrm>
              <a:off x="3622942" y="2811590"/>
              <a:ext cx="0" cy="5295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1" name="Straight Connector 517130"/>
            <p:cNvCxnSpPr>
              <a:stCxn id="49" idx="4"/>
              <a:endCxn id="52" idx="0"/>
            </p:cNvCxnSpPr>
            <p:nvPr/>
          </p:nvCxnSpPr>
          <p:spPr bwMode="auto">
            <a:xfrm>
              <a:off x="2384782" y="3854146"/>
              <a:ext cx="10855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3" name="Straight Connector 517132"/>
            <p:cNvCxnSpPr>
              <a:stCxn id="50" idx="4"/>
              <a:endCxn id="53" idx="0"/>
            </p:cNvCxnSpPr>
            <p:nvPr/>
          </p:nvCxnSpPr>
          <p:spPr bwMode="auto">
            <a:xfrm>
              <a:off x="3622942" y="3854146"/>
              <a:ext cx="10168" cy="4833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5" name="Straight Connector 517134"/>
            <p:cNvCxnSpPr>
              <a:stCxn id="48" idx="4"/>
              <a:endCxn id="51" idx="0"/>
            </p:cNvCxnSpPr>
            <p:nvPr/>
          </p:nvCxnSpPr>
          <p:spPr bwMode="auto">
            <a:xfrm>
              <a:off x="1082437" y="3854146"/>
              <a:ext cx="0" cy="4639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7" name="Straight Connector 517136"/>
            <p:cNvCxnSpPr>
              <a:stCxn id="51" idx="6"/>
              <a:endCxn id="52" idx="2"/>
            </p:cNvCxnSpPr>
            <p:nvPr/>
          </p:nvCxnSpPr>
          <p:spPr bwMode="auto">
            <a:xfrm>
              <a:off x="1323626" y="4574637"/>
              <a:ext cx="830821" cy="193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39" name="Straight Connector 517138"/>
            <p:cNvCxnSpPr>
              <a:stCxn id="45" idx="5"/>
              <a:endCxn id="49" idx="1"/>
            </p:cNvCxnSpPr>
            <p:nvPr/>
          </p:nvCxnSpPr>
          <p:spPr bwMode="auto">
            <a:xfrm>
              <a:off x="1252983" y="2736460"/>
              <a:ext cx="961252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1" name="Straight Connector 517140"/>
            <p:cNvCxnSpPr>
              <a:stCxn id="49" idx="5"/>
              <a:endCxn id="53" idx="1"/>
            </p:cNvCxnSpPr>
            <p:nvPr/>
          </p:nvCxnSpPr>
          <p:spPr bwMode="auto">
            <a:xfrm>
              <a:off x="2555328" y="3779016"/>
              <a:ext cx="907235" cy="633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3" name="Straight Connector 517142"/>
            <p:cNvCxnSpPr>
              <a:stCxn id="51" idx="7"/>
              <a:endCxn id="49" idx="3"/>
            </p:cNvCxnSpPr>
            <p:nvPr/>
          </p:nvCxnSpPr>
          <p:spPr bwMode="auto">
            <a:xfrm flipV="1">
              <a:off x="1252983" y="3779016"/>
              <a:ext cx="961252" cy="6142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7146" name="Straight Connector 517145"/>
            <p:cNvCxnSpPr>
              <a:stCxn id="49" idx="7"/>
              <a:endCxn id="47" idx="3"/>
            </p:cNvCxnSpPr>
            <p:nvPr/>
          </p:nvCxnSpPr>
          <p:spPr bwMode="auto">
            <a:xfrm flipV="1">
              <a:off x="2555328" y="2736460"/>
              <a:ext cx="897067" cy="6797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7147" name="TextBox 517146"/>
            <p:cNvSpPr txBox="1"/>
            <p:nvPr/>
          </p:nvSpPr>
          <p:spPr>
            <a:xfrm>
              <a:off x="1563124" y="20813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2737" y="210054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4665" y="279619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5780" y="381172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33110" y="281790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9092" y="38407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3124" y="450950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9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2737" y="45069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7291" y="316636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47552" y="316550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8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17183" y="367112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5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77704" y="372289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41362" y="384913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5182" y="270811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32966" y="26808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12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3195" y="2857685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8F1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8F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17149" name="Table 517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70801"/>
              </p:ext>
            </p:extLst>
          </p:nvPr>
        </p:nvGraphicFramePr>
        <p:xfrm>
          <a:off x="5428064" y="2113494"/>
          <a:ext cx="2769760" cy="38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0"/>
                <a:gridCol w="692440"/>
                <a:gridCol w="692440"/>
                <a:gridCol w="692440"/>
              </a:tblGrid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明朝"/>
                          <a:cs typeface="Times New Roman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5428064" y="1271641"/>
            <a:ext cx="2896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24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Find shortest path from F to A</a:t>
            </a:r>
            <a:endParaRPr lang="en-US" sz="2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cxnSp>
        <p:nvCxnSpPr>
          <p:cNvPr id="4" name="Straight Arrow Connector 3"/>
          <p:cNvCxnSpPr>
            <a:stCxn id="50" idx="4"/>
            <a:endCxn id="53" idx="0"/>
          </p:cNvCxnSpPr>
          <p:nvPr/>
        </p:nvCxnSpPr>
        <p:spPr bwMode="auto">
          <a:xfrm>
            <a:off x="4315149" y="4441152"/>
            <a:ext cx="22802" cy="6826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53" idx="1"/>
            <a:endCxn id="49" idx="5"/>
          </p:cNvCxnSpPr>
          <p:nvPr/>
        </p:nvCxnSpPr>
        <p:spPr bwMode="auto">
          <a:xfrm flipH="1" flipV="1">
            <a:off x="2881054" y="4335039"/>
            <a:ext cx="1218662" cy="89485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49" idx="1"/>
          </p:cNvCxnSpPr>
          <p:nvPr/>
        </p:nvCxnSpPr>
        <p:spPr bwMode="auto">
          <a:xfrm flipH="1" flipV="1">
            <a:off x="1131650" y="2862533"/>
            <a:ext cx="1291222" cy="9601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Donut 60"/>
          <p:cNvSpPr/>
          <p:nvPr/>
        </p:nvSpPr>
        <p:spPr bwMode="auto">
          <a:xfrm>
            <a:off x="3848386" y="3588689"/>
            <a:ext cx="929521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  <p:sp>
        <p:nvSpPr>
          <p:cNvPr id="62" name="Donut 61"/>
          <p:cNvSpPr/>
          <p:nvPr/>
        </p:nvSpPr>
        <p:spPr bwMode="auto">
          <a:xfrm>
            <a:off x="438432" y="2116183"/>
            <a:ext cx="929521" cy="980340"/>
          </a:xfrm>
          <a:prstGeom prst="donut">
            <a:avLst>
              <a:gd name="adj" fmla="val 9787"/>
            </a:avLst>
          </a:prstGeom>
          <a:solidFill>
            <a:srgbClr val="FF00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1" grpId="0" animBg="1"/>
      <p:bldP spid="6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8890265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err="1" smtClean="0">
                <a:solidFill>
                  <a:srgbClr val="262626"/>
                </a:solidFill>
                <a:latin typeface="Calibri" charset="0"/>
              </a:rPr>
              <a:t>Dijkstra’s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Algorithm Runtime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alibri" charset="0"/>
              </a:rPr>
              <a:t>     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Initializing each node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-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Pick smallest v &amp; Mark v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- Update cost of all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  neighbors of v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8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Total Runtime:</a:t>
            </a: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2426" y="2902252"/>
            <a:ext cx="433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Single step (No PQ / PQ):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7429" y="2929108"/>
            <a:ext cx="120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2426" y="3341952"/>
            <a:ext cx="29510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</a:rPr>
              <a:t>Total (No Q / Q):</a:t>
            </a:r>
            <a:endParaRPr lang="en-US" sz="3200" baseline="30000" dirty="0">
              <a:solidFill>
                <a:srgbClr val="7F7F7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0474" y="3441472"/>
            <a:ext cx="2469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O(|V|*</a:t>
            </a:r>
            <a:r>
              <a:rPr lang="en-US" sz="2800" b="1" dirty="0" err="1" smtClean="0">
                <a:solidFill>
                  <a:srgbClr val="3366FF"/>
                </a:solidFill>
              </a:rPr>
              <a:t>log|V</a:t>
            </a:r>
            <a:r>
              <a:rPr lang="en-US" sz="2800" b="1" dirty="0" smtClean="0">
                <a:solidFill>
                  <a:srgbClr val="3366FF"/>
                </a:solidFill>
              </a:rPr>
              <a:t>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9364" y="3979212"/>
            <a:ext cx="2542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</a:rPr>
              <a:t>Total (No PQ):</a:t>
            </a:r>
            <a:endParaRPr lang="en-US" sz="3200" baseline="30000" dirty="0">
              <a:solidFill>
                <a:srgbClr val="7F7F7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8434" y="3997344"/>
            <a:ext cx="116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O(|E|)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34606" y="4422769"/>
            <a:ext cx="19688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</a:rPr>
              <a:t>Total (PQ):</a:t>
            </a:r>
            <a:endParaRPr lang="en-US" sz="3200" baseline="30000" dirty="0">
              <a:solidFill>
                <a:srgbClr val="7F7F7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64749" y="4465360"/>
            <a:ext cx="2351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O(|E|*</a:t>
            </a:r>
            <a:r>
              <a:rPr lang="en-US" sz="2800" b="1" dirty="0" err="1" smtClean="0">
                <a:solidFill>
                  <a:srgbClr val="3366FF"/>
                </a:solidFill>
              </a:rPr>
              <a:t>log|V</a:t>
            </a:r>
            <a:r>
              <a:rPr lang="en-US" sz="2800" b="1" dirty="0" smtClean="0">
                <a:solidFill>
                  <a:srgbClr val="3366FF"/>
                </a:solidFill>
              </a:rPr>
              <a:t>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10474" y="2905493"/>
            <a:ext cx="1737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O(log |V|)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99502" y="3436112"/>
            <a:ext cx="1326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</a:t>
            </a:r>
            <a:r>
              <a:rPr lang="en-US" sz="2800" b="1" baseline="30000" dirty="0" smtClean="0">
                <a:solidFill>
                  <a:srgbClr val="3366FF"/>
                </a:solidFill>
              </a:rPr>
              <a:t>2</a:t>
            </a:r>
            <a:r>
              <a:rPr lang="en-US" sz="2800" b="1" dirty="0" smtClean="0">
                <a:solidFill>
                  <a:srgbClr val="3366FF"/>
                </a:solidFill>
              </a:rPr>
              <a:t>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17403" y="5555592"/>
            <a:ext cx="4897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</a:t>
            </a:r>
            <a:r>
              <a:rPr lang="en-US" sz="2800" b="1" baseline="30000" dirty="0" smtClean="0">
                <a:solidFill>
                  <a:srgbClr val="3366FF"/>
                </a:solidFill>
              </a:rPr>
              <a:t>2</a:t>
            </a:r>
            <a:r>
              <a:rPr lang="en-US" sz="2800" b="1" dirty="0" smtClean="0">
                <a:solidFill>
                  <a:srgbClr val="3366FF"/>
                </a:solidFill>
              </a:rPr>
              <a:t>+|E|)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No Priority Queue</a:t>
            </a:r>
            <a:endParaRPr lang="en-US" sz="2800" baseline="30000" dirty="0"/>
          </a:p>
        </p:txBody>
      </p:sp>
      <p:sp>
        <p:nvSpPr>
          <p:cNvPr id="49" name="TextBox 48"/>
          <p:cNvSpPr txBox="1"/>
          <p:nvPr/>
        </p:nvSpPr>
        <p:spPr>
          <a:xfrm>
            <a:off x="3595693" y="6096843"/>
            <a:ext cx="5476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O((|V|+|E|)*</a:t>
            </a:r>
            <a:r>
              <a:rPr lang="en-US" sz="2800" b="1" dirty="0" err="1" smtClean="0">
                <a:solidFill>
                  <a:srgbClr val="3366FF"/>
                </a:solidFill>
              </a:rPr>
              <a:t>log|v</a:t>
            </a:r>
            <a:r>
              <a:rPr lang="en-US" sz="2800" b="1" dirty="0" smtClean="0">
                <a:solidFill>
                  <a:srgbClr val="3366FF"/>
                </a:solidFill>
              </a:rPr>
              <a:t>|) </a:t>
            </a:r>
            <a:r>
              <a:rPr lang="en-US" sz="2800" dirty="0" smtClean="0">
                <a:solidFill>
                  <a:srgbClr val="000000"/>
                </a:solidFill>
              </a:rPr>
              <a:t>Priority Queue</a:t>
            </a:r>
            <a:endParaRPr lang="en-US" sz="2800" baseline="30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7429" y="2047640"/>
            <a:ext cx="120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O(|V|)</a:t>
            </a:r>
            <a:endParaRPr lang="en-US" sz="2800" b="1" baseline="30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4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0" grpId="0"/>
      <p:bldP spid="45" grpId="0"/>
      <p:bldP spid="46" grpId="0"/>
      <p:bldP spid="47" grpId="0"/>
      <p:bldP spid="48" grpId="0"/>
      <p:bldP spid="49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Dijkstra’s</a:t>
            </a:r>
            <a:r>
              <a:rPr lang="en-US" dirty="0" smtClean="0">
                <a:latin typeface="Lucida Sans" charset="0"/>
              </a:rPr>
              <a:t> Algorithm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8890265" cy="5562600"/>
          </a:xfrm>
        </p:spPr>
        <p:txBody>
          <a:bodyPr/>
          <a:lstStyle/>
          <a:p>
            <a:pPr marL="228600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Total Runtime:</a:t>
            </a:r>
          </a:p>
          <a:p>
            <a:pPr marL="228600" indent="0">
              <a:buNone/>
            </a:pPr>
            <a:endParaRPr lang="en-US" sz="800" b="1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800" b="1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800" b="1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- Sparse graph:      |V| &gt;&gt;&gt; |E|,   O(|V|*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log|V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|)</a:t>
            </a:r>
          </a:p>
          <a:p>
            <a:pPr marL="228600" indent="0">
              <a:buNone/>
            </a:pPr>
            <a:endParaRPr lang="en-US" sz="9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9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9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9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900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- Dense graph:        |E| &gt;&gt;&gt; |V|,   O(|E|*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log|V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|)</a:t>
            </a: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                                 </a:t>
            </a: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3701" y="5311594"/>
            <a:ext cx="5149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Better without Priority 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3701" y="3325527"/>
            <a:ext cx="4580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</a:rPr>
              <a:t>Better with Priority Queue</a:t>
            </a:r>
            <a:endParaRPr lang="en-US" sz="3200" baseline="30000" dirty="0">
              <a:solidFill>
                <a:srgbClr val="7F7F7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54568" y="4764038"/>
            <a:ext cx="34371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3366FF"/>
                </a:solidFill>
              </a:rPr>
              <a:t>=&gt;  O(|V|</a:t>
            </a:r>
            <a:r>
              <a:rPr lang="en-US" sz="3200" b="1" baseline="30000" dirty="0" smtClean="0">
                <a:solidFill>
                  <a:srgbClr val="3366FF"/>
                </a:solidFill>
              </a:rPr>
              <a:t>2</a:t>
            </a:r>
            <a:r>
              <a:rPr lang="en-US" sz="3200" b="1" dirty="0" smtClean="0">
                <a:solidFill>
                  <a:srgbClr val="3366FF"/>
                </a:solidFill>
              </a:rPr>
              <a:t>*</a:t>
            </a:r>
            <a:r>
              <a:rPr lang="en-US" sz="3200" b="1" dirty="0" err="1" smtClean="0">
                <a:solidFill>
                  <a:srgbClr val="3366FF"/>
                </a:solidFill>
              </a:rPr>
              <a:t>log|V</a:t>
            </a:r>
            <a:r>
              <a:rPr lang="en-US" sz="3200" b="1" dirty="0" smtClean="0">
                <a:solidFill>
                  <a:srgbClr val="3366FF"/>
                </a:solidFill>
              </a:rPr>
              <a:t>|)</a:t>
            </a:r>
            <a:endParaRPr lang="en-US" sz="3200" b="1" baseline="30000" dirty="0">
              <a:solidFill>
                <a:srgbClr val="3366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68084" y="1396836"/>
            <a:ext cx="4897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O(|V|</a:t>
            </a:r>
            <a:r>
              <a:rPr lang="en-US" sz="2800" b="1" baseline="30000" dirty="0" smtClean="0">
                <a:solidFill>
                  <a:srgbClr val="3366FF"/>
                </a:solidFill>
              </a:rPr>
              <a:t>2</a:t>
            </a:r>
            <a:r>
              <a:rPr lang="en-US" sz="2800" b="1" dirty="0" smtClean="0">
                <a:solidFill>
                  <a:srgbClr val="3366FF"/>
                </a:solidFill>
              </a:rPr>
              <a:t>+|E|)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No Priority Queue</a:t>
            </a:r>
            <a:endParaRPr lang="en-US" sz="2800" baseline="300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7229" y="1923216"/>
            <a:ext cx="5476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O((|V|+|E|)*</a:t>
            </a:r>
            <a:r>
              <a:rPr lang="en-US" sz="2800" b="1" dirty="0" err="1" smtClean="0">
                <a:solidFill>
                  <a:srgbClr val="3366FF"/>
                </a:solidFill>
              </a:rPr>
              <a:t>log|v</a:t>
            </a:r>
            <a:r>
              <a:rPr lang="en-US" sz="2800" b="1" dirty="0" smtClean="0">
                <a:solidFill>
                  <a:srgbClr val="3366FF"/>
                </a:solidFill>
              </a:rPr>
              <a:t>|) </a:t>
            </a:r>
            <a:r>
              <a:rPr lang="en-US" sz="2800" dirty="0" smtClean="0">
                <a:solidFill>
                  <a:srgbClr val="000000"/>
                </a:solidFill>
              </a:rPr>
              <a:t>Priority Queue</a:t>
            </a:r>
            <a:endParaRPr lang="en-US" sz="2800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4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Where are the people?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025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Project 3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US Census Bureau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2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444" y="5927901"/>
            <a:ext cx="41983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Treat towns as points</a:t>
            </a:r>
            <a:endParaRPr lang="en-US" sz="3200" kern="0" dirty="0">
              <a:solidFill>
                <a:srgbClr val="000000">
                  <a:lumMod val="85000"/>
                  <a:lumOff val="15000"/>
                </a:srgbClr>
              </a:solidFill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3" y="2127690"/>
            <a:ext cx="5229545" cy="37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4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Project 3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US Census Bureau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2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444" y="5429257"/>
            <a:ext cx="800843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1. Divide US with X by Y Grid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2. Compute Population in selected Rectangle</a:t>
            </a:r>
            <a:endParaRPr lang="en-US" sz="3200" kern="0" dirty="0">
              <a:solidFill>
                <a:srgbClr val="000000">
                  <a:lumMod val="85000"/>
                  <a:lumOff val="15000"/>
                </a:srgbClr>
              </a:solidFill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3" y="2040687"/>
            <a:ext cx="7096608" cy="31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Project 3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00887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14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US Census Bureau</a:t>
            </a:r>
            <a:endParaRPr lang="en-US" sz="32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2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4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 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444" y="5429257"/>
            <a:ext cx="800843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Population:  26360678</a:t>
            </a:r>
            <a:endParaRPr lang="en-US" sz="3200" kern="0" dirty="0" smtClean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Percentage 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of total US:  9.24%</a:t>
            </a:r>
            <a:endParaRPr lang="en-US" sz="3200" kern="0" dirty="0">
              <a:solidFill>
                <a:srgbClr val="000000">
                  <a:lumMod val="85000"/>
                  <a:lumOff val="15000"/>
                </a:srgbClr>
              </a:solidFill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4" y="2014922"/>
            <a:ext cx="7259521" cy="34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Project 3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5119" y="1295400"/>
            <a:ext cx="8998797" cy="578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6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Five different implementation</a:t>
            </a:r>
            <a:endParaRPr lang="en-US" sz="36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800" kern="0" dirty="0" smtClean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 1. Simple &amp; Sequential</a:t>
            </a:r>
            <a:endParaRPr lang="en-US" sz="3200" kern="0" dirty="0" smtClean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 2. Simple &amp; Parallel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  3. Smarter &amp; Sequential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   4. Smarter &amp; Parallel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  5. Smarter &amp; Lock-Based </a:t>
            </a:r>
            <a:endParaRPr lang="en-US" sz="32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14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6858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Experiments &amp; Write up</a:t>
            </a:r>
            <a:endParaRPr lang="en-US" sz="3200" b="1" kern="0" dirty="0" smtClean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-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Compare 5 versions with different queries</a:t>
            </a:r>
            <a:endParaRPr lang="en-US" sz="3200" kern="0" dirty="0" smtClean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endParaRPr lang="en-US" sz="3200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5899705" y="2095123"/>
            <a:ext cx="510186" cy="1096412"/>
          </a:xfrm>
          <a:prstGeom prst="rightBrac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5899705" y="3485056"/>
            <a:ext cx="510186" cy="1443367"/>
          </a:xfrm>
          <a:prstGeom prst="rightBrac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304" y="2377368"/>
            <a:ext cx="15376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Phase A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014" y="3832436"/>
            <a:ext cx="1518965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Phase B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3014" y="5330924"/>
            <a:ext cx="150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Phase C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8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Graph Terms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Path</a:t>
            </a:r>
            <a:endParaRPr lang="en-US" sz="40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List of vertices [v</a:t>
            </a:r>
            <a:r>
              <a:rPr lang="en-US" sz="3200" baseline="-25000" dirty="0" smtClean="0">
                <a:solidFill>
                  <a:srgbClr val="262626"/>
                </a:solidFill>
                <a:latin typeface="Calibri" charset="0"/>
              </a:rPr>
              <a:t>0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, v</a:t>
            </a:r>
            <a:r>
              <a:rPr lang="en-US" sz="3200" baseline="-25000" dirty="0" smtClean="0">
                <a:solidFill>
                  <a:srgbClr val="262626"/>
                </a:solidFill>
                <a:latin typeface="Calibri" charset="0"/>
              </a:rPr>
              <a:t>1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, ..., 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v</a:t>
            </a:r>
            <a:r>
              <a:rPr lang="en-US" sz="3200" baseline="-25000" dirty="0" err="1" smtClean="0">
                <a:solidFill>
                  <a:srgbClr val="262626"/>
                </a:solidFill>
                <a:latin typeface="Calibri" charset="0"/>
              </a:rPr>
              <a:t>n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], such that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(v</a:t>
            </a:r>
            <a:r>
              <a:rPr lang="en-US" sz="3200" baseline="-25000" dirty="0" smtClean="0">
                <a:solidFill>
                  <a:srgbClr val="262626"/>
                </a:solidFill>
                <a:latin typeface="Calibri" charset="0"/>
              </a:rPr>
              <a:t>i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, v</a:t>
            </a:r>
            <a:r>
              <a:rPr lang="en-US" sz="3200" baseline="-25000" dirty="0" smtClean="0">
                <a:solidFill>
                  <a:srgbClr val="262626"/>
                </a:solidFill>
                <a:latin typeface="Calibri" charset="0"/>
              </a:rPr>
              <a:t>i+1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) </a:t>
            </a:r>
            <a:r>
              <a:rPr lang="en-US" sz="3200" i="1" dirty="0" smtClean="0"/>
              <a:t>∈</a:t>
            </a:r>
            <a:r>
              <a:rPr lang="en-US" sz="3200" dirty="0"/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E for all 0 </a:t>
            </a:r>
            <a:r>
              <a:rPr lang="en-US" sz="3200" dirty="0"/>
              <a:t>≤</a:t>
            </a:r>
            <a:r>
              <a:rPr lang="en-US" sz="3200" dirty="0"/>
              <a:t> 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i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&lt; n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pPr marL="228600" indent="0">
              <a:buNone/>
            </a:pP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smtClean="0"/>
              <a:t>Path length</a:t>
            </a:r>
            <a:r>
              <a:rPr lang="en-US" sz="3200" dirty="0" smtClean="0"/>
              <a:t> =</a:t>
            </a:r>
          </a:p>
          <a:p>
            <a:pPr marL="228600" indent="0">
              <a:buNone/>
            </a:pPr>
            <a:r>
              <a:rPr lang="en-US" sz="3200" dirty="0" smtClean="0"/>
              <a:t> - Path cost     =</a:t>
            </a:r>
          </a:p>
          <a:p>
            <a:pPr marL="228600" indent="0">
              <a:buNone/>
            </a:pPr>
            <a:endParaRPr lang="en-US" sz="3200" dirty="0" smtClean="0"/>
          </a:p>
          <a:p>
            <a:pPr lvl="0"/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 Cycle</a:t>
            </a:r>
            <a:endParaRPr lang="en-US" sz="3200" dirty="0"/>
          </a:p>
          <a:p>
            <a:pPr marL="228600" indent="0">
              <a:buNone/>
            </a:pPr>
            <a:r>
              <a:rPr lang="en-US" sz="3200" dirty="0" smtClean="0"/>
              <a:t>   </a:t>
            </a:r>
            <a:endParaRPr lang="en-US" sz="24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3334" y="3312584"/>
            <a:ext cx="5937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0" dirty="0">
                <a:solidFill>
                  <a:srgbClr val="000000">
                    <a:lumMod val="85000"/>
                    <a:lumOff val="15000"/>
                  </a:srgbClr>
                </a:solidFill>
                <a:ea typeface="ＭＳ Ｐゴシック" charset="0"/>
              </a:rPr>
              <a:t>number of edges on path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3334" y="3856573"/>
            <a:ext cx="5937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sum of all edge weights on path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181" y="5794601"/>
            <a:ext cx="8102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>
              <a:buNone/>
            </a:pPr>
            <a:r>
              <a:rPr lang="en-US" sz="3200" dirty="0"/>
              <a:t>A path that begins and ends at the same node</a:t>
            </a:r>
          </a:p>
        </p:txBody>
      </p:sp>
    </p:spTree>
    <p:extLst>
      <p:ext uri="{BB962C8B-B14F-4D97-AF65-F5344CB8AC3E}">
        <p14:creationId xmlns:p14="http://schemas.microsoft.com/office/powerpoint/2010/main" val="24667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Undirected Graph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Edges have no directions</a:t>
            </a:r>
            <a:endParaRPr lang="en-US" sz="4000" b="1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Connected</a:t>
            </a:r>
            <a:endParaRPr lang="en-US" sz="40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</a:t>
            </a:r>
            <a:endParaRPr lang="en-US" sz="32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3200" dirty="0" smtClean="0"/>
          </a:p>
          <a:p>
            <a:pPr lvl="0"/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 Fully Connected</a:t>
            </a:r>
            <a:endParaRPr lang="en-US" sz="3200" dirty="0"/>
          </a:p>
          <a:p>
            <a:pPr marL="228600" indent="0">
              <a:buNone/>
            </a:pPr>
            <a:r>
              <a:rPr lang="en-US" sz="3200" dirty="0" smtClean="0"/>
              <a:t>   </a:t>
            </a:r>
            <a:endParaRPr lang="en-US" sz="24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481" y="3309095"/>
            <a:ext cx="8102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>
              <a:buNone/>
            </a:pPr>
            <a:r>
              <a:rPr lang="en-US" sz="3200" dirty="0" smtClean="0"/>
              <a:t>If there is a </a:t>
            </a:r>
            <a:r>
              <a:rPr lang="en-US" sz="3200" u="sng" dirty="0" smtClean="0"/>
              <a:t>path</a:t>
            </a:r>
            <a:r>
              <a:rPr lang="en-US" sz="3200" dirty="0" smtClean="0"/>
              <a:t> between all pairs of vertices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71756" y="4981268"/>
            <a:ext cx="8102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>
              <a:buNone/>
            </a:pPr>
            <a:r>
              <a:rPr lang="en-US" sz="3200" dirty="0" smtClean="0"/>
              <a:t>If there is an </a:t>
            </a:r>
            <a:r>
              <a:rPr lang="en-US" sz="3200" u="sng" dirty="0" smtClean="0"/>
              <a:t>edge</a:t>
            </a:r>
            <a:r>
              <a:rPr lang="en-US" sz="3200" dirty="0" smtClean="0"/>
              <a:t> between all pairs of vertices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530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D</a:t>
            </a:r>
            <a:r>
              <a:rPr lang="en-US" dirty="0" smtClean="0">
                <a:latin typeface="Lucida Sans" charset="0"/>
              </a:rPr>
              <a:t>irected Graph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 Edges have direction</a:t>
            </a:r>
            <a:endParaRPr lang="en-US" sz="4000" b="1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2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Weakly Connected</a:t>
            </a:r>
          </a:p>
          <a:p>
            <a:pPr marL="228600" indent="0">
              <a:buNone/>
            </a:pPr>
            <a:endParaRPr lang="en-US" sz="4000" b="1" dirty="0">
              <a:solidFill>
                <a:srgbClr val="262626"/>
              </a:solidFill>
              <a:latin typeface="Calibri" charset="0"/>
            </a:endParaRPr>
          </a:p>
          <a:p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Strongly Connected</a:t>
            </a:r>
            <a:endParaRPr lang="en-US" sz="36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</a:t>
            </a:r>
            <a:endParaRPr lang="en-US" sz="32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600" dirty="0" smtClean="0"/>
          </a:p>
          <a:p>
            <a:pPr lvl="0"/>
            <a:r>
              <a:rPr lang="en-US" sz="40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600" b="1" dirty="0" smtClean="0">
                <a:solidFill>
                  <a:srgbClr val="262626"/>
                </a:solidFill>
                <a:latin typeface="Calibri" charset="0"/>
              </a:rPr>
              <a:t>Fully Connected</a:t>
            </a:r>
            <a:endParaRPr lang="en-US" sz="3600" dirty="0"/>
          </a:p>
          <a:p>
            <a:pPr marL="228600" indent="0">
              <a:buNone/>
            </a:pPr>
            <a:r>
              <a:rPr lang="en-US" sz="3600" dirty="0" smtClean="0"/>
              <a:t>   </a:t>
            </a:r>
            <a:endParaRPr lang="en-US" sz="36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916" y="2886435"/>
            <a:ext cx="8963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>
              <a:buNone/>
            </a:pPr>
            <a:r>
              <a:rPr lang="en-US" sz="2800" dirty="0" smtClean="0"/>
              <a:t>If there is an </a:t>
            </a:r>
            <a:r>
              <a:rPr lang="en-US" sz="2800" u="sng" dirty="0" smtClean="0"/>
              <a:t>undirected path</a:t>
            </a:r>
            <a:r>
              <a:rPr lang="en-US" sz="2800" dirty="0" smtClean="0"/>
              <a:t> between all pairs of vertices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39191" y="5795423"/>
            <a:ext cx="849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>
              <a:buNone/>
            </a:pPr>
            <a:r>
              <a:rPr lang="en-US" sz="2800" dirty="0" smtClean="0"/>
              <a:t>If there is </a:t>
            </a:r>
            <a:r>
              <a:rPr lang="en-US" sz="2800" u="sng" dirty="0" smtClean="0"/>
              <a:t>edge (both way)</a:t>
            </a:r>
            <a:r>
              <a:rPr lang="en-US" sz="2800" dirty="0" smtClean="0"/>
              <a:t> between all pairs of vertices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61331" y="4396492"/>
            <a:ext cx="864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>
              <a:buNone/>
            </a:pPr>
            <a:r>
              <a:rPr lang="en-US" sz="2800" dirty="0" smtClean="0"/>
              <a:t>If there is a </a:t>
            </a:r>
            <a:r>
              <a:rPr lang="en-US" sz="2800" u="sng" dirty="0" smtClean="0"/>
              <a:t>directed path </a:t>
            </a:r>
            <a:r>
              <a:rPr lang="en-US" sz="2800" dirty="0" smtClean="0"/>
              <a:t>between all pairs of vertices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989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Adjacency matrix &amp; Adjacency list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6352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Graph Representation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pPr marL="228600" indent="0">
              <a:buNone/>
            </a:pP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5119" y="1427742"/>
            <a:ext cx="8998797" cy="4930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 typeface="Arial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600" b="1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The ‘Best one’ depends on:</a:t>
            </a:r>
            <a:endParaRPr lang="en-US" sz="3600" b="1" kern="0" dirty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800" kern="0" dirty="0" smtClean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-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Graph density</a:t>
            </a:r>
            <a:endParaRPr lang="en-US" sz="3200" kern="0" dirty="0" smtClean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- </a:t>
            </a: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Common Queries</a:t>
            </a:r>
            <a:endParaRPr lang="en-US" sz="3200" kern="0" dirty="0" smtClean="0">
              <a:solidFill>
                <a:srgbClr val="262626"/>
              </a:solidFill>
              <a:latin typeface="Calibri" charset="0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 smtClean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    </a:t>
            </a:r>
            <a:r>
              <a:rPr lang="en-US" sz="3200" kern="0" dirty="0" smtClean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Insert an edge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   Delete an edge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   Find an edge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   Compute </a:t>
            </a:r>
            <a:r>
              <a:rPr lang="en-US" sz="3200" kern="0" dirty="0" err="1" smtClean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indegree</a:t>
            </a:r>
            <a:r>
              <a:rPr lang="en-US" sz="3200" kern="0" dirty="0" smtClean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 of a vertex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3200" kern="0" dirty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3200" kern="0" dirty="0" smtClean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   Compute </a:t>
            </a:r>
            <a:r>
              <a:rPr lang="en-US" sz="3200" kern="0" dirty="0" err="1" smtClean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outdegree</a:t>
            </a:r>
            <a:r>
              <a:rPr lang="en-US" sz="3200" kern="0" dirty="0" smtClean="0">
                <a:solidFill>
                  <a:srgbClr val="7F7F7F"/>
                </a:solidFill>
                <a:latin typeface="Calibri" charset="0"/>
                <a:ea typeface="ＭＳ Ｐゴシック" charset="0"/>
              </a:rPr>
              <a:t> of a vertex</a:t>
            </a:r>
            <a:endParaRPr lang="en-US" sz="3200" kern="0" dirty="0">
              <a:solidFill>
                <a:srgbClr val="7F7F7F"/>
              </a:solidFill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1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3041</Words>
  <Application>Microsoft Macintosh PowerPoint</Application>
  <PresentationFormat>On-screen Show (4:3)</PresentationFormat>
  <Paragraphs>1723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1_Default Design</vt:lpstr>
      <vt:lpstr>CSE332: Data Abstractions</vt:lpstr>
      <vt:lpstr>Section Agenda</vt:lpstr>
      <vt:lpstr>Graphs</vt:lpstr>
      <vt:lpstr>Graphs</vt:lpstr>
      <vt:lpstr>Graph Terms</vt:lpstr>
      <vt:lpstr>Undirected Graph</vt:lpstr>
      <vt:lpstr>Directed Graph</vt:lpstr>
      <vt:lpstr>Graph Representation</vt:lpstr>
      <vt:lpstr>Graph Representation</vt:lpstr>
      <vt:lpstr>Adjacency Matrix</vt:lpstr>
      <vt:lpstr>Adjacency Matrix</vt:lpstr>
      <vt:lpstr>Adjacency List</vt:lpstr>
      <vt:lpstr>Adjacency List</vt:lpstr>
      <vt:lpstr>Topological Sort</vt:lpstr>
      <vt:lpstr>Topological Sort</vt:lpstr>
      <vt:lpstr>Topological Sort</vt:lpstr>
      <vt:lpstr>Topological Sort</vt:lpstr>
      <vt:lpstr>Topological Sort</vt:lpstr>
      <vt:lpstr>Graph Traversal</vt:lpstr>
      <vt:lpstr>Breadth First Search</vt:lpstr>
      <vt:lpstr>Breadth First Search</vt:lpstr>
      <vt:lpstr>Breadth First Search</vt:lpstr>
      <vt:lpstr>Breadth First Search</vt:lpstr>
      <vt:lpstr>Breadth First Search</vt:lpstr>
      <vt:lpstr>Depth First Search</vt:lpstr>
      <vt:lpstr>Depth First Search</vt:lpstr>
      <vt:lpstr>Depth First Search</vt:lpstr>
      <vt:lpstr>Depth First Search</vt:lpstr>
      <vt:lpstr>Depth First Search</vt:lpstr>
      <vt:lpstr>Find Shortest Path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Project 3</vt:lpstr>
      <vt:lpstr>Project 3</vt:lpstr>
      <vt:lpstr>Project 3</vt:lpstr>
      <vt:lpstr>Project 3</vt:lpstr>
      <vt:lpstr>Project 3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CSE332: Data Abstractions Section 1</dc:title>
  <dc:creator>Hyein Kim</dc:creator>
  <cp:lastModifiedBy>Hyein Kim</cp:lastModifiedBy>
  <cp:revision>399</cp:revision>
  <dcterms:created xsi:type="dcterms:W3CDTF">2013-01-10T05:31:39Z</dcterms:created>
  <dcterms:modified xsi:type="dcterms:W3CDTF">2013-02-21T22:28:49Z</dcterms:modified>
</cp:coreProperties>
</file>