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73" r:id="rId5"/>
    <p:sldId id="275" r:id="rId6"/>
    <p:sldId id="261" r:id="rId7"/>
    <p:sldId id="274" r:id="rId8"/>
    <p:sldId id="262" r:id="rId9"/>
    <p:sldId id="264" r:id="rId10"/>
    <p:sldId id="267" r:id="rId11"/>
    <p:sldId id="276" r:id="rId12"/>
    <p:sldId id="278" r:id="rId13"/>
    <p:sldId id="277" r:id="rId14"/>
    <p:sldId id="272" r:id="rId15"/>
    <p:sldId id="279" r:id="rId16"/>
    <p:sldId id="265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9B87"/>
    <a:srgbClr val="7AA694"/>
    <a:srgbClr val="8EB4A5"/>
    <a:srgbClr val="DE8610"/>
    <a:srgbClr val="F8A530"/>
    <a:srgbClr val="F39C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gradFill flip="none" rotWithShape="1">
          <a:gsLst>
            <a:gs pos="0">
              <a:srgbClr val="F8A530"/>
            </a:gs>
            <a:gs pos="100000">
              <a:srgbClr val="DE8610">
                <a:lumMod val="100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6F0FD61-03DF-4742-AD2E-9E4E129A0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65" y="5565818"/>
            <a:ext cx="3673182" cy="110915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28FB82C-5DD4-40E0-AB7C-BED4CF3C4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G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51FC1B-D4F2-4F9E-9A9D-4BC45A65E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36673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89EBB-691D-4752-AD09-F04BDC4D3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084A23-2B07-4A2C-B173-9258E8B10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887A65-C077-44A9-905B-C583AF89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A410-BFD8-433D-9CF1-B3477ACCD395}" type="datetimeFigureOut">
              <a:rPr lang="es-GT" smtClean="0"/>
              <a:t>21/05/22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8C7024-1BFA-4F26-9E21-AD017B907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B6EE03-68F8-4C07-B543-A520FBCE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256D-F038-40E2-95CB-FA46D4D7D65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1256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41C170-604D-41CF-9CE5-C8D201C5E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AB251A-0DCD-4348-9BCB-68952CFF5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AE64A5-574A-490F-908B-1E6FE845A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A410-BFD8-433D-9CF1-B3477ACCD395}" type="datetimeFigureOut">
              <a:rPr lang="es-GT" smtClean="0"/>
              <a:t>21/05/22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7E0C44-DC92-40CD-B730-16439F431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94F6A2-30A7-4C87-9526-24F105FB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256D-F038-40E2-95CB-FA46D4D7D65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8532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D67D0-F201-4DA4-BC20-40DB1F8BA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23C893-64E9-4D4C-8C45-992BDFDD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36EE23-5918-4E13-9CA9-59DEE46C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A410-BFD8-433D-9CF1-B3477ACCD395}" type="datetimeFigureOut">
              <a:rPr lang="es-GT" smtClean="0"/>
              <a:t>21/05/22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B8AED2-F0B4-4924-9ADD-EF6A0E617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BCA59A-75AA-4905-A9AA-49AA97F6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256D-F038-40E2-95CB-FA46D4D7D65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2635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38AC7-12D2-464F-AADC-EF309E3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1DC29A-8F9E-41FE-B045-08E2E06BE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79F998-40FE-4ACB-95FE-94F391568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A410-BFD8-433D-9CF1-B3477ACCD395}" type="datetimeFigureOut">
              <a:rPr lang="es-GT" smtClean="0"/>
              <a:t>21/05/22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A16D9F-F344-4C29-8CAF-BA6DDE321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0D7C19-F5FE-4C67-86FE-1ECCD4352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256D-F038-40E2-95CB-FA46D4D7D651}" type="slidenum">
              <a:rPr lang="es-GT" smtClean="0"/>
              <a:t>‹Nº›</a:t>
            </a:fld>
            <a:endParaRPr lang="es-GT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1528D9A-F869-4CE2-930F-1AB9A647F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890235"/>
            <a:ext cx="4757741" cy="143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9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E89A9-7E05-4BCD-A5C6-96E6FE65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CB4F67-C06B-4D45-9443-0FC6ED5C7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06C211-915B-4C2B-9129-AD515D3F6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612588-071A-4E58-9A38-9B9AC154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A410-BFD8-433D-9CF1-B3477ACCD395}" type="datetimeFigureOut">
              <a:rPr lang="es-GT" smtClean="0"/>
              <a:t>21/05/22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FDCFC6-C381-4C56-AF81-F317A056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0BF025-32A5-4BB5-97C5-4C7B83DDD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256D-F038-40E2-95CB-FA46D4D7D65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508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91D07-3D15-4AD8-97AA-3DF2EA24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E6D95B-F25B-4217-B175-142DB36BB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4C629F-C34B-4DA9-8EF1-C64E28C8A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28EB478-5956-451D-A677-8C5A9D594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6B7AFD9-DCF2-453E-8F3E-B35B78A14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C0E0885-A193-4294-89A5-DD612AA7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A410-BFD8-433D-9CF1-B3477ACCD395}" type="datetimeFigureOut">
              <a:rPr lang="es-GT" smtClean="0"/>
              <a:t>21/05/22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9AA0824-AA46-428E-9D8F-79CCD4EB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A481D69-A828-4A58-BE2D-AD3E11C1B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256D-F038-40E2-95CB-FA46D4D7D65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1630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5DC26-074B-42CB-BECE-30B49A98A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03B05D-2C5D-4DC3-8F5C-ADF5705F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A410-BFD8-433D-9CF1-B3477ACCD395}" type="datetimeFigureOut">
              <a:rPr lang="es-GT" smtClean="0"/>
              <a:t>21/05/22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8C7A237-CA19-4E78-A1FD-2AC5E9D3B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D83B23-9EF2-4575-B4B3-0B58F44B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256D-F038-40E2-95CB-FA46D4D7D65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4255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3211D34-E972-47B4-A5C7-74609AD0C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A410-BFD8-433D-9CF1-B3477ACCD395}" type="datetimeFigureOut">
              <a:rPr lang="es-GT" smtClean="0"/>
              <a:t>21/05/22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46D7437-92F2-4F9B-9C24-3C8C9869E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5DB00A-B9C5-4AB1-A722-776F8A56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256D-F038-40E2-95CB-FA46D4D7D65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68644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FA130-6494-4D24-9E9C-9E1C1CBB4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7A173A-A1E7-4466-8C64-4ED6AC486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C1FD05-B7FA-45D8-8FEB-3D6ACA0D3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A27C22-BC40-48FE-A1E9-1D3052ADA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A410-BFD8-433D-9CF1-B3477ACCD395}" type="datetimeFigureOut">
              <a:rPr lang="es-GT" smtClean="0"/>
              <a:t>21/05/22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E8B592-C4D4-4D60-B945-6BCF338A2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3E19A5-8F93-4E6D-9A39-11DC73D2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256D-F038-40E2-95CB-FA46D4D7D65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76876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2BF75-BD20-41D8-8CD6-3DAE698D9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C44C8FD-C32B-425E-A813-D5297E510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E37C4A-81A3-43B8-A3A4-BDCB1A9AF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53416E-3DFD-44B0-BB7C-C2DF041F8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A410-BFD8-433D-9CF1-B3477ACCD395}" type="datetimeFigureOut">
              <a:rPr lang="es-GT" smtClean="0"/>
              <a:t>21/05/22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BC2DD1-ED1E-4565-BD3D-7D61EB70C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C730B7-F425-4C5F-9556-257B9DBF9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256D-F038-40E2-95CB-FA46D4D7D65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1971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A694"/>
            </a:gs>
            <a:gs pos="100000">
              <a:srgbClr val="699B87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7E66F3F-0D3C-42EF-B07E-1515C33A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GT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C26BEB-D84C-41CA-BA55-9D88AA400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38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GT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BBB90D-3C5B-4294-8E19-3C5FCA44A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380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8E02A410-BFD8-433D-9CF1-B3477ACCD395}" type="datetimeFigureOut">
              <a:rPr lang="es-GT" smtClean="0"/>
              <a:pPr/>
              <a:t>21/05/22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83EB87-10AC-4AED-A66A-B122289A7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3802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E38308-EC54-41FF-A813-6C03465D1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380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057256D-F038-40E2-95CB-FA46D4D7D651}" type="slidenum">
              <a:rPr lang="es-GT" smtClean="0"/>
              <a:pPr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5096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1C24F-4BD1-496F-A69B-D8A4ACC55C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b="1" dirty="0"/>
              <a:t>Sprint 02</a:t>
            </a:r>
            <a:br>
              <a:rPr lang="es-GT" b="1" dirty="0"/>
            </a:br>
            <a:endParaRPr lang="es-G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D49A30-BAB6-400E-9A9A-4A46372B0F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b="1" dirty="0"/>
              <a:t>Crea tu propio juego del ahorcado con </a:t>
            </a:r>
            <a:r>
              <a:rPr lang="es-GT" b="1" dirty="0" err="1"/>
              <a:t>Javascript</a:t>
            </a:r>
            <a:endParaRPr lang="es-GT" b="1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383158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D0281F2-0456-4B73-BF55-D3345DA018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Función</a:t>
            </a:r>
            <a:r>
              <a:rPr lang="es-GT" dirty="0"/>
              <a:t> de transición</a:t>
            </a:r>
          </a:p>
        </p:txBody>
      </p:sp>
    </p:spTree>
    <p:extLst>
      <p:ext uri="{BB962C8B-B14F-4D97-AF65-F5344CB8AC3E}">
        <p14:creationId xmlns:p14="http://schemas.microsoft.com/office/powerpoint/2010/main" val="3415330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7A836-07ED-445D-8F8F-DF50B7B1D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</a:t>
            </a:r>
            <a:r>
              <a:rPr lang="es-GT" dirty="0" err="1"/>
              <a:t>ón</a:t>
            </a:r>
            <a:r>
              <a:rPr lang="es-GT" dirty="0"/>
              <a:t> de transición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955E508-0410-4012-9903-3F38C4467D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GT" dirty="0"/>
                  <a:t>La función de transición es parte del universo del juego. Es una función </a:t>
                </a:r>
                <a:r>
                  <a:rPr lang="es-MX" dirty="0"/>
                  <a:t>diádica</a:t>
                </a:r>
                <a:br>
                  <a:rPr lang="es-MX" dirty="0"/>
                </a:br>
                <a:r>
                  <a:rPr lang="es-MX" dirty="0"/>
                  <a:t> </a:t>
                </a:r>
                <a:endParaRPr lang="es-GT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s-GT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s-MX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mr>
                      <m:m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mr>
                    </m:m>
                  </m:oMath>
                </a14:m>
                <a:r>
                  <a:rPr lang="es-GT" dirty="0"/>
                  <a:t> </a:t>
                </a:r>
                <a:br>
                  <a:rPr lang="es-GT" dirty="0"/>
                </a:br>
                <a:endParaRPr lang="es-GT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955E508-0410-4012-9903-3F38C4467D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t="-3506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9734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7A836-07ED-445D-8F8F-DF50B7B1D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Función de transición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955E508-0410-4012-9903-3F38C4467D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s-GT" dirty="0"/>
                  <a:t>Semánticamente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s-GT" dirty="0"/>
                  <a:t> se encarga de determinar una nueva configuración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GT" dirty="0"/>
                  <a:t>, la cual se llega desde la configuración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GT" dirty="0"/>
                  <a:t> al tratar de adivinar la letra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GT" dirty="0"/>
                  <a:t>. Donde:</a:t>
                </a:r>
                <a:br>
                  <a:rPr lang="es-GT" dirty="0"/>
                </a:br>
                <a:endParaRPr lang="es-GT" dirty="0"/>
              </a:p>
              <a:p>
                <a:pPr marL="742950" indent="-742950">
                  <a:lnSpc>
                    <a:spcPct val="12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s-MX" b="0" dirty="0"/>
              </a:p>
              <a:p>
                <a:pPr marL="742950" indent="-742950">
                  <a:lnSpc>
                    <a:spcPct val="12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s-G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s-GT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s-G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GT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s-MX" b="0" i="0" smtClean="0">
                                <a:latin typeface="Cambria Math" panose="02040503050406030204" pitchFamily="18" charset="0"/>
                              </a:rPr>
                              <m:t>PERDIDO</m:t>
                            </m:r>
                            <m:r>
                              <a:rPr lang="es-GT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m:rPr>
                                <m:nor/>
                              </m:rPr>
                              <a:rPr lang="es-MX" b="0" i="0" smtClean="0">
                                <a:latin typeface="Cambria Math" panose="02040503050406030204" pitchFamily="18" charset="0"/>
                              </a:rPr>
                              <m:t>si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≡</m:t>
                            </m:r>
                            <m:r>
                              <m:rPr>
                                <m:nor/>
                              </m:rPr>
                              <a:rPr lang="es-MX" b="0" i="0" smtClean="0">
                                <a:latin typeface="Cambria Math" panose="02040503050406030204" pitchFamily="18" charset="0"/>
                              </a:rPr>
                              <m:t>PERDIDO</m:t>
                            </m:r>
                          </m:e>
                          <m:e>
                            <m:r>
                              <a:rPr lang="es-GT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s-MX" b="0" i="0" smtClean="0">
                                <a:latin typeface="Cambria Math" panose="02040503050406030204" pitchFamily="18" charset="0"/>
                              </a:rPr>
                              <m:t>GANADO</m:t>
                            </m:r>
                            <m:r>
                              <a:rPr lang="es-GT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s-MX" b="0" i="0" smtClean="0">
                                <a:latin typeface="Cambria Math" panose="02040503050406030204" pitchFamily="18" charset="0"/>
                              </a:rPr>
                              <m:t>si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≡</m:t>
                            </m:r>
                            <m:r>
                              <m:rPr>
                                <m:nor/>
                              </m:rPr>
                              <a:rPr lang="es-MX" b="0" i="0" smtClean="0">
                                <a:latin typeface="Cambria Math" panose="02040503050406030204" pitchFamily="18" charset="0"/>
                              </a:rPr>
                              <m:t>GANADO</m:t>
                            </m:r>
                          </m:e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m:rPr>
                                <m:nor/>
                              </m:rPr>
                              <a:rPr lang="es-MX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s-MX" b="0" i="0" smtClean="0">
                                <a:latin typeface="Cambria Math" panose="02040503050406030204" pitchFamily="18" charset="0"/>
                              </a:rPr>
                              <m:t>si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∪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d>
                          </m:e>
                          <m:e>
                            <m:r>
                              <a:rPr lang="es-MX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s-MX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s-GT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s-GT" b="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o</m:t>
                            </m:r>
                            <m:r>
                              <a:rPr lang="es-GT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s-MX" b="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GANADO</m:t>
                            </m:r>
                            <m:r>
                              <m:rPr>
                                <m:nor/>
                              </m:rPr>
                              <a:rPr lang="es-MX" b="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nor/>
                              </m:rPr>
                              <a:rPr lang="es-MX" b="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si</m:t>
                            </m:r>
                            <m:r>
                              <a:rPr lang="es-MX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s-MX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s-MX" b="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es</m:t>
                            </m:r>
                            <m:r>
                              <m:rPr>
                                <m:nor/>
                              </m:rPr>
                              <a:rPr lang="es-MX" b="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s-MX" b="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letra</m:t>
                            </m:r>
                            <m:r>
                              <m:rPr>
                                <m:nor/>
                              </m:rPr>
                              <a:rPr lang="es-MX" b="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s-MX" b="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de</m:t>
                            </m:r>
                            <m:r>
                              <a:rPr lang="es-MX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s-MX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s-MX" b="0" i="0" smtClean="0">
                                    <a:latin typeface="Cambria Math" panose="02040503050406030204" pitchFamily="18" charset="0"/>
                                  </a:rPr>
                                  <m:t>PROX</m:t>
                                </m:r>
                                <m:r>
                                  <m:rPr>
                                    <m:nor/>
                                  </m:rPr>
                                  <a:rPr lang="es-MX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d>
                                  <m:d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s-GT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s-MX">
                                <a:latin typeface="Cambria Math" panose="02040503050406030204" pitchFamily="18" charset="0"/>
                              </a:rPr>
                              <m:t>si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s-MX" b="0" i="0" smtClean="0">
                                <a:latin typeface="Cambria Math" panose="02040503050406030204" pitchFamily="18" charset="0"/>
                              </a:rPr>
                              <m:t>no</m:t>
                            </m:r>
                            <m:r>
                              <m:rPr>
                                <m:nor/>
                              </m:rPr>
                              <a:rPr lang="es-MX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s-MX" b="0" i="0" smtClean="0">
                                <a:latin typeface="Cambria Math" panose="02040503050406030204" pitchFamily="18" charset="0"/>
                              </a:rPr>
                              <m:t>es</m:t>
                            </m:r>
                            <m:r>
                              <m:rPr>
                                <m:nor/>
                              </m:rPr>
                              <a:rPr lang="es-MX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s-MX" b="0" i="0" smtClean="0">
                                <a:latin typeface="Cambria Math" panose="02040503050406030204" pitchFamily="18" charset="0"/>
                              </a:rPr>
                              <m:t>letra</m:t>
                            </m:r>
                            <m:r>
                              <m:rPr>
                                <m:nor/>
                              </m:rPr>
                              <a:rPr lang="es-MX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s-MX" b="0" i="0" smtClean="0">
                                <a:latin typeface="Cambria Math" panose="02040503050406030204" pitchFamily="18" charset="0"/>
                              </a:rPr>
                              <m:t>de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s-GT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955E508-0410-4012-9903-3F38C4467D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6" t="-3647" r="-1333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841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7A836-07ED-445D-8F8F-DF50B7B1D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Función</a:t>
            </a:r>
            <a:r>
              <a:rPr lang="es-GT" dirty="0"/>
              <a:t> de transición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955E508-0410-4012-9903-3F38C4467D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742950" indent="-742950">
                  <a:lnSpc>
                    <a:spcPct val="150000"/>
                  </a:lnSpc>
                  <a:buFont typeface="+mj-lt"/>
                  <a:buAutoNum type="arabicPeriod" startAt="3"/>
                </a:pP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s-GT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s-GT" sz="24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s-GT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GT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s-MX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24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s-MX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s-MX" sz="2400" b="0" i="0" smtClean="0">
                                <a:latin typeface="Cambria Math" panose="02040503050406030204" pitchFamily="18" charset="0"/>
                              </a:rPr>
                              <m:t>si</m:t>
                            </m:r>
                            <m:r>
                              <m:rPr>
                                <m:nor/>
                              </m:rPr>
                              <a:rPr lang="es-MX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α</m:t>
                            </m:r>
                            <m:d>
                              <m:dPr>
                                <m:ctrlPr>
                                  <a:rPr lang="es-MX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≡</m:t>
                            </m:r>
                            <m:r>
                              <m:rPr>
                                <m:nor/>
                              </m:rPr>
                              <a:rPr lang="es-MX" sz="2400" b="0" i="0" smtClean="0">
                                <a:latin typeface="Cambria Math" panose="02040503050406030204" pitchFamily="18" charset="0"/>
                              </a:rPr>
                              <m:t>GANADO</m:t>
                            </m:r>
                          </m:e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s-MX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24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s-MX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s-MX" sz="2400" b="0" i="0" smtClean="0">
                                <a:latin typeface="Cambria Math" panose="02040503050406030204" pitchFamily="18" charset="0"/>
                              </a:rPr>
                              <m:t>si</m:t>
                            </m:r>
                            <m:r>
                              <m:rPr>
                                <m:nor/>
                              </m:rPr>
                              <a:rPr lang="es-MX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α</m:t>
                            </m:r>
                            <m:d>
                              <m:dPr>
                                <m:ctrlPr>
                                  <a:rPr lang="es-MX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≡</m:t>
                            </m:r>
                            <m:r>
                              <m:rPr>
                                <m:nor/>
                              </m:rPr>
                              <a:rPr lang="es-MX" sz="2400" b="0" i="0" smtClean="0">
                                <a:latin typeface="Cambria Math" panose="02040503050406030204" pitchFamily="18" charset="0"/>
                              </a:rPr>
                              <m:t>PERDIDO</m:t>
                            </m:r>
                          </m:e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s-MX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24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s-MX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s-GT" sz="240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m:rPr>
                                <m:nor/>
                              </m:rPr>
                              <a:rPr lang="es-MX" sz="2400" b="0" i="0" smtClean="0">
                                <a:latin typeface="Cambria Math" panose="02040503050406030204" pitchFamily="18" charset="0"/>
                              </a:rPr>
                              <m:t>si</m:t>
                            </m:r>
                            <m:r>
                              <m:rPr>
                                <m:nor/>
                              </m:rPr>
                              <a:rPr lang="es-MX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s-MX" sz="2400">
                                <a:latin typeface="Cambria Math" panose="02040503050406030204" pitchFamily="18" charset="0"/>
                              </a:rPr>
                              <m:t>es</m:t>
                            </m:r>
                            <m:r>
                              <m:rPr>
                                <m:nor/>
                              </m:rPr>
                              <a:rPr lang="es-MX" sz="2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s-MX" sz="2400">
                                <a:latin typeface="Cambria Math" panose="02040503050406030204" pitchFamily="18" charset="0"/>
                              </a:rPr>
                              <m:t>letra</m:t>
                            </m:r>
                            <m:r>
                              <m:rPr>
                                <m:nor/>
                              </m:rPr>
                              <a:rPr lang="es-MX" sz="2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s-MX" sz="2400">
                                <a:latin typeface="Cambria Math" panose="02040503050406030204" pitchFamily="18" charset="0"/>
                              </a:rPr>
                              <m:t>de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s-MX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MX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s-MX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a:rPr lang="es-GT" sz="240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s-MX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24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m:rPr>
                                <m:nor/>
                              </m:rPr>
                              <a:rPr lang="es-MX" sz="2400">
                                <a:latin typeface="Cambria Math" panose="02040503050406030204" pitchFamily="18" charset="0"/>
                              </a:rPr>
                              <m:t>si</m:t>
                            </m:r>
                            <m:r>
                              <m:rPr>
                                <m:nor/>
                              </m:rPr>
                              <a:rPr lang="es-MX" sz="2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s-MX" sz="2400">
                                <a:latin typeface="Cambria Math" panose="02040503050406030204" pitchFamily="18" charset="0"/>
                              </a:rPr>
                              <m:t>no</m:t>
                            </m:r>
                            <m:r>
                              <m:rPr>
                                <m:nor/>
                              </m:rPr>
                              <a:rPr lang="es-MX" sz="2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s-MX" sz="2400">
                                <a:latin typeface="Cambria Math" panose="02040503050406030204" pitchFamily="18" charset="0"/>
                              </a:rPr>
                              <m:t>es</m:t>
                            </m:r>
                            <m:r>
                              <m:rPr>
                                <m:nor/>
                              </m:rPr>
                              <a:rPr lang="es-MX" sz="2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s-MX" sz="2400">
                                <a:latin typeface="Cambria Math" panose="02040503050406030204" pitchFamily="18" charset="0"/>
                              </a:rPr>
                              <m:t>letra</m:t>
                            </m:r>
                            <m:r>
                              <m:rPr>
                                <m:nor/>
                              </m:rPr>
                              <a:rPr lang="es-MX" sz="2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s-MX" sz="2400">
                                <a:latin typeface="Cambria Math" panose="02040503050406030204" pitchFamily="18" charset="0"/>
                              </a:rPr>
                              <m:t>de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s-MX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MX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s-MX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s-MX" sz="2400" dirty="0"/>
              </a:p>
              <a:p>
                <a:pPr marL="742950" indent="-742950">
                  <a:lnSpc>
                    <a:spcPct val="150000"/>
                  </a:lnSpc>
                  <a:buFont typeface="+mj-lt"/>
                  <a:buAutoNum type="arabicPeriod" startAt="3"/>
                </a:pP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s-GT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s-GT" sz="24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s-GT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GT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s-MX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2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d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s-MX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s-MX" sz="2400" b="0" i="0" smtClean="0">
                                <a:latin typeface="Cambria Math" panose="02040503050406030204" pitchFamily="18" charset="0"/>
                              </a:rPr>
                              <m:t>si</m:t>
                            </m:r>
                            <m:r>
                              <m:rPr>
                                <m:nor/>
                              </m:rPr>
                              <a:rPr lang="es-MX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α</m:t>
                            </m:r>
                            <m:d>
                              <m:dPr>
                                <m:ctrlPr>
                                  <a:rPr lang="es-MX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≡</m:t>
                            </m:r>
                            <m:r>
                              <m:rPr>
                                <m:nor/>
                              </m:rPr>
                              <a:rPr lang="es-MX" sz="2400" b="0" i="0" smtClean="0">
                                <a:latin typeface="Cambria Math" panose="02040503050406030204" pitchFamily="18" charset="0"/>
                              </a:rPr>
                              <m:t>GANADO</m:t>
                            </m:r>
                          </m:e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s-MX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2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d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s-MX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s-MX" sz="2400" b="0" i="0" smtClean="0">
                                <a:latin typeface="Cambria Math" panose="02040503050406030204" pitchFamily="18" charset="0"/>
                              </a:rPr>
                              <m:t>si</m:t>
                            </m:r>
                            <m:r>
                              <m:rPr>
                                <m:nor/>
                              </m:rPr>
                              <a:rPr lang="es-MX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α</m:t>
                            </m:r>
                            <m:d>
                              <m:dPr>
                                <m:ctrlPr>
                                  <a:rPr lang="es-MX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s-MX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≡</m:t>
                            </m:r>
                            <m:r>
                              <m:rPr>
                                <m:nor/>
                              </m:rPr>
                              <a:rPr lang="es-MX" sz="2400" b="0" i="0" smtClean="0">
                                <a:latin typeface="Cambria Math" panose="02040503050406030204" pitchFamily="18" charset="0"/>
                              </a:rPr>
                              <m:t>PERDIDO</m:t>
                            </m:r>
                          </m:e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s-MX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2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d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s-MX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s-GT" sz="240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m:rPr>
                                <m:nor/>
                              </m:rPr>
                              <a:rPr lang="es-MX" sz="2400" b="0" i="0" smtClean="0">
                                <a:latin typeface="Cambria Math" panose="02040503050406030204" pitchFamily="18" charset="0"/>
                              </a:rPr>
                              <m:t>si</m:t>
                            </m:r>
                            <m:r>
                              <m:rPr>
                                <m:nor/>
                              </m:rPr>
                              <a:rPr lang="es-MX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s-MX" sz="2400" b="0" i="0" smtClean="0">
                                <a:latin typeface="Cambria Math" panose="02040503050406030204" pitchFamily="18" charset="0"/>
                              </a:rPr>
                              <m:t>no</m:t>
                            </m:r>
                            <m:r>
                              <m:rPr>
                                <m:nor/>
                              </m:rPr>
                              <a:rPr lang="es-MX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s-MX" sz="2400" b="0" i="0" smtClean="0">
                                <a:latin typeface="Cambria Math" panose="02040503050406030204" pitchFamily="18" charset="0"/>
                              </a:rPr>
                              <m:t>es</m:t>
                            </m:r>
                            <m:r>
                              <m:rPr>
                                <m:nor/>
                              </m:rPr>
                              <a:rPr lang="es-MX" sz="2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s-MX" sz="2400">
                                <a:latin typeface="Cambria Math" panose="02040503050406030204" pitchFamily="18" charset="0"/>
                              </a:rPr>
                              <m:t>letra</m:t>
                            </m:r>
                            <m:r>
                              <m:rPr>
                                <m:nor/>
                              </m:rPr>
                              <a:rPr lang="es-MX" sz="2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s-MX" sz="2400">
                                <a:latin typeface="Cambria Math" panose="02040503050406030204" pitchFamily="18" charset="0"/>
                              </a:rPr>
                              <m:t>de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s-MX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MX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s-MX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a:rPr lang="es-GT" sz="240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s-MX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2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d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s-MX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s-MX" sz="2400">
                                <a:latin typeface="Cambria Math" panose="02040503050406030204" pitchFamily="18" charset="0"/>
                              </a:rPr>
                              <m:t>si</m:t>
                            </m:r>
                            <m:r>
                              <m:rPr>
                                <m:nor/>
                              </m:rPr>
                              <a:rPr lang="es-MX" sz="2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s-MX" sz="2400">
                                <a:latin typeface="Cambria Math" panose="02040503050406030204" pitchFamily="18" charset="0"/>
                              </a:rPr>
                              <m:t>es</m:t>
                            </m:r>
                            <m:r>
                              <m:rPr>
                                <m:nor/>
                              </m:rPr>
                              <a:rPr lang="es-MX" sz="2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s-MX" sz="2400">
                                <a:latin typeface="Cambria Math" panose="02040503050406030204" pitchFamily="18" charset="0"/>
                              </a:rPr>
                              <m:t>letra</m:t>
                            </m:r>
                            <m:r>
                              <m:rPr>
                                <m:nor/>
                              </m:rPr>
                              <a:rPr lang="es-MX" sz="2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s-MX" sz="2400">
                                <a:latin typeface="Cambria Math" panose="02040503050406030204" pitchFamily="18" charset="0"/>
                              </a:rPr>
                              <m:t>de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s-MX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MX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s-MX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s-GT" sz="24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955E508-0410-4012-9903-3F38C4467D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945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397702C-BC62-406B-8245-FD5D49010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Decidibilidad</a:t>
            </a:r>
            <a:endParaRPr lang="es-G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5B4EC3AE-5A23-4DE2-AADF-AC018A968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s-MX" dirty="0"/>
                  <a:t>La regla (2) </a:t>
                </a:r>
                <a:r>
                  <a:rPr lang="es-GT" dirty="0"/>
                  <a:t>de transición nos dice que la configuración puede eventualmente pasar a un estado GANADO. Pero no nos da un mecanismo o criterio para decidirlo. Así que vamos a definir un criterio, que nos diga cuando una configuración pueda pasar al estado GANADO al tratar de adivinar una letra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GT" dirty="0"/>
                  <a:t> </a:t>
                </a:r>
              </a:p>
              <a:p>
                <a:endParaRPr lang="es-G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e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m:rPr>
                                    <m:nor/>
                                  </m:rPr>
                                  <a:rPr lang="es-MX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s-MX" b="0" i="0" smtClean="0">
                                    <a:latin typeface="Cambria Math" panose="02040503050406030204" pitchFamily="18" charset="0"/>
                                  </a:rPr>
                                  <m:t>es</m:t>
                                </m:r>
                                <m:r>
                                  <m:rPr>
                                    <m:nor/>
                                  </m:rPr>
                                  <a:rPr lang="es-MX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s-MX" b="0" i="0" smtClean="0">
                                    <a:latin typeface="Cambria Math" panose="02040503050406030204" pitchFamily="18" charset="0"/>
                                  </a:rPr>
                                  <m:t>letra</m:t>
                                </m:r>
                                <m:r>
                                  <m:rPr>
                                    <m:nor/>
                                  </m:rPr>
                                  <a:rPr lang="es-MX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s-MX" b="0" i="0" smtClean="0">
                                    <a:latin typeface="Cambria Math" panose="02040503050406030204" pitchFamily="18" charset="0"/>
                                  </a:rPr>
                                  <m:t>de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d>
                                  <m:d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d>
                                  <m:d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d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≡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s-MX" b="0" dirty="0"/>
              </a:p>
              <a:p>
                <a:pPr marL="0" indent="0">
                  <a:buNone/>
                </a:pPr>
                <a:br>
                  <a:rPr lang="es-GT" dirty="0"/>
                </a:br>
                <a:r>
                  <a:rPr lang="es-GT" dirty="0"/>
                  <a:t>El criterio dice que la configuración puede pasar al estado GANADO sí al recorrer todas las letras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GT" dirty="0"/>
                  <a:t> cada letra o bien ya pertenece a las letras adivinadas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s-GT" dirty="0"/>
                  <a:t> o bien la letra es la que estamos analizando en ese momento (y que igualmente vamos a terminar agregando 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s-MX" dirty="0"/>
                  <a:t>). </a:t>
                </a:r>
                <a:endParaRPr lang="es-GT" dirty="0"/>
              </a:p>
            </p:txBody>
          </p:sp>
        </mc:Choice>
        <mc:Fallback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5B4EC3AE-5A23-4DE2-AADF-AC018A968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4348" r="-1797" b="-3226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154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397702C-BC62-406B-8245-FD5D49010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Decidibilidad</a:t>
            </a:r>
            <a:endParaRPr lang="es-G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5B4EC3AE-5A23-4DE2-AADF-AC018A968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s-G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s-GT" sz="2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G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G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s-MX" sz="2800" b="0" i="0" smtClean="0">
                                  <a:latin typeface="Cambria Math" panose="02040503050406030204" pitchFamily="18" charset="0"/>
                                </a:rPr>
                                <m:t>PERDIDO</m:t>
                              </m:r>
                              <m:r>
                                <a:rPr lang="es-GT" sz="280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nor/>
                                </m:rPr>
                                <a:rPr lang="es-MX" sz="2800" b="0" i="0" smtClean="0">
                                  <a:latin typeface="Cambria Math" panose="02040503050406030204" pitchFamily="18" charset="0"/>
                                </a:rPr>
                                <m:t>si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s-MX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8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s-MX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m:rPr>
                                  <m:nor/>
                                </m:rPr>
                                <a:rPr lang="es-MX" sz="2800" b="0" i="0" smtClean="0">
                                  <a:latin typeface="Cambria Math" panose="02040503050406030204" pitchFamily="18" charset="0"/>
                                </a:rPr>
                                <m:t>PERDIDO</m:t>
                              </m:r>
                            </m:e>
                            <m:e>
                              <m:r>
                                <a:rPr lang="es-GT" sz="280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nor/>
                                </m:rPr>
                                <a:rPr lang="es-MX" sz="2800" b="0" i="0" smtClean="0">
                                  <a:latin typeface="Cambria Math" panose="02040503050406030204" pitchFamily="18" charset="0"/>
                                </a:rPr>
                                <m:t>GANADO</m:t>
                              </m:r>
                              <m:r>
                                <a:rPr lang="es-GT" sz="280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s-MX" sz="2800" b="0" i="0" smtClean="0">
                                  <a:latin typeface="Cambria Math" panose="02040503050406030204" pitchFamily="18" charset="0"/>
                                </a:rPr>
                                <m:t>si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s-MX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8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s-MX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m:rPr>
                                  <m:nor/>
                                </m:rPr>
                                <a:rPr lang="es-MX" sz="2800" b="0" i="0" smtClean="0">
                                  <a:latin typeface="Cambria Math" panose="02040503050406030204" pitchFamily="18" charset="0"/>
                                </a:rPr>
                                <m:t>GANADO</m:t>
                              </m:r>
                            </m:e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s-MX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8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s-MX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nor/>
                                </m:rPr>
                                <a:rPr lang="es-MX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s-MX" sz="2800" b="0" i="0" smtClean="0">
                                  <a:latin typeface="Cambria Math" panose="02040503050406030204" pitchFamily="18" charset="0"/>
                                </a:rPr>
                                <m:t>si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s-MX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28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s-MX" sz="2800" b="0" i="1" smtClean="0">
                                      <a:latin typeface="Cambria Math" panose="02040503050406030204" pitchFamily="18" charset="0"/>
                                    </a:rPr>
                                    <m:t>∪</m:t>
                                  </m:r>
                                  <m:r>
                                    <a:rPr lang="es-MX" sz="2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nor/>
                                </m:rPr>
                                <a:rPr lang="es-MX" sz="2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GANADO</m:t>
                              </m:r>
                              <m:r>
                                <m:rPr>
                                  <m:nor/>
                                </m:rPr>
                                <a:rPr lang="es-MX" sz="2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s-GT" sz="28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s-MX" sz="28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nor/>
                                </m:rPr>
                                <a:rPr lang="es-MX" sz="28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si</m:t>
                              </m:r>
                              <m:r>
                                <a:rPr lang="es-MX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s-MX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s-MX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es</m:t>
                              </m:r>
                              <m:r>
                                <m:rPr>
                                  <m:nor/>
                                </m:rPr>
                                <a:rPr lang="es-MX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s-MX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letra</m:t>
                              </m:r>
                              <m:r>
                                <m:rPr>
                                  <m:nor/>
                                </m:rPr>
                                <a:rPr lang="es-MX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s-MX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de</m:t>
                              </m:r>
                              <m:r>
                                <a:rPr lang="es-MX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s-MX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MX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MX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s-MX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s-MX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MX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  <m:e>
                              <m:r>
                                <a:rPr lang="es-MX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s-MX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s-MX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s-GT" sz="2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s-MX" sz="2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nor/>
                                </m:rPr>
                                <a:rPr lang="es-MX" sz="2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si</m:t>
                              </m:r>
                              <m:r>
                                <a:rPr lang="es-MX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s-MX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s-MX" sz="2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es</m:t>
                              </m:r>
                              <m:r>
                                <m:rPr>
                                  <m:nor/>
                                </m:rPr>
                                <a:rPr lang="es-MX" sz="2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s-MX" sz="2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letra</m:t>
                              </m:r>
                              <m:r>
                                <m:rPr>
                                  <m:nor/>
                                </m:rPr>
                                <a:rPr lang="es-MX" sz="2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s-MX" sz="2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de</m:t>
                              </m:r>
                              <m:r>
                                <a:rPr lang="es-MX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s-MX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MX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MX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s-MX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¬</m:t>
                                  </m:r>
                                  <m:r>
                                    <a:rPr lang="es-MX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s-MX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MX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s-MX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s-MX" sz="2800" b="0" i="0" smtClean="0">
                                      <a:latin typeface="Cambria Math" panose="02040503050406030204" pitchFamily="18" charset="0"/>
                                    </a:rPr>
                                    <m:t>PROX</m:t>
                                  </m:r>
                                  <m:r>
                                    <m:rPr>
                                      <m:nor/>
                                    </m:rPr>
                                    <a:rPr lang="es-MX" sz="2800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sub>
                                  <m:r>
                                    <a:rPr lang="es-MX" sz="28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MX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28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d>
                                    <m:dPr>
                                      <m:ctrlPr>
                                        <a:rPr lang="es-MX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MX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s-MX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s-GT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MX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s-MX" sz="2800">
                                  <a:latin typeface="Cambria Math" panose="02040503050406030204" pitchFamily="18" charset="0"/>
                                </a:rPr>
                                <m:t>si</m:t>
                              </m:r>
                              <m:r>
                                <a:rPr lang="es-MX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s-MX" sz="2800" b="0" i="0" smtClean="0">
                                  <a:latin typeface="Cambria Math" panose="02040503050406030204" pitchFamily="18" charset="0"/>
                                </a:rPr>
                                <m:t>no</m:t>
                              </m:r>
                              <m:r>
                                <m:rPr>
                                  <m:nor/>
                                </m:rPr>
                                <a:rPr lang="es-MX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s-MX" sz="2800" b="0" i="0" smtClean="0">
                                  <a:latin typeface="Cambria Math" panose="02040503050406030204" pitchFamily="18" charset="0"/>
                                </a:rPr>
                                <m:t>es</m:t>
                              </m:r>
                              <m:r>
                                <m:rPr>
                                  <m:nor/>
                                </m:rPr>
                                <a:rPr lang="es-MX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s-MX" sz="2800" b="0" i="0" smtClean="0">
                                  <a:latin typeface="Cambria Math" panose="02040503050406030204" pitchFamily="18" charset="0"/>
                                </a:rPr>
                                <m:t>letra</m:t>
                              </m:r>
                              <m:r>
                                <m:rPr>
                                  <m:nor/>
                                </m:rPr>
                                <a:rPr lang="es-MX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s-MX" sz="2800" b="0" i="0" smtClean="0">
                                  <a:latin typeface="Cambria Math" panose="02040503050406030204" pitchFamily="18" charset="0"/>
                                </a:rPr>
                                <m:t>de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s-MX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8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MX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s-GT" sz="2800" dirty="0"/>
              </a:p>
            </p:txBody>
          </p:sp>
        </mc:Choice>
        <mc:Fallback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5B4EC3AE-5A23-4DE2-AADF-AC018A968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65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041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754B53E-64C5-4278-8046-EA4CD7449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Tercer paso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B614ECB2-BF64-4FD0-B3E8-F09036049F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Codificar la función de transición</a:t>
            </a:r>
          </a:p>
        </p:txBody>
      </p:sp>
    </p:spTree>
    <p:extLst>
      <p:ext uri="{BB962C8B-B14F-4D97-AF65-F5344CB8AC3E}">
        <p14:creationId xmlns:p14="http://schemas.microsoft.com/office/powerpoint/2010/main" val="3638942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6966E41-1F13-480A-B9AD-1B1AEB60C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Nuevo juego</a:t>
            </a:r>
          </a:p>
        </p:txBody>
      </p:sp>
    </p:spTree>
    <p:extLst>
      <p:ext uri="{BB962C8B-B14F-4D97-AF65-F5344CB8AC3E}">
        <p14:creationId xmlns:p14="http://schemas.microsoft.com/office/powerpoint/2010/main" val="351565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A3EE0-AC86-403F-8D03-4C93B6054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Algoritmo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1C2F2EE-20AC-45AE-8DFC-4551743A01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s-GT" dirty="0"/>
                  <a:t>El algoritmo para crear un nuevo juego es el siguiente.</a:t>
                </a:r>
              </a:p>
              <a:p>
                <a:pPr marL="0" indent="0">
                  <a:buNone/>
                </a:pPr>
                <a:endParaRPr lang="es-GT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es-GT" dirty="0"/>
                  <a:t>Seleccionar aleatoriamente una palabra de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s-GT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es-GT" dirty="0"/>
                  <a:t>Crear una configuración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MX" b="0" i="0" smtClean="0">
                        <a:latin typeface="Cambria Math" panose="02040503050406030204" pitchFamily="18" charset="0"/>
                      </a:rPr>
                      <m:t>conf</m:t>
                    </m:r>
                  </m:oMath>
                </a14:m>
                <a:r>
                  <a:rPr lang="es-GT" dirty="0"/>
                  <a:t> tal que:</a:t>
                </a:r>
              </a:p>
              <a:p>
                <a:pPr marL="1200150" lvl="1" indent="-742950">
                  <a:buFont typeface="+mj-lt"/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GT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GT" dirty="0"/>
                  <a:t> sea la palabra seleccionada anteriormente</a:t>
                </a:r>
              </a:p>
              <a:p>
                <a:pPr marL="1200150" lvl="1" indent="-742950">
                  <a:buFont typeface="+mj-lt"/>
                  <a:buAutoNum type="romanLcPeriod"/>
                </a:pPr>
                <a:r>
                  <a:rPr lang="es-G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s-GT" dirty="0"/>
                  <a:t> sea el estado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MX" b="0" i="0" smtClean="0">
                        <a:latin typeface="Cambria Math" panose="02040503050406030204" pitchFamily="18" charset="0"/>
                      </a:rPr>
                      <m:t>INICIAL</m:t>
                    </m:r>
                  </m:oMath>
                </a14:m>
                <a:endParaRPr lang="es-GT" dirty="0"/>
              </a:p>
              <a:p>
                <a:pPr marL="1200150" lvl="1" indent="-742950">
                  <a:buFont typeface="+mj-lt"/>
                  <a:buAutoNum type="romanLcPeriod"/>
                </a:pPr>
                <a:r>
                  <a:rPr lang="es-GT" dirty="0"/>
                  <a:t> 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s-GT" dirty="0"/>
                  <a:t> sea un conjunto vacío</a:t>
                </a:r>
              </a:p>
              <a:p>
                <a:pPr marL="1200150" lvl="1" indent="-742950">
                  <a:buFont typeface="+mj-lt"/>
                  <a:buAutoNum type="romanLcPeriod"/>
                </a:pPr>
                <a:r>
                  <a:rPr lang="es-GT" dirty="0"/>
                  <a:t> 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s-GT" dirty="0"/>
                  <a:t> sea un conjunto vacío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s-GT" dirty="0"/>
                  <a:t> Cuando el usuario seleccione una letra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MX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s-GT" dirty="0"/>
                  <a:t> :</a:t>
                </a:r>
              </a:p>
              <a:p>
                <a:pPr marL="1200150" lvl="1" indent="-742950">
                  <a:buFont typeface="+mj-lt"/>
                  <a:buAutoNum type="romanLcPeriod"/>
                </a:pPr>
                <a:r>
                  <a:rPr lang="es-GT" dirty="0"/>
                  <a:t>  hacer que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MX" b="0" i="0" smtClean="0">
                        <a:latin typeface="Cambria Math" panose="02040503050406030204" pitchFamily="18" charset="0"/>
                      </a:rPr>
                      <m:t>conf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GT" dirty="0"/>
                  <a:t> sea el resultado de hacer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s-MX" b="0" i="0" smtClean="0">
                        <a:latin typeface="Cambria Math" panose="02040503050406030204" pitchFamily="18" charset="0"/>
                      </a:rPr>
                      <m:t>conf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GT" dirty="0"/>
              </a:p>
              <a:p>
                <a:pPr marL="1200150" lvl="1" indent="-742950">
                  <a:buFont typeface="+mj-lt"/>
                  <a:buAutoNum type="romanLcPeriod"/>
                </a:pPr>
                <a:r>
                  <a:rPr lang="es-GT" dirty="0"/>
                  <a:t>  si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MX" b="0" i="0" smtClean="0">
                        <a:latin typeface="Cambria Math" panose="02040503050406030204" pitchFamily="18" charset="0"/>
                      </a:rPr>
                      <m:t>conf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m:rPr>
                        <m:nor/>
                      </m:rPr>
                      <a:rPr lang="es-MX" b="0" i="0" smtClean="0">
                        <a:latin typeface="Cambria Math" panose="02040503050406030204" pitchFamily="18" charset="0"/>
                      </a:rPr>
                      <m:t>GANADO</m:t>
                    </m:r>
                  </m:oMath>
                </a14:m>
                <a:r>
                  <a:rPr lang="es-GT" dirty="0"/>
                  <a:t> manejar adecuadamente</a:t>
                </a:r>
              </a:p>
              <a:p>
                <a:pPr marL="1200150" lvl="1" indent="-742950">
                  <a:buFont typeface="+mj-lt"/>
                  <a:buAutoNum type="romanLcPeriod"/>
                </a:pPr>
                <a:r>
                  <a:rPr lang="es-GT" dirty="0"/>
                  <a:t>  si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MX" b="0" i="0" smtClean="0">
                        <a:latin typeface="Cambria Math" panose="02040503050406030204" pitchFamily="18" charset="0"/>
                      </a:rPr>
                      <m:t>conf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m:rPr>
                        <m:nor/>
                      </m:rPr>
                      <a:rPr lang="es-MX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MX" b="0" i="0" smtClean="0">
                        <a:latin typeface="Cambria Math" panose="02040503050406030204" pitchFamily="18" charset="0"/>
                      </a:rPr>
                      <m:t>PERDIDO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GT" dirty="0"/>
                  <a:t>manejar adecuadamente</a:t>
                </a:r>
              </a:p>
              <a:p>
                <a:pPr marL="1200150" lvl="1" indent="-742950">
                  <a:buFont typeface="+mj-lt"/>
                  <a:buAutoNum type="romanLcPeriod"/>
                </a:pPr>
                <a:r>
                  <a:rPr lang="es-GT" dirty="0"/>
                  <a:t>  dibujar configuración</a:t>
                </a:r>
              </a:p>
              <a:p>
                <a:pPr marL="0" indent="0">
                  <a:buNone/>
                </a:pPr>
                <a:endParaRPr lang="es-GT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1C2F2EE-20AC-45AE-8DFC-4551743A01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6" t="-3647" b="-2384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939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D887F22-53D9-4AD5-B87E-3CBD63A3D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Cuarto paso</a:t>
            </a:r>
            <a:endParaRPr lang="es-GT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A9994F4-AA51-4358-A565-BCC87580DC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Codificar algoritmo nuevo juego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20505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8364C411-DED6-47BF-B304-4BE795B1E3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Modelo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12E2EFC-13F8-4F7C-B89D-E9F3976256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/>
              <a:t>Abstracción del problema</a:t>
            </a:r>
          </a:p>
        </p:txBody>
      </p:sp>
    </p:spTree>
    <p:extLst>
      <p:ext uri="{BB962C8B-B14F-4D97-AF65-F5344CB8AC3E}">
        <p14:creationId xmlns:p14="http://schemas.microsoft.com/office/powerpoint/2010/main" val="309772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E6E1ACA-E030-4030-B046-336BC264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Universo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B0A83F2A-B5CB-47B4-A5BE-89C3E51458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s-GT" sz="3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El universo del juego se compone por:</a:t>
                </a:r>
              </a:p>
              <a:p>
                <a:pPr lvl="0">
                  <a:lnSpc>
                    <a:spcPct val="107000"/>
                  </a:lnSpc>
                </a:pPr>
                <a:r>
                  <a:rPr lang="es-GT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Un conjunto </a:t>
                </a:r>
                <a14:m>
                  <m:oMath xmlns:m="http://schemas.openxmlformats.org/officeDocument/2006/math">
                    <m:r>
                      <a:rPr lang="es-GT" sz="3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s-GT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14:m>
                  <m:oMath xmlns:m="http://schemas.openxmlformats.org/officeDocument/2006/math">
                    <m:r>
                      <a:rPr lang="es-GT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s-GT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cadenas de texto (</a:t>
                </a:r>
                <a14:m>
                  <m:oMath xmlns:m="http://schemas.openxmlformats.org/officeDocument/2006/math">
                    <m:r>
                      <a:rPr lang="es-GT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s-GT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GT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s-GT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GT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s-GT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GT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s-GT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s-GT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s-GT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GT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s-GT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s-GT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s-GT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GT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s-GT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s-GT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s-GT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  <a:r>
                  <a:rPr lang="es-GT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que representará </a:t>
                </a:r>
                <a:r>
                  <a:rPr lang="es-GT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el repertorio de palabras del juego. </a:t>
                </a:r>
                <a:endParaRPr lang="es-GT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GT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Un conjunto </a:t>
                </a:r>
                <a14:m>
                  <m:oMath xmlns:m="http://schemas.openxmlformats.org/officeDocument/2006/math">
                    <m:r>
                      <a:rPr lang="es-GT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s-GT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de </a:t>
                </a:r>
                <a14:m>
                  <m:oMath xmlns:m="http://schemas.openxmlformats.org/officeDocument/2006/math">
                    <m:r>
                      <a:rPr lang="es-GT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s-GT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estados </a:t>
                </a:r>
                <a14:m>
                  <m:oMath xmlns:m="http://schemas.openxmlformats.org/officeDocument/2006/math">
                    <m:r>
                      <a:rPr lang="es-GT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({</m:t>
                    </m:r>
                    <m:sSub>
                      <m:sSubPr>
                        <m:ctrlPr>
                          <a:rPr lang="es-GT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GT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s-GT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GT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s-GT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GT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s-GT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s-GT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s-GT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GT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s-GT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s-GT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s-GT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GT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s-GT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s-GT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s-MX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s-GT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Que representará los estados que se podrán dar durante la ahorca del hombre</a:t>
                </a:r>
                <a:r>
                  <a:rPr lang="es-GT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s-GT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B0A83F2A-B5CB-47B4-A5BE-89C3E5145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t="-2525" r="-812" b="-1403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8480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E6E1ACA-E030-4030-B046-336BC264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Universo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B0A83F2A-B5CB-47B4-A5BE-89C3E51458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lvl="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G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Tres estados especiales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s-MX" sz="3600" b="0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GT" sz="3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los cuales denominaremos, estados GANADO, PERDIDO, e INICIAL, respectivamente. </a:t>
                </a:r>
              </a:p>
              <a:p>
                <a:pPr lvl="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G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Un criterio de ordenación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es-GT" sz="3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que nos permita ordenar los estados de </a:t>
                </a:r>
                <a14:m>
                  <m:oMath xmlns:m="http://schemas.openxmlformats.org/officeDocument/2006/math">
                    <m:r>
                      <a:rPr lang="es-MX" sz="3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s-GT" sz="3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Este criterio nos ayuda a convencer cuando un estado est</a:t>
                </a:r>
                <a:r>
                  <a:rPr lang="es-G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á más cerca de la ahorca del hombre que otro.</a:t>
                </a:r>
              </a:p>
              <a:p>
                <a:pPr lvl="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GT" sz="3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Una funci</a:t>
                </a:r>
                <a:r>
                  <a:rPr lang="es-G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ón unaria,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MX" b="0" i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PROX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𝜔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  </m:t>
                    </m:r>
                  </m:oMath>
                </a14:m>
                <a:r>
                  <a:rPr lang="es-GT" sz="3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que retorne “el siguiente estado más cercano de la ahorca” de x</a:t>
                </a:r>
              </a:p>
            </p:txBody>
          </p:sp>
        </mc:Choice>
        <mc:Fallback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B0A83F2A-B5CB-47B4-A5BE-89C3E5145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5" t="-2244" b="-1403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827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EEC4BFD-C844-4343-A3C1-9A406BB06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Primer paso</a:t>
            </a:r>
            <a:endParaRPr lang="es-GT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FB62255-3AC1-462E-8E02-64EF584AA1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Definir un universo lógicamente válido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168358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0C0AB-D6E2-4145-87FB-D7F005B06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Configuración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4017278-CF30-4A2C-B5B9-0E98A482CD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s-GT" sz="3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Una configuración es </a:t>
                </a:r>
                <a:r>
                  <a:rPr lang="es-G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 abstracción de un</a:t>
                </a:r>
                <a:r>
                  <a:rPr lang="es-GT" sz="3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juego </a:t>
                </a:r>
                <a:r>
                  <a:rPr lang="es-GT" sz="3600" u="sng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 progreso</a:t>
                </a:r>
                <a:r>
                  <a:rPr lang="es-GT" sz="3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del ahorcado, cuyos elementos son:</a:t>
                </a: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s-GT" sz="3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Una cadena de letras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GT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s-MX" sz="36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s-MX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s-MX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s-MX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la cual representará la </a:t>
                </a:r>
                <a:r>
                  <a:rPr lang="es-MX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palabra</a:t>
                </a:r>
                <a:r>
                  <a:rPr lang="es-MX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 adivinar.</a:t>
                </a:r>
                <a:endParaRPr lang="es-GT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s-MX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Un estado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s-MX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s-MX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s-MX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s-MX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el cual representará el estado actual del hombre.</a:t>
                </a:r>
                <a:endParaRPr lang="es-GT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4017278-CF30-4A2C-B5B9-0E98A482CD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t="-1964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0676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0C0AB-D6E2-4145-87FB-D7F005B06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Configuración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4017278-CF30-4A2C-B5B9-0E98A482CD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s-MX" sz="36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Un </a:t>
                </a:r>
                <a:r>
                  <a:rPr lang="es-MX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conjunto </a:t>
                </a:r>
                <a14:m>
                  <m:oMath xmlns:m="http://schemas.openxmlformats.org/officeDocument/2006/math">
                    <m:r>
                      <a:rPr lang="es-MX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es-MX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s-MX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letras</a:t>
                </a:r>
                <a:r>
                  <a:rPr lang="es-MX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el cual representará las letras adivinadas. Está claro que si  </a:t>
                </a:r>
                <a14:m>
                  <m:oMath xmlns:m="http://schemas.openxmlformats.org/officeDocument/2006/math">
                    <m:r>
                      <a:rPr lang="es-MX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MX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s-MX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es-MX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s-GT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entonces </a:t>
                </a:r>
                <a14:m>
                  <m:oMath xmlns:m="http://schemas.openxmlformats.org/officeDocument/2006/math">
                    <m:r>
                      <a:rPr lang="es-GT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s-GT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es una letra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GT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s-MX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s-GT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s-MX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Un conjunto </a:t>
                </a:r>
                <a14:m>
                  <m:oMath xmlns:m="http://schemas.openxmlformats.org/officeDocument/2006/math">
                    <m:r>
                      <a:rPr lang="es-MX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es-MX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s-MX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letras</a:t>
                </a:r>
                <a:r>
                  <a:rPr lang="es-MX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el cual representará los caracteres errados. Está</a:t>
                </a:r>
                <a:r>
                  <a:rPr lang="es-GT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claro que si </a:t>
                </a:r>
                <a14:m>
                  <m:oMath xmlns:m="http://schemas.openxmlformats.org/officeDocument/2006/math">
                    <m:r>
                      <a:rPr lang="es-MX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MX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s-MX" sz="36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es-MX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s-GT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entonces </a:t>
                </a:r>
                <a14:m>
                  <m:oMath xmlns:m="http://schemas.openxmlformats.org/officeDocument/2006/math">
                    <m:r>
                      <a:rPr lang="es-GT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s-GT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no es una letra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GT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s-MX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s-GT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7000"/>
                  </a:lnSpc>
                  <a:buNone/>
                </a:pPr>
                <a:r>
                  <a:rPr lang="es-G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Representamos al conjunto de configuraciones, con la letra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endParaRPr lang="es-GT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4017278-CF30-4A2C-B5B9-0E98A482CD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2945" r="-2261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04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BAF0330-C2F3-4D47-AD69-BA94F0D22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43948"/>
            <a:ext cx="3932237" cy="1600200"/>
          </a:xfrm>
        </p:spPr>
        <p:txBody>
          <a:bodyPr/>
          <a:lstStyle/>
          <a:p>
            <a:r>
              <a:rPr lang="es-GT" dirty="0"/>
              <a:t>Representación de una configuración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C80831D4-2280-4CCE-AF1A-79451E808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2" y="1234440"/>
            <a:ext cx="6172200" cy="438911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texto 1">
                <a:extLst>
                  <a:ext uri="{FF2B5EF4-FFF2-40B4-BE49-F238E27FC236}">
                    <a16:creationId xmlns:a16="http://schemas.microsoft.com/office/drawing/2014/main" id="{AA69B3D9-1DB7-4C4E-8A91-D8555A7FFEFA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2057400"/>
                <a:ext cx="3932237" cy="3811588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s-MX" sz="2400" b="0" i="0" smtClean="0"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s-MX" sz="2400" b="0" i="0" smtClean="0">
                        <a:latin typeface="Cambria Math" panose="02040503050406030204" pitchFamily="18" charset="0"/>
                      </a:rPr>
                      <m:t>ALURA</m:t>
                    </m:r>
                    <m:r>
                      <m:rPr>
                        <m:nor/>
                      </m:rPr>
                      <a:rPr lang="es-MX" sz="2400" b="0" i="0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endParaRPr lang="es-GT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GT" sz="2400" b="0" i="1" smtClean="0">
                        <a:latin typeface="Cambria Math" panose="02040503050406030204" pitchFamily="18" charset="0"/>
                      </a:rPr>
                      <m:t> …</m:t>
                    </m:r>
                  </m:oMath>
                </a14:m>
                <a:endParaRPr lang="es-GT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s-MX" sz="2400" b="0" i="0" smtClean="0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es-MX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s-MX" sz="2400" b="0" i="0" smtClean="0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s-MX" sz="2400" b="0" i="0" smtClean="0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es-MX" sz="2400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lit/>
                            <m:nor/>
                          </m:rPr>
                          <a:rPr lang="es-MX" sz="2400" b="0" i="0" smtClean="0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</m:oMath>
                </a14:m>
                <a:endParaRPr lang="es-MX" sz="24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MX" sz="2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s-MX" sz="2400" i="1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s-MX" sz="2400" i="0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es-MX" sz="2400" i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s-MX" sz="2400" i="0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s-MX" sz="2400" i="0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es-MX" sz="2400" i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s-MX" sz="2400" i="0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s-MX" sz="2400" i="0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es-MX" sz="2400" i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s-MX" sz="2400" i="0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s-MX" sz="2400" i="0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es-MX" sz="2400" i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s-MX" sz="2400" i="0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</m:oMath>
                </a14:m>
                <a:endParaRPr lang="es-MX" sz="2400" b="0" dirty="0"/>
              </a:p>
            </p:txBody>
          </p:sp>
        </mc:Choice>
        <mc:Fallback xmlns="">
          <p:sp>
            <p:nvSpPr>
              <p:cNvPr id="2" name="Marcador de texto 1">
                <a:extLst>
                  <a:ext uri="{FF2B5EF4-FFF2-40B4-BE49-F238E27FC236}">
                    <a16:creationId xmlns:a16="http://schemas.microsoft.com/office/drawing/2014/main" id="{AA69B3D9-1DB7-4C4E-8A91-D8555A7FFE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2057400"/>
                <a:ext cx="3932237" cy="3811588"/>
              </a:xfrm>
              <a:blipFill>
                <a:blip r:embed="rId3"/>
                <a:stretch>
                  <a:fillRect l="-2171" t="-1440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983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F3D8F03-2571-46EA-9FAE-9C61D35E2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Segundo paso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1D6F3EE-AF24-4AB9-B680-E11167EB9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Codificar un procedimiento capaz de graficar una configuración arbitraria</a:t>
            </a:r>
          </a:p>
        </p:txBody>
      </p:sp>
    </p:spTree>
    <p:extLst>
      <p:ext uri="{BB962C8B-B14F-4D97-AF65-F5344CB8AC3E}">
        <p14:creationId xmlns:p14="http://schemas.microsoft.com/office/powerpoint/2010/main" val="38876675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1220</TotalTime>
  <Words>618</Words>
  <Application>Microsoft Office PowerPoint</Application>
  <PresentationFormat>Panorámica</PresentationFormat>
  <Paragraphs>66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Symbol</vt:lpstr>
      <vt:lpstr>Tema de Office</vt:lpstr>
      <vt:lpstr>Sprint 02 </vt:lpstr>
      <vt:lpstr>Modelo </vt:lpstr>
      <vt:lpstr>Universo</vt:lpstr>
      <vt:lpstr>Universo</vt:lpstr>
      <vt:lpstr>Primer paso</vt:lpstr>
      <vt:lpstr>Configuración</vt:lpstr>
      <vt:lpstr>Configuración</vt:lpstr>
      <vt:lpstr>Representación de una configuración</vt:lpstr>
      <vt:lpstr>Segundo paso</vt:lpstr>
      <vt:lpstr>Función de transición</vt:lpstr>
      <vt:lpstr>Función de transición</vt:lpstr>
      <vt:lpstr>Función de transición</vt:lpstr>
      <vt:lpstr>Función de transición</vt:lpstr>
      <vt:lpstr>Decidibilidad</vt:lpstr>
      <vt:lpstr>Decidibilidad</vt:lpstr>
      <vt:lpstr>Tercer paso</vt:lpstr>
      <vt:lpstr>Nuevo juego</vt:lpstr>
      <vt:lpstr>Algoritmo</vt:lpstr>
      <vt:lpstr>Cuarto paso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Eduen</dc:creator>
  <cp:lastModifiedBy>Eduen</cp:lastModifiedBy>
  <cp:revision>60</cp:revision>
  <dcterms:created xsi:type="dcterms:W3CDTF">2022-05-18T00:46:10Z</dcterms:created>
  <dcterms:modified xsi:type="dcterms:W3CDTF">2022-05-21T11:59:03Z</dcterms:modified>
</cp:coreProperties>
</file>