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9753600" cx="13004800"/>
  <p:notesSz cx="6858000" cy="9144000"/>
  <p:embeddedFontLst>
    <p:embeddedFont>
      <p:font typeface="Arial Narrow"/>
      <p:regular r:id="rId17"/>
      <p:bold r:id="rId18"/>
      <p:italic r:id="rId19"/>
      <p:boldItalic r:id="rId20"/>
    </p:embeddedFont>
    <p:embeddedFont>
      <p:font typeface="Helvetica Neue"/>
      <p:regular r:id="rId21"/>
      <p:bold r:id="rId22"/>
      <p:italic r:id="rId23"/>
      <p:boldItalic r:id="rId24"/>
    </p:embeddedFont>
    <p:embeddedFont>
      <p:font typeface="Helvetica Neue 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Narrow-boldItalic.fntdata"/><Relationship Id="rId22" Type="http://schemas.openxmlformats.org/officeDocument/2006/relationships/font" Target="fonts/HelveticaNeue-bold.fntdata"/><Relationship Id="rId21" Type="http://schemas.openxmlformats.org/officeDocument/2006/relationships/font" Target="fonts/HelveticaNeue-regular.fntdata"/><Relationship Id="rId24" Type="http://schemas.openxmlformats.org/officeDocument/2006/relationships/font" Target="fonts/HelveticaNeue-boldItalic.fntdata"/><Relationship Id="rId23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Light-bold.fntdata"/><Relationship Id="rId25" Type="http://schemas.openxmlformats.org/officeDocument/2006/relationships/font" Target="fonts/HelveticaNeueLight-regular.fntdata"/><Relationship Id="rId28" Type="http://schemas.openxmlformats.org/officeDocument/2006/relationships/font" Target="fonts/HelveticaNeueLight-boldItalic.fntdata"/><Relationship Id="rId27" Type="http://schemas.openxmlformats.org/officeDocument/2006/relationships/font" Target="fonts/HelveticaNeueLigh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rialNarrow-regular.fntdata"/><Relationship Id="rId16" Type="http://schemas.openxmlformats.org/officeDocument/2006/relationships/slide" Target="slides/slide12.xml"/><Relationship Id="rId19" Type="http://schemas.openxmlformats.org/officeDocument/2006/relationships/font" Target="fonts/ArialNarrow-italic.fntdata"/><Relationship Id="rId18" Type="http://schemas.openxmlformats.org/officeDocument/2006/relationships/font" Target="fonts/ArialNarrow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7999"/>
              </a:lnSpc>
              <a:spcBef>
                <a:spcPts val="0"/>
              </a:spcBef>
              <a:buSzPct val="63636"/>
              <a:buChar char="●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l">
              <a:lnSpc>
                <a:spcPct val="117999"/>
              </a:lnSpc>
              <a:spcBef>
                <a:spcPts val="0"/>
              </a:spcBef>
              <a:buSzPct val="63636"/>
              <a:buChar char="○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l">
              <a:lnSpc>
                <a:spcPct val="117999"/>
              </a:lnSpc>
              <a:spcBef>
                <a:spcPts val="0"/>
              </a:spcBef>
              <a:buSzPct val="63636"/>
              <a:buChar char="■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l">
              <a:lnSpc>
                <a:spcPct val="117999"/>
              </a:lnSpc>
              <a:spcBef>
                <a:spcPts val="0"/>
              </a:spcBef>
              <a:buSzPct val="63636"/>
              <a:buChar char="●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l">
              <a:lnSpc>
                <a:spcPct val="117999"/>
              </a:lnSpc>
              <a:spcBef>
                <a:spcPts val="0"/>
              </a:spcBef>
              <a:buSzPct val="63636"/>
              <a:buChar char="○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l">
              <a:lnSpc>
                <a:spcPct val="117999"/>
              </a:lnSpc>
              <a:spcBef>
                <a:spcPts val="0"/>
              </a:spcBef>
              <a:buSzPct val="63636"/>
              <a:buChar char="■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l">
              <a:lnSpc>
                <a:spcPct val="117999"/>
              </a:lnSpc>
              <a:spcBef>
                <a:spcPts val="0"/>
              </a:spcBef>
              <a:buSzPct val="63636"/>
              <a:buChar char="●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l">
              <a:lnSpc>
                <a:spcPct val="117999"/>
              </a:lnSpc>
              <a:spcBef>
                <a:spcPts val="0"/>
              </a:spcBef>
              <a:buSzPct val="63636"/>
              <a:buChar char="○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l">
              <a:lnSpc>
                <a:spcPct val="117999"/>
              </a:lnSpc>
              <a:spcBef>
                <a:spcPts val="0"/>
              </a:spcBef>
              <a:buSzPct val="63636"/>
              <a:buChar char="■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x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Bullets &amp; Photo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5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5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4572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5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6858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5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9144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5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11430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5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3716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5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6002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5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8288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5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7145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90500" lvl="1" marL="685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00025" lvl="2" marL="10287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b="0" i="0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0955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09550" lvl="4" marL="17145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69420" lvl="5" marL="215537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69420" lvl="6" marL="249827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69420" lvl="7" marL="284117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69420" lvl="8" marL="318407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Quot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" type="body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25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190500" lvl="1" marL="685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00025" lvl="2" marL="10287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b="0" i="0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0955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09550" lvl="4" marL="17145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69420" lvl="5" marL="215537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69420" lvl="6" marL="249827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69420" lvl="7" marL="284117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69420" lvl="8" marL="318407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1052"/>
              <a:buFont typeface="Calibri"/>
              <a:buNone/>
              <a:defRPr b="0" i="0" sz="3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90500" lvl="1" marL="685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00025" lvl="2" marL="10287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b="0" i="0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0955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09550" lvl="4" marL="17145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69420" lvl="5" marL="215537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69420" lvl="6" marL="249827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69420" lvl="7" marL="284117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69420" lvl="8" marL="318407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721732" y="4470400"/>
            <a:ext cx="11561337" cy="812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t/>
            </a:r>
            <a:endParaRPr b="1" i="0" sz="4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Defau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fal" id="25" name="Shape 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3493" y="8778240"/>
            <a:ext cx="388199" cy="676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657" y="8950931"/>
            <a:ext cx="530443" cy="50418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/>
          <p:nvPr>
            <p:ph idx="12" type="sldNum"/>
          </p:nvPr>
        </p:nvSpPr>
        <p:spPr>
          <a:xfrm>
            <a:off x="12504885" y="9013049"/>
            <a:ext cx="382511" cy="396749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rIns="65000" wrap="square" tIns="6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5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5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4572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5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6858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5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9144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5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11430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5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3716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5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6002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5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8288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5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7145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90500" lvl="1" marL="685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00025" lvl="2" marL="10287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b="0" i="0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0955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09550" lvl="4" marL="17145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69420" lvl="5" marL="215537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69420" lvl="6" marL="249827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69420" lvl="7" marL="284117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69420" lvl="8" marL="318407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" name="Shape 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875159" y="8881139"/>
            <a:ext cx="431824" cy="742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366506" y="9000455"/>
            <a:ext cx="529233" cy="50303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rive.google.com/file/d/0B16_hW3SrwO9S1V3U1U2d0dweTA/view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46097" y="3964294"/>
            <a:ext cx="12512607" cy="1006349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rIns="65000" wrap="square" tIns="6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 Narrow"/>
              <a:buNone/>
            </a:pPr>
            <a:r>
              <a:rPr b="1" lang="en-US" sz="6000">
                <a:latin typeface="Arial Narrow"/>
                <a:ea typeface="Arial Narrow"/>
                <a:cs typeface="Arial Narrow"/>
                <a:sym typeface="Arial Narrow"/>
              </a:rPr>
              <a:t>Árvore 2-3-4</a:t>
            </a:r>
          </a:p>
        </p:txBody>
      </p:sp>
      <p:sp>
        <p:nvSpPr>
          <p:cNvPr id="33" name="Shape 33"/>
          <p:cNvSpPr/>
          <p:nvPr/>
        </p:nvSpPr>
        <p:spPr>
          <a:xfrm>
            <a:off x="121919" y="6289546"/>
            <a:ext cx="12760962" cy="1730249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rIns="65000" wrap="square" tIns="6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 Narrow"/>
              <a:buNone/>
            </a:pPr>
            <a:r>
              <a:rPr b="1" lang="en-US" sz="4000">
                <a:latin typeface="Arial Narrow"/>
                <a:ea typeface="Arial Narrow"/>
                <a:cs typeface="Arial Narrow"/>
                <a:sym typeface="Arial Narrow"/>
              </a:rPr>
              <a:t>Eduardo Henrique Farias Silva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 Narrow"/>
              <a:buNone/>
            </a:pPr>
            <a:r>
              <a:rPr b="1" lang="en-US" sz="4000">
                <a:latin typeface="Arial Narrow"/>
                <a:ea typeface="Arial Narrow"/>
                <a:cs typeface="Arial Narrow"/>
                <a:sym typeface="Arial Narrow"/>
              </a:rPr>
              <a:t>João Victor de Araujo Rocha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 Narrow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 Narrow"/>
              <a:buNone/>
            </a:pPr>
            <a:r>
              <a:rPr b="1" lang="en-US" sz="3400">
                <a:latin typeface="Arial Narrow"/>
                <a:ea typeface="Arial Narrow"/>
                <a:cs typeface="Arial Narrow"/>
                <a:sym typeface="Arial Narrow"/>
              </a:rPr>
              <a:t>https://github.com/EduhFarias/Huffman</a:t>
            </a:r>
          </a:p>
        </p:txBody>
      </p:sp>
      <p:pic>
        <p:nvPicPr>
          <p:cNvPr id="34" name="Shape 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4946" y="944423"/>
            <a:ext cx="1986885" cy="1880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Shape 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2174" y="466804"/>
            <a:ext cx="1651936" cy="2838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735800" y="1320350"/>
            <a:ext cx="11339400" cy="77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387350" lvl="0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/>
              <a:t>void insert_item(node *node, int value){ </a:t>
            </a:r>
          </a:p>
          <a:p>
            <a:pPr indent="-69850" lvl="0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/>
              <a:t>  		(node-&gt;size)++;                       </a:t>
            </a:r>
          </a:p>
          <a:p>
            <a:pPr indent="-69850" lvl="0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/>
              <a:t>  		for(int i = 1; i &gt;= 0; i--){          </a:t>
            </a:r>
          </a:p>
          <a:p>
            <a:pPr indent="-69850" lvl="0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/>
              <a:t>    			if(node-&gt;items[i] != NULL){          </a:t>
            </a:r>
          </a:p>
          <a:p>
            <a:pPr indent="-69850" lvl="0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/>
              <a:t>      				int cur_item = node-&gt;items[i];    </a:t>
            </a:r>
          </a:p>
          <a:p>
            <a:pPr indent="-69850" lvl="0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/>
              <a:t>      				if(value &lt; cur_item){</a:t>
            </a:r>
          </a:p>
          <a:p>
            <a:pPr indent="-69850" lvl="0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/>
              <a:t>        				node-&gt;items[i+1] = cur_item;    </a:t>
            </a:r>
          </a:p>
          <a:p>
            <a:pPr indent="-69850" lvl="0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/>
              <a:t>      				} else{                            </a:t>
            </a:r>
          </a:p>
          <a:p>
            <a:pPr indent="-69850" lvl="0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/>
              <a:t>        				node-&gt;items[i+1] = value;       </a:t>
            </a:r>
          </a:p>
          <a:p>
            <a:pPr indent="-69850" lvl="0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/>
              <a:t>        				return;</a:t>
            </a:r>
          </a:p>
          <a:p>
            <a:pPr indent="-69850" lvl="0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/>
              <a:t>      				}                                 </a:t>
            </a:r>
          </a:p>
          <a:p>
            <a:pPr indent="457200" lvl="0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400"/>
              <a:t>    		}</a:t>
            </a:r>
          </a:p>
          <a:p>
            <a:pPr indent="-69850" lvl="0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/>
              <a:t>		}</a:t>
            </a:r>
          </a:p>
          <a:p>
            <a:pPr indent="-69850" lvl="0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/>
              <a:t>    		node-&gt;items[0] = value;                                          </a:t>
            </a:r>
          </a:p>
          <a:p>
            <a:pPr indent="387350" lvl="0" marL="22860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/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3348"/>
          </a:p>
        </p:txBody>
      </p:sp>
      <p:sp>
        <p:nvSpPr>
          <p:cNvPr id="103" name="Shape 103"/>
          <p:cNvSpPr txBox="1"/>
          <p:nvPr>
            <p:ph type="title"/>
          </p:nvPr>
        </p:nvSpPr>
        <p:spPr>
          <a:xfrm>
            <a:off x="560740" y="24545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560717" y="444500"/>
            <a:ext cx="29559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/>
              <a:t>Divisão de nó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1510591" y="-705594"/>
            <a:ext cx="11339400" cy="7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3348"/>
          </a:p>
          <a:p>
            <a:pPr indent="387350" lvl="0" marL="228600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/>
              <a:t>void split(node *cur_node){</a:t>
            </a:r>
          </a:p>
          <a:p>
            <a:pPr indent="387350" lvl="0" marL="228600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/>
              <a:t> 	int itemB, itemC, itemIndex;</a:t>
            </a:r>
          </a:p>
          <a:p>
            <a:pPr indent="387350" lvl="0" marL="228600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/>
              <a:t>  	node *child2, *child3, *new_right;</a:t>
            </a:r>
          </a:p>
          <a:p>
            <a:pPr indent="387350" lvl="0" marL="228600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/>
              <a:t>  	itemC = remove_item(cur_node);</a:t>
            </a:r>
          </a:p>
          <a:p>
            <a:pPr indent="387350" lvl="0" marL="228600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/>
              <a:t> 	itemB = remove_item(cur_node);</a:t>
            </a:r>
          </a:p>
          <a:p>
            <a:pPr indent="387350" lvl="0" marL="228600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/>
              <a:t> 	child2 = disconnect_child(cur_node, 2);</a:t>
            </a:r>
          </a:p>
          <a:p>
            <a:pPr indent="387350" lvl="0" marL="228600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/>
              <a:t> 	child3 = disconnect_child(cur_node, 3);</a:t>
            </a:r>
          </a:p>
          <a:p>
            <a:pPr indent="387350" lvl="0" marL="228600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/>
              <a:t> 	if(cur_node == root){</a:t>
            </a:r>
          </a:p>
          <a:p>
            <a:pPr indent="387350" lvl="0" marL="228600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/>
              <a:t>   		 node *new_root;</a:t>
            </a:r>
          </a:p>
          <a:p>
            <a:pPr indent="387350" lvl="0" marL="228600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/>
              <a:t>    		cur_node-&gt;parent = new_root;</a:t>
            </a:r>
          </a:p>
          <a:p>
            <a:pPr indent="387350" lvl="0" marL="228600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/>
              <a:t>    		connect_child(new_root, 0, cur_node);</a:t>
            </a:r>
          </a:p>
          <a:p>
            <a:pPr indent="457200" lvl="0" marL="228600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000"/>
              <a:t>  	} </a:t>
            </a:r>
          </a:p>
          <a:p>
            <a:pPr indent="457200" lvl="0" marL="274320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itemIndex = insert_item(cur_node-&gt;parent, itemB);</a:t>
            </a:r>
          </a:p>
          <a:p>
            <a:pPr indent="387350" lvl="0" marL="228600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/>
              <a:t>	int n = get_num_items(cur_node-&gt;parent);</a:t>
            </a:r>
          </a:p>
          <a:p>
            <a:pPr indent="387350" lvl="0" marL="228600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/>
              <a:t>    	for(int i = n - 1; i &gt; itemIndex; i--){</a:t>
            </a:r>
          </a:p>
          <a:p>
            <a:pPr indent="387350" lvl="0" marL="228600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/>
              <a:t>      		node *temp = disconnect_child(cur_node-&gt;parent, i);</a:t>
            </a:r>
          </a:p>
          <a:p>
            <a:pPr indent="387350" lvl="0" marL="228600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/>
              <a:t>      		connect_child(cur_node-&gt;parent, i + 1, temp);</a:t>
            </a:r>
          </a:p>
          <a:p>
            <a:pPr indent="387350" lvl="0" marL="228600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/>
              <a:t>    	}</a:t>
            </a:r>
          </a:p>
          <a:p>
            <a:pPr indent="387350" lvl="0" marL="228600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/>
              <a:t>    	connect_child(cur_node-&gt;parent, itemIndex + 1, new_right);</a:t>
            </a:r>
          </a:p>
          <a:p>
            <a:pPr indent="387350" lvl="0" marL="228600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/>
              <a:t>    	insert_item(new_right, itemC);</a:t>
            </a:r>
          </a:p>
          <a:p>
            <a:pPr indent="387350" lvl="0" marL="228600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/>
              <a:t>    	connect_child(new_right, 0, child2);</a:t>
            </a:r>
          </a:p>
          <a:p>
            <a:pPr indent="387350" lvl="0" marL="228600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/>
              <a:t>    	connect_child(new_right, 1, child3);</a:t>
            </a:r>
          </a:p>
          <a:p>
            <a:pPr indent="387350" lvl="0" marL="228600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/>
              <a:t>}</a:t>
            </a:r>
          </a:p>
          <a:p>
            <a:pPr indent="457200" lvl="0" marL="228600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3348"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/>
              <a:t> 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 title="Animação da inserção de uma árvore 2-3-4.mp4">
            <a:hlinkClick r:id="rId3"/>
          </p:cNvPr>
          <p:cNvSpPr/>
          <p:nvPr/>
        </p:nvSpPr>
        <p:spPr>
          <a:xfrm>
            <a:off x="1238550" y="908375"/>
            <a:ext cx="10306550" cy="7729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m título.png" id="40" name="Shape 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675" y="3242600"/>
            <a:ext cx="5193449" cy="39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Motivação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</a:pPr>
            <a:r>
              <a:rPr lang="en-US"/>
              <a:t>Em algumas ocasiões um árvore binária pode acabar tendo uma grande altura, podendo até mesmo se tornar uma lista encadeada.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00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5000"/>
            </a:pPr>
            <a:r>
              <a:rPr lang="en-US"/>
              <a:t>Uma opção é fazer o uso da árvore 2-3-4.</a:t>
            </a: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560715" y="356025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/>
              <a:t>Árvore 2-3-4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761141" y="1430931"/>
            <a:ext cx="11339400" cy="7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</a:pPr>
            <a:r>
              <a:rPr lang="en-US"/>
              <a:t>2-3-4 é uma árvore multicaminhos que pode ter até 4 filhos e 3 elementos por nó.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</a:pPr>
            <a:r>
              <a:rPr lang="en-US"/>
              <a:t>São árvores balanceadas e ordenadas, e todos os nós folhas possuem a mesma profundidade.</a:t>
            </a:r>
          </a:p>
        </p:txBody>
      </p:sp>
      <p:pic>
        <p:nvPicPr>
          <p:cNvPr descr="Sem título.png" id="49" name="Shape 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500" y="4857350"/>
            <a:ext cx="11288799" cy="3932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735791" y="1838631"/>
            <a:ext cx="11339400" cy="7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</a:pPr>
            <a:r>
              <a:rPr lang="en-US"/>
              <a:t>Para nós internos, temos :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Seja L o número de ligações e D número elementos, tem-se:</a:t>
            </a:r>
          </a:p>
          <a:p>
            <a:pPr indent="457200" lvl="0" marL="3657600" rtl="0" algn="l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L = D + 1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en-US"/>
              <a:t>	Exemplo: Um nó que tenha três elementos sempre tem quatro filhos.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0050" lvl="0" marL="457200" rtl="0" algn="l">
              <a:spcBef>
                <a:spcPts val="0"/>
              </a:spcBef>
              <a:buSzPct val="75000"/>
            </a:pPr>
            <a:r>
              <a:rPr lang="en-US"/>
              <a:t>Um nó folha nunca estará vazio.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0050" lvl="0" marL="457200" rtl="0" algn="l">
              <a:spcBef>
                <a:spcPts val="0"/>
              </a:spcBef>
              <a:buSzPct val="75000"/>
            </a:pPr>
            <a:r>
              <a:rPr lang="en-US"/>
              <a:t>Um novo elemento sempre é adicionado em uma folha.</a:t>
            </a:r>
          </a:p>
        </p:txBody>
      </p:sp>
      <p:sp>
        <p:nvSpPr>
          <p:cNvPr id="55" name="Shape 55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Definições</a:t>
            </a: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m título.png"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9175" y="1711346"/>
            <a:ext cx="3643875" cy="27516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>
            <p:ph type="title"/>
          </p:nvPr>
        </p:nvSpPr>
        <p:spPr>
          <a:xfrm>
            <a:off x="560740" y="20120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Definições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832691" y="1374181"/>
            <a:ext cx="11339400" cy="7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</a:pPr>
            <a:r>
              <a:rPr lang="en-US"/>
              <a:t>Nunca haverá um pai com somente um filho.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5000"/>
              <a:buFont typeface="Calibri"/>
              <a:buChar char="•"/>
            </a:pPr>
            <a:r>
              <a:rPr lang="en-US">
                <a:solidFill>
                  <a:schemeClr val="dk1"/>
                </a:solidFill>
              </a:rPr>
              <a:t>Organização:</a:t>
            </a:r>
          </a:p>
        </p:txBody>
      </p:sp>
      <p:pic>
        <p:nvPicPr>
          <p:cNvPr descr="Sem título.png"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750" y="4735797"/>
            <a:ext cx="12172101" cy="4238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560740" y="356025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/>
              <a:t>TAD - Árvore 2-3-4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735791" y="1430931"/>
            <a:ext cx="11339400" cy="7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400"/>
              <a:t>node* createTree();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400"/>
              <a:t>void connect_child(node *node, </a:t>
            </a:r>
            <a:r>
              <a:rPr lang="en-US" sz="2400">
                <a:solidFill>
                  <a:schemeClr val="dk1"/>
                </a:solidFill>
              </a:rPr>
              <a:t>int childNum, node *child</a:t>
            </a:r>
            <a:r>
              <a:rPr lang="en-US" sz="2400"/>
              <a:t>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400"/>
              <a:t>node* disconnect_child(node *node, int childNum);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400"/>
              <a:t>node* get_child(node *node, int childNum);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400"/>
              <a:t>node* get_parent(node *node);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400"/>
              <a:t>int is_leaf(node *node);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400"/>
              <a:t>int get_num_items(node *node);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400"/>
              <a:t>int get_item(node *node);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400"/>
              <a:t>int is_full(node *node);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400"/>
              <a:t>int find_item(node *node);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400"/>
              <a:t>void insert_item(node *node, int value);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400"/>
              <a:t>int remove_item(node* node);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400"/>
              <a:t>int find(int key);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400"/>
              <a:t>void insert(int value);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400"/>
              <a:t>void split(node *cur_node);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400"/>
              <a:t>node* get_next_child(node *node, int value);</a:t>
            </a: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/>
              <a:t>Struct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735791" y="1838631"/>
            <a:ext cx="11339400" cy="7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3348"/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3348"/>
          </a:p>
          <a:p>
            <a:pPr indent="457200" lvl="0" marL="228600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3348"/>
              <a:t>struct node {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3348"/>
              <a:t>							int size;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3348"/>
              <a:t>							int items[3];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3348"/>
              <a:t>							struct node* parent;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3348"/>
              <a:t>							struct node* child[4];</a:t>
            </a:r>
          </a:p>
          <a:p>
            <a:pPr indent="457200" lvl="0" marL="228600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3348"/>
              <a:t>};</a:t>
            </a: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375" y="444500"/>
            <a:ext cx="1850025" cy="198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3275" y="460850"/>
            <a:ext cx="1850025" cy="1954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76172" y="553700"/>
            <a:ext cx="2774277" cy="233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82925" y="3231001"/>
            <a:ext cx="3134766" cy="260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5801" y="6508529"/>
            <a:ext cx="4673950" cy="2604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02994" y="3296850"/>
            <a:ext cx="5872907" cy="254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75264" y="6780100"/>
            <a:ext cx="5487836" cy="2332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Shape 87"/>
          <p:cNvCxnSpPr/>
          <p:nvPr/>
        </p:nvCxnSpPr>
        <p:spPr>
          <a:xfrm>
            <a:off x="2903987" y="1426975"/>
            <a:ext cx="1835700" cy="21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8" name="Shape 88"/>
          <p:cNvCxnSpPr/>
          <p:nvPr/>
        </p:nvCxnSpPr>
        <p:spPr>
          <a:xfrm>
            <a:off x="7364975" y="1429375"/>
            <a:ext cx="1699800" cy="17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9" name="Shape 89"/>
          <p:cNvCxnSpPr/>
          <p:nvPr/>
        </p:nvCxnSpPr>
        <p:spPr>
          <a:xfrm>
            <a:off x="4923275" y="4450663"/>
            <a:ext cx="1415400" cy="22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0" name="Shape 90"/>
          <p:cNvCxnSpPr/>
          <p:nvPr/>
        </p:nvCxnSpPr>
        <p:spPr>
          <a:xfrm>
            <a:off x="4451075" y="7810725"/>
            <a:ext cx="19242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560740" y="18570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/>
              <a:t>Inserção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560750" y="1260600"/>
            <a:ext cx="11883300" cy="80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387350" lvl="0" marL="22860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/>
              <a:t>void insert (int value) {</a:t>
            </a:r>
          </a:p>
          <a:p>
            <a:pPr indent="387350" lvl="0" marL="2743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/>
              <a:t>node* current = root;                           </a:t>
            </a:r>
          </a:p>
          <a:p>
            <a:pPr indent="387350" lvl="0" marL="2743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/>
              <a:t>while (current) {                                 </a:t>
            </a:r>
          </a:p>
          <a:p>
            <a:pPr indent="387350" lvl="0" marL="2743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/>
              <a:t> 	if(is_full (current)) {                         </a:t>
            </a:r>
          </a:p>
          <a:p>
            <a:pPr indent="387350" lvl="0" marL="2743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/>
              <a:t>      		split(current);                             </a:t>
            </a:r>
          </a:p>
          <a:p>
            <a:pPr indent="-69850" lvl="0" marL="3657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/>
              <a:t>      	current = get_parent(current);              </a:t>
            </a:r>
          </a:p>
          <a:p>
            <a:pPr indent="-69850" lvl="0" marL="3657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/>
              <a:t>      	current = get_next_child(current, value);   </a:t>
            </a:r>
          </a:p>
          <a:p>
            <a:pPr indent="387350" lvl="0" marL="3200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/>
              <a:t>} else if (is_leaf(current)) {                  </a:t>
            </a:r>
          </a:p>
          <a:p>
            <a:pPr indent="-69850" lvl="0" marL="3657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/>
              <a:t>      	break;                                      </a:t>
            </a:r>
          </a:p>
          <a:p>
            <a:pPr indent="-69850" lvl="0" marL="3657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/>
              <a:t>} else{                                       </a:t>
            </a:r>
          </a:p>
          <a:p>
            <a:pPr indent="-69850" lvl="0" marL="3657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/>
              <a:t>      	current = get_next_child(current, value);</a:t>
            </a:r>
          </a:p>
          <a:p>
            <a:pPr indent="-69850" lvl="0" marL="3657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/>
              <a:t>}</a:t>
            </a:r>
          </a:p>
          <a:p>
            <a:pPr indent="-69850" lvl="0" marL="3657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/>
              <a:t>insert_item(current, value);                  </a:t>
            </a:r>
          </a:p>
          <a:p>
            <a:pPr indent="387350" lvl="0" marL="2743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/>
              <a:t>}</a:t>
            </a:r>
          </a:p>
          <a:p>
            <a:pPr indent="387350" lvl="0" marL="22860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/>
              <a:t>}</a:t>
            </a:r>
          </a:p>
          <a:p>
            <a:pPr indent="0" lvl="0" marL="3657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3348"/>
              <a:t>	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32855"/>
              <a:buFont typeface="Arial"/>
              <a:buNone/>
            </a:pPr>
            <a:r>
              <a:rPr lang="en-US" sz="3348"/>
              <a:t>	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12938500" y="9753600"/>
            <a:ext cx="66300" cy="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387350" lvl="0" marL="457200" rtl="0">
              <a:spcBef>
                <a:spcPts val="9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