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293" r:id="rId2"/>
    <p:sldId id="33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6" r:id="rId15"/>
    <p:sldId id="331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1" r:id="rId28"/>
    <p:sldId id="318" r:id="rId29"/>
    <p:sldId id="319" r:id="rId30"/>
    <p:sldId id="320" r:id="rId31"/>
    <p:sldId id="323" r:id="rId32"/>
    <p:sldId id="324" r:id="rId33"/>
    <p:sldId id="325" r:id="rId34"/>
    <p:sldId id="326" r:id="rId35"/>
    <p:sldId id="327" r:id="rId36"/>
    <p:sldId id="333" r:id="rId37"/>
    <p:sldId id="332" r:id="rId38"/>
    <p:sldId id="334" r:id="rId39"/>
    <p:sldId id="328" r:id="rId40"/>
    <p:sldId id="329" r:id="rId4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05D"/>
    <a:srgbClr val="251C4C"/>
    <a:srgbClr val="F3FAFF"/>
    <a:srgbClr val="555A5E"/>
    <a:srgbClr val="4E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D48AF81-8361-4EFF-B9AE-5615D4BA00E0}" type="datetimeFigureOut">
              <a:rPr lang="en-US"/>
              <a:pPr>
                <a:defRPr/>
              </a:pPr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CB28D70-6291-43EA-83B3-311F05EC2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EB1BD-E6DD-4A50-88E2-3632CD4E01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5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C8565-6A8A-44EB-A4CD-54AD399CBA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9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5CD5F-FB87-4FD4-934E-D94A6E9D6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72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EA597-3883-48DE-8F04-6F0E71E4B7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662-A9FB-4A06-8135-B0AE4BC0B3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55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26A53-D84A-41F1-A5E4-38E858EEE3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4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7DFAA-FAAF-4168-A6A7-CBA7C384A4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8869F-A9F0-4651-9A79-68B711D1C9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5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55BB0-F979-4AA6-ADDB-59F7C4B3B7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6C6F-974E-4D18-8705-4A1469272A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4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3DA9F-FCC8-4815-91FD-1FFA8BC954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31B1E39-BAC5-4580-BA62-0A0E316FDB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2763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954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145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717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289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861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433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6629400" cy="1219200"/>
          </a:xfrm>
        </p:spPr>
        <p:txBody>
          <a:bodyPr/>
          <a:lstStyle/>
          <a:p>
            <a:pPr algn="ctr" eaLnBrk="1" hangingPunct="1">
              <a:spcAft>
                <a:spcPct val="30000"/>
              </a:spcAft>
            </a:pPr>
            <a:r>
              <a:rPr lang="en-GB" sz="4000" smtClean="0">
                <a:solidFill>
                  <a:srgbClr val="2E005D"/>
                </a:solidFill>
                <a:latin typeface="Verdana" pitchFamily="34" charset="0"/>
              </a:rPr>
              <a:t>Chapter 1</a:t>
            </a:r>
            <a:endParaRPr lang="en-GB" sz="4000" smtClean="0">
              <a:solidFill>
                <a:srgbClr val="2E005D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pPr eaLnBrk="1" hangingPunct="1"/>
            <a:r>
              <a:rPr lang="en-GB" sz="4400" smtClean="0">
                <a:latin typeface="Comic Sans MS" pitchFamily="66" charset="0"/>
              </a:rPr>
              <a:t>The Human</a:t>
            </a:r>
          </a:p>
        </p:txBody>
      </p:sp>
      <p:sp>
        <p:nvSpPr>
          <p:cNvPr id="2052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E8883D8-8BDB-4548-B64A-164826AAE97B}" type="slidenum">
              <a:rPr lang="en-GB" sz="1400"/>
              <a:pPr/>
              <a:t>1</a:t>
            </a:fld>
            <a:endParaRPr lang="en-GB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Hearing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sz="2400" smtClean="0"/>
              <a:t>Provides information about environment:</a:t>
            </a:r>
            <a:br>
              <a:rPr lang="en-GB" sz="2400" smtClean="0"/>
            </a:br>
            <a:r>
              <a:rPr lang="en-GB" sz="2400" smtClean="0"/>
              <a:t>	</a:t>
            </a:r>
            <a:r>
              <a:rPr lang="en-GB" sz="2000" smtClean="0"/>
              <a:t>distances, directions, objects etc.</a:t>
            </a:r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sz="2400" smtClean="0"/>
              <a:t>Physical apparatus: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sz="2000" smtClean="0"/>
              <a:t>outer ear	–	</a:t>
            </a:r>
            <a:r>
              <a:rPr lang="en-GB" sz="1800" smtClean="0"/>
              <a:t>protects inner and </a:t>
            </a:r>
            <a:r>
              <a:rPr lang="en-GB" sz="1800" b="1" smtClean="0"/>
              <a:t>amplifies sound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sz="2000" smtClean="0"/>
              <a:t>middle ear	–	</a:t>
            </a:r>
            <a:r>
              <a:rPr lang="en-GB" sz="1800" b="1" smtClean="0"/>
              <a:t>transmits sound waves</a:t>
            </a:r>
            <a:r>
              <a:rPr lang="en-GB" sz="1800" smtClean="0"/>
              <a:t> as</a:t>
            </a:r>
            <a:br>
              <a:rPr lang="en-GB" sz="1800" smtClean="0"/>
            </a:br>
            <a:r>
              <a:rPr lang="en-GB" sz="1800" smtClean="0"/>
              <a:t>			vibrations to inner</a:t>
            </a:r>
            <a:r>
              <a:rPr lang="en-GB" sz="1400" smtClean="0"/>
              <a:t> </a:t>
            </a:r>
            <a:r>
              <a:rPr lang="en-GB" sz="1800" smtClean="0"/>
              <a:t>ear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sz="2000" smtClean="0"/>
              <a:t>inner ear	–	</a:t>
            </a:r>
            <a:r>
              <a:rPr lang="en-GB" sz="1800" b="1" smtClean="0"/>
              <a:t>chemical transmitters</a:t>
            </a:r>
            <a:r>
              <a:rPr lang="en-GB" sz="1800" smtClean="0"/>
              <a:t> are released</a:t>
            </a:r>
            <a:br>
              <a:rPr lang="en-GB" sz="1800" smtClean="0"/>
            </a:br>
            <a:r>
              <a:rPr lang="en-GB" sz="1800" smtClean="0"/>
              <a:t>			and cause impulses in auditory nerve</a:t>
            </a:r>
            <a:endParaRPr lang="en-GB" sz="2000" smtClean="0"/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sz="2400" smtClean="0"/>
              <a:t>Sound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sz="2000" smtClean="0"/>
              <a:t>pitch	–	</a:t>
            </a:r>
            <a:r>
              <a:rPr lang="en-GB" sz="1800" smtClean="0"/>
              <a:t>sound frequency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sz="2000" smtClean="0"/>
              <a:t>loudness 	–	</a:t>
            </a:r>
            <a:r>
              <a:rPr lang="en-GB" sz="1800" smtClean="0"/>
              <a:t>amplitude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sz="2000" smtClean="0"/>
              <a:t>timbre	–	</a:t>
            </a:r>
            <a:r>
              <a:rPr lang="en-GB" sz="1800" smtClean="0"/>
              <a:t>type or quality</a:t>
            </a:r>
            <a:endParaRPr lang="en-GB" sz="2000" smtClean="0"/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endParaRPr lang="en-GB" sz="2400" smtClean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06A1CC0-9A31-41EA-8BF5-9CC2C511D256}" type="slidenum">
              <a:rPr lang="en-GB" sz="1400"/>
              <a:pPr/>
              <a:t>10</a:t>
            </a:fld>
            <a:endParaRPr lang="en-GB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Hearing (cont)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Humans can hear frequencies from 20Hz to 15kHz</a:t>
            </a:r>
          </a:p>
          <a:p>
            <a:pPr lvl="1" eaLnBrk="1" hangingPunct="1"/>
            <a:r>
              <a:rPr lang="en-GB" sz="2000" smtClean="0"/>
              <a:t>less accurate distinguishing high frequencies than low.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400" smtClean="0"/>
              <a:t>Auditory system filters sounds</a:t>
            </a:r>
          </a:p>
          <a:p>
            <a:pPr lvl="1" eaLnBrk="1" hangingPunct="1"/>
            <a:r>
              <a:rPr lang="en-GB" sz="2000" smtClean="0"/>
              <a:t>can attend to sounds over background noise. </a:t>
            </a:r>
          </a:p>
          <a:p>
            <a:pPr lvl="1" eaLnBrk="1" hangingPunct="1"/>
            <a:r>
              <a:rPr lang="en-GB" sz="2000" smtClean="0"/>
              <a:t>for example, the cocktail party phenomenon.</a:t>
            </a:r>
          </a:p>
          <a:p>
            <a:pPr eaLnBrk="1" hangingPunct="1"/>
            <a:endParaRPr lang="en-GB" sz="2400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4502959-2888-41E6-9D79-9D6DF2AED2CA}" type="slidenum">
              <a:rPr lang="en-GB" sz="1400"/>
              <a:pPr/>
              <a:t>11</a:t>
            </a:fld>
            <a:endParaRPr lang="en-GB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Touch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435100" algn="l"/>
                <a:tab pos="3238500" algn="l"/>
              </a:tabLst>
            </a:pPr>
            <a:r>
              <a:rPr lang="en-GB" sz="2000" smtClean="0"/>
              <a:t>Provides important feedback about environment.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sz="2000" smtClean="0"/>
              <a:t>May be key sense for someone who is visually impaired.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sz="2000" b="1" smtClean="0"/>
              <a:t>Stimulus received via receptors</a:t>
            </a:r>
            <a:r>
              <a:rPr lang="en-GB" sz="2000" smtClean="0"/>
              <a:t> in the skin: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sz="1800" smtClean="0"/>
              <a:t>thermoreceptors	– heat and cold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sz="1800" smtClean="0"/>
              <a:t>nociceptors	– pain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sz="1800" smtClean="0"/>
              <a:t>mechanoreceptors	– pressure</a:t>
            </a:r>
            <a:br>
              <a:rPr lang="en-GB" sz="1800" smtClean="0"/>
            </a:br>
            <a:r>
              <a:rPr lang="en-GB" sz="1800" smtClean="0"/>
              <a:t>		      </a:t>
            </a:r>
            <a:r>
              <a:rPr lang="en-GB" sz="1600" smtClean="0"/>
              <a:t>(some instant, some continuous)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sz="2000" smtClean="0"/>
              <a:t>Some areas more sensitive than others e.g. fingers.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sz="2000" smtClean="0"/>
              <a:t>Kinethesis  - awareness of body position 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sz="1800" smtClean="0"/>
              <a:t>affects comfort and performance.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70D04A9-F04E-4BF1-B9FF-42828336483A}" type="slidenum">
              <a:rPr lang="en-GB" sz="1400"/>
              <a:pPr/>
              <a:t>12</a:t>
            </a:fld>
            <a:endParaRPr lang="en-GB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Movement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sz="2400" smtClean="0"/>
              <a:t>Time taken to respond to stimulus:</a:t>
            </a:r>
            <a:br>
              <a:rPr lang="en-GB" sz="2400" smtClean="0"/>
            </a:br>
            <a:r>
              <a:rPr lang="en-GB" sz="2400" smtClean="0"/>
              <a:t>	reaction time + movement time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sz="800" smtClean="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sz="2400" smtClean="0"/>
              <a:t>Movement time dependent on age, fitness etc.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sz="800" smtClean="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sz="2400" smtClean="0"/>
              <a:t>Reaction time - dependent on stimulus type: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sz="2000" smtClean="0"/>
              <a:t>visual	~ 200ms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sz="2000" smtClean="0"/>
              <a:t>auditory	~ 150 ms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sz="2000" smtClean="0"/>
              <a:t>pain	~ 700ms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sz="800" smtClean="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sz="2400" b="1" smtClean="0"/>
              <a:t>Increasing reaction time decreases accuracy</a:t>
            </a:r>
            <a:r>
              <a:rPr lang="en-GB" sz="2400" smtClean="0"/>
              <a:t> in the unskilled operator but not in the skilled operator.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5B7FCF5-9577-4247-B93B-B5A98A7B2045}" type="slidenum">
              <a:rPr lang="en-GB" sz="1400"/>
              <a:pPr/>
              <a:t>13</a:t>
            </a:fld>
            <a:endParaRPr lang="en-GB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There are three types of memory function: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sz="20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Sensory memories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sz="20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	Short-term memory or working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sz="20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	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			Long-term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sz="20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Selection of stimuli governed by level of arousal.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sz="2000" smtClean="0"/>
          </a:p>
        </p:txBody>
      </p:sp>
      <p:grpSp>
        <p:nvGrpSpPr>
          <p:cNvPr id="15364" name="Group 8"/>
          <p:cNvGrpSpPr>
            <a:grpSpLocks/>
          </p:cNvGrpSpPr>
          <p:nvPr/>
        </p:nvGrpSpPr>
        <p:grpSpPr bwMode="auto">
          <a:xfrm>
            <a:off x="1752600" y="2895600"/>
            <a:ext cx="3095625" cy="1524000"/>
            <a:chOff x="1152" y="2016"/>
            <a:chExt cx="1950" cy="960"/>
          </a:xfrm>
        </p:grpSpPr>
        <p:sp>
          <p:nvSpPr>
            <p:cNvPr id="15367" name="Line 4"/>
            <p:cNvSpPr>
              <a:spLocks noChangeShapeType="1"/>
            </p:cNvSpPr>
            <p:nvPr/>
          </p:nvSpPr>
          <p:spPr bwMode="auto">
            <a:xfrm>
              <a:off x="1152" y="2016"/>
              <a:ext cx="336" cy="288"/>
            </a:xfrm>
            <a:prstGeom prst="line">
              <a:avLst/>
            </a:prstGeom>
            <a:noFill/>
            <a:ln w="38100">
              <a:solidFill>
                <a:srgbClr val="251C4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680" y="2064"/>
              <a:ext cx="828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Arial Black"/>
                </a:rPr>
                <a:t>Attention</a:t>
              </a:r>
            </a:p>
          </p:txBody>
        </p:sp>
        <p:sp>
          <p:nvSpPr>
            <p:cNvPr id="15369" name="Line 6"/>
            <p:cNvSpPr>
              <a:spLocks noChangeShapeType="1"/>
            </p:cNvSpPr>
            <p:nvPr/>
          </p:nvSpPr>
          <p:spPr bwMode="auto">
            <a:xfrm>
              <a:off x="1776" y="2640"/>
              <a:ext cx="384" cy="336"/>
            </a:xfrm>
            <a:prstGeom prst="line">
              <a:avLst/>
            </a:prstGeom>
            <a:noFill/>
            <a:ln w="38100">
              <a:solidFill>
                <a:srgbClr val="251C4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208" y="2688"/>
              <a:ext cx="89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Arial Black"/>
                </a:rPr>
                <a:t>Rehearsal</a:t>
              </a:r>
            </a:p>
          </p:txBody>
        </p:sp>
      </p:grpSp>
      <p:sp>
        <p:nvSpPr>
          <p:cNvPr id="15365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D643717-DA5E-4DC3-9641-33D1D41BF8F3}" type="slidenum">
              <a:rPr lang="en-GB" sz="1400"/>
              <a:pPr/>
              <a:t>14</a:t>
            </a:fld>
            <a:endParaRPr lang="en-GB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sensory memory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Buffers for stimuli</a:t>
            </a:r>
            <a:r>
              <a:rPr lang="en-GB" smtClean="0"/>
              <a:t> received through senses</a:t>
            </a:r>
          </a:p>
          <a:p>
            <a:pPr lvl="1" eaLnBrk="1" hangingPunct="1"/>
            <a:r>
              <a:rPr lang="en-GB" smtClean="0"/>
              <a:t>iconic memory: visual stimuli</a:t>
            </a:r>
          </a:p>
          <a:p>
            <a:pPr lvl="1" eaLnBrk="1" hangingPunct="1"/>
            <a:r>
              <a:rPr lang="en-GB" smtClean="0"/>
              <a:t>echoic memory: aural stimuli</a:t>
            </a:r>
          </a:p>
          <a:p>
            <a:pPr lvl="1" eaLnBrk="1" hangingPunct="1"/>
            <a:r>
              <a:rPr lang="en-GB" smtClean="0"/>
              <a:t>haptic memory: tactile stimuli</a:t>
            </a:r>
          </a:p>
          <a:p>
            <a:pPr eaLnBrk="1" hangingPunct="1"/>
            <a:r>
              <a:rPr lang="en-GB" smtClean="0"/>
              <a:t>Examples</a:t>
            </a:r>
          </a:p>
          <a:p>
            <a:pPr lvl="1" eaLnBrk="1" hangingPunct="1"/>
            <a:r>
              <a:rPr lang="en-GB" smtClean="0"/>
              <a:t>“sparkler” trail</a:t>
            </a:r>
          </a:p>
          <a:p>
            <a:pPr lvl="1" eaLnBrk="1" hangingPunct="1"/>
            <a:r>
              <a:rPr lang="en-GB" smtClean="0"/>
              <a:t>stereo sound</a:t>
            </a:r>
          </a:p>
          <a:p>
            <a:pPr eaLnBrk="1" hangingPunct="1"/>
            <a:r>
              <a:rPr lang="en-GB" smtClean="0"/>
              <a:t>Continuously overwritten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7FB7D74-276C-4277-BDB9-ED48B9C4C5D4}" type="slidenum">
              <a:rPr lang="en-GB" sz="1400"/>
              <a:pPr/>
              <a:t>15</a:t>
            </a:fld>
            <a:endParaRPr lang="en-GB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Short-term memory (STM)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Scratch-pad for </a:t>
            </a:r>
            <a:r>
              <a:rPr lang="en-GB" b="1" smtClean="0"/>
              <a:t>temporary recall</a:t>
            </a:r>
          </a:p>
          <a:p>
            <a:pPr eaLnBrk="1" hangingPunct="1"/>
            <a:endParaRPr lang="en-GB" sz="1600" smtClean="0"/>
          </a:p>
          <a:p>
            <a:pPr lvl="1" eaLnBrk="1" hangingPunct="1"/>
            <a:r>
              <a:rPr lang="en-GB" smtClean="0"/>
              <a:t>rapid access ~ 70ms</a:t>
            </a:r>
          </a:p>
          <a:p>
            <a:pPr lvl="1" eaLnBrk="1" hangingPunct="1"/>
            <a:endParaRPr lang="en-GB" sz="1600" smtClean="0"/>
          </a:p>
          <a:p>
            <a:pPr lvl="1" eaLnBrk="1" hangingPunct="1"/>
            <a:r>
              <a:rPr lang="en-GB" smtClean="0"/>
              <a:t>rapid decay ~ 200ms</a:t>
            </a:r>
          </a:p>
          <a:p>
            <a:pPr lvl="1" eaLnBrk="1" hangingPunct="1"/>
            <a:endParaRPr lang="en-GB" sz="1600" smtClean="0"/>
          </a:p>
          <a:p>
            <a:pPr lvl="1" eaLnBrk="1" hangingPunct="1"/>
            <a:r>
              <a:rPr lang="en-GB" smtClean="0"/>
              <a:t>limited capacity - 7± 2 chunks</a:t>
            </a:r>
          </a:p>
          <a:p>
            <a:pPr eaLnBrk="1" hangingPunct="1"/>
            <a:endParaRPr lang="en-GB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50CA2DE-5A7D-447F-BBCF-2DEAF4B3D100}" type="slidenum">
              <a:rPr lang="en-GB" sz="1400"/>
              <a:pPr/>
              <a:t>16</a:t>
            </a:fld>
            <a:endParaRPr lang="en-GB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GB" smtClean="0"/>
          </a:p>
          <a:p>
            <a:pPr marL="0" indent="0" algn="ctr" eaLnBrk="1" hangingPunct="1">
              <a:buFontTx/>
              <a:buNone/>
            </a:pPr>
            <a:r>
              <a:rPr lang="en-GB" smtClean="0"/>
              <a:t>212348278493202</a:t>
            </a:r>
          </a:p>
          <a:p>
            <a:pPr marL="0" indent="0" algn="ctr" eaLnBrk="1" hangingPunct="1">
              <a:buFontTx/>
              <a:buNone/>
            </a:pPr>
            <a:endParaRPr lang="en-GB" smtClean="0"/>
          </a:p>
          <a:p>
            <a:pPr marL="0" indent="0" algn="ctr" eaLnBrk="1" hangingPunct="1">
              <a:buFontTx/>
              <a:buNone/>
            </a:pPr>
            <a:r>
              <a:rPr lang="en-GB" smtClean="0"/>
              <a:t>0121 414 2626</a:t>
            </a:r>
          </a:p>
          <a:p>
            <a:pPr marL="0" indent="0" algn="ctr" eaLnBrk="1" hangingPunct="1">
              <a:buFontTx/>
              <a:buNone/>
            </a:pPr>
            <a:endParaRPr lang="en-GB" smtClean="0"/>
          </a:p>
          <a:p>
            <a:pPr marL="0" indent="0" algn="ctr" eaLnBrk="1" hangingPunct="1">
              <a:buFontTx/>
              <a:buNone/>
            </a:pPr>
            <a:r>
              <a:rPr lang="en-GB" smtClean="0"/>
              <a:t>HEC ATR ANU PTH ETR EET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8A07057-0984-4BBB-91A5-D545780E1C1A}" type="slidenum">
              <a:rPr lang="en-GB" sz="1400"/>
              <a:pPr/>
              <a:t>17</a:t>
            </a:fld>
            <a:endParaRPr lang="en-GB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Long-term memory (LTM)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095500" algn="l"/>
              </a:tabLst>
            </a:pPr>
            <a:r>
              <a:rPr lang="en-GB" sz="2400" b="1" smtClean="0"/>
              <a:t>Repository for all our knowledge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sz="2000" smtClean="0"/>
              <a:t>slow access ~ 1/10 second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sz="2000" smtClean="0"/>
              <a:t>slow decay, if any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sz="2000" smtClean="0"/>
              <a:t>huge or unlimited capacity</a:t>
            </a:r>
          </a:p>
          <a:p>
            <a:pPr eaLnBrk="1" hangingPunct="1">
              <a:tabLst>
                <a:tab pos="2095500" algn="l"/>
              </a:tabLst>
            </a:pPr>
            <a:endParaRPr lang="en-GB" sz="2400" smtClean="0"/>
          </a:p>
          <a:p>
            <a:pPr eaLnBrk="1" hangingPunct="1">
              <a:tabLst>
                <a:tab pos="2095500" algn="l"/>
              </a:tabLst>
            </a:pPr>
            <a:r>
              <a:rPr lang="en-GB" sz="2400" smtClean="0"/>
              <a:t>Two types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sz="2000" smtClean="0"/>
              <a:t>episodic	– </a:t>
            </a:r>
            <a:r>
              <a:rPr lang="en-GB" sz="1800" b="1" smtClean="0"/>
              <a:t>serial</a:t>
            </a:r>
            <a:r>
              <a:rPr lang="en-GB" sz="1800" smtClean="0"/>
              <a:t> memory of events</a:t>
            </a:r>
            <a:endParaRPr lang="en-GB" sz="2000" smtClean="0"/>
          </a:p>
          <a:p>
            <a:pPr lvl="1" eaLnBrk="1" hangingPunct="1">
              <a:tabLst>
                <a:tab pos="2095500" algn="l"/>
              </a:tabLst>
            </a:pPr>
            <a:r>
              <a:rPr lang="en-GB" sz="2000" smtClean="0"/>
              <a:t>semantic	– </a:t>
            </a:r>
            <a:r>
              <a:rPr lang="en-GB" sz="1800" b="1" smtClean="0"/>
              <a:t>structured</a:t>
            </a:r>
            <a:r>
              <a:rPr lang="en-GB" sz="1800" smtClean="0"/>
              <a:t> memory of facts, concepts, skills</a:t>
            </a:r>
          </a:p>
          <a:p>
            <a:pPr lvl="1" eaLnBrk="1" hangingPunct="1">
              <a:tabLst>
                <a:tab pos="2095500" algn="l"/>
              </a:tabLst>
            </a:pPr>
            <a:endParaRPr lang="en-GB" sz="1800" smtClean="0"/>
          </a:p>
          <a:p>
            <a:pPr lvl="1" eaLnBrk="1" hangingPunct="1">
              <a:buFontTx/>
              <a:buNone/>
              <a:tabLst>
                <a:tab pos="2095500" algn="l"/>
              </a:tabLst>
            </a:pPr>
            <a:r>
              <a:rPr lang="en-GB" sz="2000" smtClean="0"/>
              <a:t>semantic LTM derived from episodic LTM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B43B561-B9E0-46B8-83BC-E810739A30D7}" type="slidenum">
              <a:rPr lang="en-GB" sz="1400"/>
              <a:pPr/>
              <a:t>18</a:t>
            </a:fld>
            <a:endParaRPr lang="en-GB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Long-term memory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Semantic memory structure</a:t>
            </a:r>
          </a:p>
          <a:p>
            <a:pPr lvl="1" eaLnBrk="1" hangingPunct="1"/>
            <a:r>
              <a:rPr lang="en-GB" sz="2000" smtClean="0"/>
              <a:t>provides access to information</a:t>
            </a:r>
          </a:p>
          <a:p>
            <a:pPr lvl="1" eaLnBrk="1" hangingPunct="1"/>
            <a:r>
              <a:rPr lang="en-GB" sz="2000" smtClean="0"/>
              <a:t>represents </a:t>
            </a:r>
            <a:r>
              <a:rPr lang="en-GB" sz="2000" b="1" smtClean="0"/>
              <a:t>relationships</a:t>
            </a:r>
            <a:r>
              <a:rPr lang="en-GB" sz="2000" smtClean="0"/>
              <a:t> between bits of information</a:t>
            </a:r>
          </a:p>
          <a:p>
            <a:pPr lvl="1" eaLnBrk="1" hangingPunct="1"/>
            <a:r>
              <a:rPr lang="en-GB" sz="2000" smtClean="0"/>
              <a:t>supports inference</a:t>
            </a:r>
          </a:p>
          <a:p>
            <a:pPr eaLnBrk="1" hangingPunct="1"/>
            <a:endParaRPr lang="en-GB" sz="1400" smtClean="0"/>
          </a:p>
          <a:p>
            <a:pPr eaLnBrk="1" hangingPunct="1"/>
            <a:r>
              <a:rPr lang="en-GB" sz="2400" smtClean="0"/>
              <a:t>Model: semantic network</a:t>
            </a:r>
          </a:p>
          <a:p>
            <a:pPr lvl="1" eaLnBrk="1" hangingPunct="1"/>
            <a:r>
              <a:rPr lang="en-GB" sz="2000" b="1" smtClean="0"/>
              <a:t>inheritance</a:t>
            </a:r>
            <a:r>
              <a:rPr lang="en-GB" sz="2000" smtClean="0"/>
              <a:t> – child nodes inherit properties of parent nodes</a:t>
            </a:r>
          </a:p>
          <a:p>
            <a:pPr lvl="1" eaLnBrk="1" hangingPunct="1"/>
            <a:r>
              <a:rPr lang="en-GB" sz="2000" b="1" smtClean="0"/>
              <a:t>relationships</a:t>
            </a:r>
            <a:r>
              <a:rPr lang="en-GB" sz="2000" smtClean="0"/>
              <a:t> between bits of information explicit</a:t>
            </a:r>
          </a:p>
          <a:p>
            <a:pPr lvl="1" eaLnBrk="1" hangingPunct="1"/>
            <a:r>
              <a:rPr lang="en-GB" sz="2000" smtClean="0"/>
              <a:t>supports </a:t>
            </a:r>
            <a:r>
              <a:rPr lang="en-GB" sz="2000" b="1" smtClean="0"/>
              <a:t>inference</a:t>
            </a:r>
            <a:r>
              <a:rPr lang="en-GB" sz="2000" smtClean="0"/>
              <a:t> through inheritance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14841C4-A8E9-4C1F-95EE-3320CB4E1ED0}" type="slidenum">
              <a:rPr lang="en-GB" sz="1400"/>
              <a:pPr/>
              <a:t>19</a:t>
            </a:fld>
            <a:endParaRPr lang="en-GB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Human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Information I/O …</a:t>
            </a:r>
          </a:p>
          <a:p>
            <a:pPr lvl="1" eaLnBrk="1" hangingPunct="1"/>
            <a:r>
              <a:rPr lang="en-GB" smtClean="0"/>
              <a:t>visual, auditory, haptic, movement</a:t>
            </a:r>
          </a:p>
          <a:p>
            <a:pPr eaLnBrk="1" hangingPunct="1"/>
            <a:r>
              <a:rPr lang="en-GB" smtClean="0"/>
              <a:t>Information stored in memory</a:t>
            </a:r>
          </a:p>
          <a:p>
            <a:pPr lvl="1" eaLnBrk="1" hangingPunct="1"/>
            <a:r>
              <a:rPr lang="en-GB" smtClean="0"/>
              <a:t>sensory, short-term, long-term</a:t>
            </a:r>
          </a:p>
          <a:p>
            <a:pPr eaLnBrk="1" hangingPunct="1"/>
            <a:r>
              <a:rPr lang="en-GB" smtClean="0"/>
              <a:t>Information processed and applied</a:t>
            </a:r>
          </a:p>
          <a:p>
            <a:pPr lvl="1" eaLnBrk="1" hangingPunct="1"/>
            <a:r>
              <a:rPr lang="en-GB" smtClean="0"/>
              <a:t>reasoning, problem solving, skill, error</a:t>
            </a:r>
          </a:p>
          <a:p>
            <a:pPr eaLnBrk="1" hangingPunct="1"/>
            <a:r>
              <a:rPr lang="en-GB" smtClean="0"/>
              <a:t>Emotion influences human capabilities</a:t>
            </a:r>
          </a:p>
          <a:p>
            <a:pPr eaLnBrk="1" hangingPunct="1"/>
            <a:r>
              <a:rPr lang="en-GB" smtClean="0"/>
              <a:t>Each person is different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7127B9C-FC9F-4448-9B0A-5C108C7C9AF5}" type="slidenum">
              <a:rPr lang="en-GB" sz="1400"/>
              <a:pPr/>
              <a:t>2</a:t>
            </a:fld>
            <a:endParaRPr lang="en-GB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68450"/>
            <a:ext cx="70866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LTM - semantic network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B9AF50E-C10C-4113-B94C-6FA58E4A7B50}" type="slidenum">
              <a:rPr lang="en-GB" sz="1400"/>
              <a:pPr/>
              <a:t>20</a:t>
            </a:fld>
            <a:endParaRPr lang="en-GB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Models of LTM - Frames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 eaLnBrk="1" hangingPunct="1"/>
            <a:r>
              <a:rPr lang="en-GB" sz="2000" smtClean="0"/>
              <a:t>Information organized in </a:t>
            </a:r>
            <a:r>
              <a:rPr lang="en-GB" sz="2000" b="1" smtClean="0"/>
              <a:t>data structures</a:t>
            </a:r>
          </a:p>
          <a:p>
            <a:pPr eaLnBrk="1" hangingPunct="1"/>
            <a:r>
              <a:rPr lang="en-GB" sz="2000" b="1" smtClean="0"/>
              <a:t>Slots</a:t>
            </a:r>
            <a:r>
              <a:rPr lang="en-GB" sz="2000" smtClean="0"/>
              <a:t> in structure instantiated with values for instance of data</a:t>
            </a:r>
          </a:p>
          <a:p>
            <a:pPr eaLnBrk="1" hangingPunct="1"/>
            <a:r>
              <a:rPr lang="en-GB" sz="2000" smtClean="0"/>
              <a:t>Type–subtype </a:t>
            </a:r>
            <a:r>
              <a:rPr lang="en-GB" sz="2000" b="1" smtClean="0"/>
              <a:t>relationships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676400" y="3657600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>
                <a:latin typeface="Times New Roman" charset="0"/>
              </a:rPr>
              <a:t>                  </a:t>
            </a:r>
            <a:r>
              <a:rPr lang="en-US" sz="1600" b="1">
                <a:latin typeface="Times New Roman" charset="0"/>
              </a:rPr>
              <a:t>DOG</a:t>
            </a:r>
            <a:endParaRPr lang="en-US" sz="1400">
              <a:latin typeface="Times New Roman" charset="0"/>
            </a:endParaRPr>
          </a:p>
          <a:p>
            <a:pPr eaLnBrk="1" hangingPunct="1"/>
            <a:endParaRPr lang="en-US" sz="1400">
              <a:latin typeface="Times New Roman" charset="0"/>
            </a:endParaRPr>
          </a:p>
          <a:p>
            <a:pPr eaLnBrk="1" hangingPunct="1"/>
            <a:r>
              <a:rPr lang="en-US" sz="1400">
                <a:latin typeface="Times New Roman" charset="0"/>
              </a:rPr>
              <a:t>  Fixed</a:t>
            </a:r>
          </a:p>
          <a:p>
            <a:pPr eaLnBrk="1" hangingPunct="1"/>
            <a:r>
              <a:rPr lang="en-US" sz="1400">
                <a:latin typeface="Times New Roman" charset="0"/>
              </a:rPr>
              <a:t>       legs: 4</a:t>
            </a:r>
          </a:p>
          <a:p>
            <a:pPr eaLnBrk="1" hangingPunct="1"/>
            <a:endParaRPr lang="en-US" sz="800">
              <a:latin typeface="Times New Roman" charset="0"/>
            </a:endParaRPr>
          </a:p>
          <a:p>
            <a:pPr eaLnBrk="1" hangingPunct="1"/>
            <a:r>
              <a:rPr lang="en-US" sz="1400">
                <a:latin typeface="Times New Roman" charset="0"/>
              </a:rPr>
              <a:t>  Default</a:t>
            </a:r>
          </a:p>
          <a:p>
            <a:pPr eaLnBrk="1" hangingPunct="1"/>
            <a:r>
              <a:rPr lang="en-US" sz="1400">
                <a:latin typeface="Times New Roman" charset="0"/>
              </a:rPr>
              <a:t>       diet:  carniverous</a:t>
            </a:r>
          </a:p>
          <a:p>
            <a:pPr eaLnBrk="1" hangingPunct="1"/>
            <a:r>
              <a:rPr lang="en-US" sz="1400">
                <a:latin typeface="Times New Roman" charset="0"/>
              </a:rPr>
              <a:t>       sound:  bark</a:t>
            </a:r>
          </a:p>
          <a:p>
            <a:pPr eaLnBrk="1" hangingPunct="1"/>
            <a:endParaRPr lang="en-US" sz="800">
              <a:latin typeface="Times New Roman" charset="0"/>
            </a:endParaRPr>
          </a:p>
          <a:p>
            <a:pPr eaLnBrk="1" hangingPunct="1"/>
            <a:r>
              <a:rPr lang="en-US" sz="1400">
                <a:latin typeface="Times New Roman" charset="0"/>
              </a:rPr>
              <a:t>  Variable</a:t>
            </a:r>
          </a:p>
          <a:p>
            <a:pPr eaLnBrk="1" hangingPunct="1"/>
            <a:r>
              <a:rPr lang="en-US" sz="1400">
                <a:latin typeface="Times New Roman" charset="0"/>
              </a:rPr>
              <a:t>       size:</a:t>
            </a:r>
            <a:br>
              <a:rPr lang="en-US" sz="1400">
                <a:latin typeface="Times New Roman" charset="0"/>
              </a:rPr>
            </a:br>
            <a:r>
              <a:rPr lang="en-US" sz="1400">
                <a:latin typeface="Times New Roman" charset="0"/>
              </a:rPr>
              <a:t>       colour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105400" y="3657600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>
                <a:latin typeface="Times New Roman" charset="0"/>
              </a:rPr>
              <a:t>               </a:t>
            </a:r>
            <a:r>
              <a:rPr lang="en-US" sz="1600" b="1">
                <a:latin typeface="Times New Roman" charset="0"/>
              </a:rPr>
              <a:t>COLLIE</a:t>
            </a:r>
            <a:endParaRPr lang="en-US" sz="1400" b="1">
              <a:latin typeface="Times New Roman" charset="0"/>
            </a:endParaRPr>
          </a:p>
          <a:p>
            <a:pPr eaLnBrk="1" hangingPunct="1"/>
            <a:endParaRPr lang="en-US" sz="1400">
              <a:latin typeface="Times New Roman" charset="0"/>
            </a:endParaRPr>
          </a:p>
          <a:p>
            <a:pPr eaLnBrk="1" hangingPunct="1"/>
            <a:r>
              <a:rPr lang="en-US" sz="1400">
                <a:latin typeface="Times New Roman" charset="0"/>
              </a:rPr>
              <a:t>  Fixed</a:t>
            </a:r>
          </a:p>
          <a:p>
            <a:pPr eaLnBrk="1" hangingPunct="1"/>
            <a:r>
              <a:rPr lang="en-US" sz="1400">
                <a:latin typeface="Times New Roman" charset="0"/>
              </a:rPr>
              <a:t>       breed of:  DOG</a:t>
            </a:r>
          </a:p>
          <a:p>
            <a:pPr eaLnBrk="1" hangingPunct="1"/>
            <a:r>
              <a:rPr lang="en-US" sz="1400">
                <a:latin typeface="Times New Roman" charset="0"/>
              </a:rPr>
              <a:t>       type:  sheepdog</a:t>
            </a:r>
          </a:p>
          <a:p>
            <a:pPr eaLnBrk="1" hangingPunct="1"/>
            <a:endParaRPr lang="en-US" sz="800">
              <a:latin typeface="Times New Roman" charset="0"/>
            </a:endParaRPr>
          </a:p>
          <a:p>
            <a:pPr eaLnBrk="1" hangingPunct="1"/>
            <a:r>
              <a:rPr lang="en-US" sz="1400">
                <a:latin typeface="Times New Roman" charset="0"/>
              </a:rPr>
              <a:t>  Default</a:t>
            </a:r>
          </a:p>
          <a:p>
            <a:pPr eaLnBrk="1" hangingPunct="1"/>
            <a:r>
              <a:rPr lang="en-US" sz="1400">
                <a:latin typeface="Times New Roman" charset="0"/>
              </a:rPr>
              <a:t>       size:  65 cm</a:t>
            </a:r>
          </a:p>
          <a:p>
            <a:pPr eaLnBrk="1" hangingPunct="1"/>
            <a:endParaRPr lang="en-US" sz="800">
              <a:latin typeface="Times New Roman" charset="0"/>
            </a:endParaRPr>
          </a:p>
          <a:p>
            <a:pPr eaLnBrk="1" hangingPunct="1"/>
            <a:r>
              <a:rPr lang="en-US" sz="1400">
                <a:latin typeface="Times New Roman" charset="0"/>
              </a:rPr>
              <a:t>  Variable</a:t>
            </a:r>
          </a:p>
          <a:p>
            <a:pPr eaLnBrk="1" hangingPunct="1"/>
            <a:r>
              <a:rPr lang="en-US" sz="1400">
                <a:latin typeface="Times New Roman" charset="0"/>
              </a:rPr>
              <a:t>       colour</a:t>
            </a:r>
          </a:p>
          <a:p>
            <a:pPr eaLnBrk="1" hangingPunct="1"/>
            <a:endParaRPr lang="en-US" sz="1400">
              <a:latin typeface="Times New Roman" charset="0"/>
            </a:endParaRPr>
          </a:p>
        </p:txBody>
      </p:sp>
      <p:sp>
        <p:nvSpPr>
          <p:cNvPr id="2253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BA008F7-196C-4838-B95E-F417F9736E96}" type="slidenum">
              <a:rPr lang="en-GB" sz="1400"/>
              <a:pPr/>
              <a:t>21</a:t>
            </a:fld>
            <a:endParaRPr lang="en-GB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Models of LTM - Scripts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800" smtClean="0"/>
              <a:t>Model of </a:t>
            </a:r>
            <a:r>
              <a:rPr lang="en-GB" sz="1800" b="1" smtClean="0"/>
              <a:t>stereotypical information required to interpret situation</a:t>
            </a:r>
            <a:endParaRPr lang="en-GB" sz="900" smtClean="0"/>
          </a:p>
          <a:p>
            <a:pPr eaLnBrk="1" hangingPunct="1">
              <a:buFontTx/>
              <a:buNone/>
            </a:pPr>
            <a:r>
              <a:rPr lang="en-GB" sz="1800" smtClean="0"/>
              <a:t>Script has elements that can be instantiated with values for context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219200" y="2895600"/>
            <a:ext cx="6705600" cy="3733800"/>
            <a:chOff x="768" y="1728"/>
            <a:chExt cx="4224" cy="2352"/>
          </a:xfrm>
        </p:grpSpPr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768" y="1728"/>
              <a:ext cx="4224" cy="235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2064" y="1824"/>
              <a:ext cx="1584" cy="21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charset="0"/>
                </a:rPr>
                <a:t>Script for a visit to the vet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864" y="2160"/>
              <a:ext cx="1872" cy="141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charset="0"/>
                </a:rPr>
                <a:t>Entry conditions:	</a:t>
              </a:r>
              <a:r>
                <a:rPr lang="en-US" sz="1400" i="1">
                  <a:latin typeface="Times New Roman" charset="0"/>
                </a:rPr>
                <a:t>dog ill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vet open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owner has money</a:t>
              </a:r>
              <a:endParaRPr lang="en-US" sz="1400">
                <a:latin typeface="Times New Roman" charset="0"/>
              </a:endParaRPr>
            </a:p>
            <a:p>
              <a:pPr eaLnBrk="1" hangingPunct="1"/>
              <a:endParaRPr lang="en-US" sz="800">
                <a:latin typeface="Times New Roman" charset="0"/>
              </a:endParaRPr>
            </a:p>
            <a:p>
              <a:pPr eaLnBrk="1" hangingPunct="1"/>
              <a:r>
                <a:rPr lang="en-US" sz="1400">
                  <a:latin typeface="Times New Roman" charset="0"/>
                </a:rPr>
                <a:t>Result:	</a:t>
              </a:r>
              <a:r>
                <a:rPr lang="en-US" sz="1400" i="1">
                  <a:latin typeface="Times New Roman" charset="0"/>
                </a:rPr>
                <a:t>dog better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owner poorer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vet richer</a:t>
              </a:r>
              <a:endParaRPr lang="en-US" sz="1400">
                <a:latin typeface="Times New Roman" charset="0"/>
              </a:endParaRPr>
            </a:p>
            <a:p>
              <a:pPr eaLnBrk="1" hangingPunct="1"/>
              <a:endParaRPr lang="en-US" sz="800">
                <a:latin typeface="Times New Roman" charset="0"/>
              </a:endParaRPr>
            </a:p>
            <a:p>
              <a:pPr eaLnBrk="1" hangingPunct="1"/>
              <a:r>
                <a:rPr lang="en-US" sz="1400">
                  <a:latin typeface="Times New Roman" charset="0"/>
                </a:rPr>
                <a:t>Props:	</a:t>
              </a:r>
              <a:r>
                <a:rPr lang="en-US" sz="1400" i="1">
                  <a:latin typeface="Times New Roman" charset="0"/>
                </a:rPr>
                <a:t>examination table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medicine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instruments</a:t>
              </a:r>
            </a:p>
          </p:txBody>
        </p:sp>
        <p:sp>
          <p:nvSpPr>
            <p:cNvPr id="23562" name="Text Box 8"/>
            <p:cNvSpPr txBox="1">
              <a:spLocks noChangeArrowheads="1"/>
            </p:cNvSpPr>
            <p:nvPr/>
          </p:nvSpPr>
          <p:spPr bwMode="auto">
            <a:xfrm>
              <a:off x="3024" y="2160"/>
              <a:ext cx="1627" cy="18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charset="0"/>
                </a:rPr>
                <a:t>Roles:	</a:t>
              </a:r>
              <a:r>
                <a:rPr lang="en-US" sz="1400" i="1">
                  <a:latin typeface="Times New Roman" charset="0"/>
                </a:rPr>
                <a:t>vet examines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      diagnoses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      treats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owner brings dog in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           pays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           takes dog out</a:t>
              </a:r>
            </a:p>
            <a:p>
              <a:pPr eaLnBrk="1" hangingPunct="1"/>
              <a:endParaRPr lang="en-US" sz="800">
                <a:latin typeface="Times New Roman" charset="0"/>
              </a:endParaRPr>
            </a:p>
            <a:p>
              <a:pPr eaLnBrk="1" hangingPunct="1"/>
              <a:r>
                <a:rPr lang="en-US" sz="1400">
                  <a:latin typeface="Times New Roman" charset="0"/>
                </a:rPr>
                <a:t>Scenes:	</a:t>
              </a:r>
              <a:r>
                <a:rPr lang="en-US" sz="1400" i="1">
                  <a:latin typeface="Times New Roman" charset="0"/>
                </a:rPr>
                <a:t>arriving at reception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waiting in room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examination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paying</a:t>
              </a:r>
            </a:p>
            <a:p>
              <a:pPr eaLnBrk="1" hangingPunct="1"/>
              <a:endParaRPr lang="en-US" sz="800">
                <a:latin typeface="Times New Roman" charset="0"/>
              </a:endParaRPr>
            </a:p>
            <a:p>
              <a:pPr eaLnBrk="1" hangingPunct="1"/>
              <a:r>
                <a:rPr lang="en-US" sz="1400">
                  <a:latin typeface="Times New Roman" charset="0"/>
                </a:rPr>
                <a:t>Tracks:	</a:t>
              </a:r>
              <a:r>
                <a:rPr lang="en-US" sz="1400" i="1">
                  <a:latin typeface="Times New Roman" charset="0"/>
                </a:rPr>
                <a:t>dog needs medicine</a:t>
              </a:r>
            </a:p>
            <a:p>
              <a:pPr eaLnBrk="1" hangingPunct="1"/>
              <a:r>
                <a:rPr lang="en-US" sz="1400" i="1">
                  <a:latin typeface="Times New Roman" charset="0"/>
                </a:rPr>
                <a:t>	dog needs operation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23557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5F36ADB-57EF-4CCC-9AAE-716E1C6AD18F}" type="slidenum">
              <a:rPr lang="en-GB" sz="1400"/>
              <a:pPr/>
              <a:t>22</a:t>
            </a:fld>
            <a:endParaRPr lang="en-GB" sz="1400"/>
          </a:p>
        </p:txBody>
      </p:sp>
      <p:sp>
        <p:nvSpPr>
          <p:cNvPr id="23558" name="Footer Placeholder 1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sz="1400"/>
              <a:t>HCI Chapter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43800" cy="1143000"/>
          </a:xfrm>
        </p:spPr>
        <p:txBody>
          <a:bodyPr/>
          <a:lstStyle/>
          <a:p>
            <a:pPr eaLnBrk="1" hangingPunct="1"/>
            <a:r>
              <a:rPr lang="en-GB" smtClean="0"/>
              <a:t>Models of LTM - Production rules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mtClean="0"/>
              <a:t>Representation of procedural knowledge. </a:t>
            </a:r>
          </a:p>
          <a:p>
            <a:pPr eaLnBrk="1" hangingPunct="1">
              <a:buFontTx/>
              <a:buNone/>
            </a:pPr>
            <a:endParaRPr lang="en-GB" sz="1600" smtClean="0"/>
          </a:p>
          <a:p>
            <a:pPr eaLnBrk="1" hangingPunct="1">
              <a:buFontTx/>
              <a:buNone/>
            </a:pPr>
            <a:r>
              <a:rPr lang="en-GB" b="1" smtClean="0"/>
              <a:t>Condition/action rules</a:t>
            </a:r>
            <a:r>
              <a:rPr lang="en-GB" smtClean="0"/>
              <a:t> </a:t>
            </a:r>
          </a:p>
          <a:p>
            <a:pPr lvl="1" eaLnBrk="1" hangingPunct="1">
              <a:buFontTx/>
              <a:buNone/>
            </a:pPr>
            <a:r>
              <a:rPr lang="en-GB" smtClean="0"/>
              <a:t>if condition is matched</a:t>
            </a:r>
          </a:p>
          <a:p>
            <a:pPr lvl="1" eaLnBrk="1" hangingPunct="1">
              <a:buFontTx/>
              <a:buNone/>
            </a:pPr>
            <a:r>
              <a:rPr lang="en-GB" smtClean="0"/>
              <a:t>then use rule to determine action.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6000" y="4800600"/>
            <a:ext cx="3429000" cy="1752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81000" eaLnBrk="1" hangingPunct="1"/>
            <a:r>
              <a:rPr lang="en-US" sz="1800">
                <a:latin typeface="Arial" charset="0"/>
              </a:rPr>
              <a:t>IF dog is wagging tail</a:t>
            </a:r>
          </a:p>
          <a:p>
            <a:pPr marL="381000" eaLnBrk="1" hangingPunct="1"/>
            <a:r>
              <a:rPr lang="en-US" sz="1800">
                <a:latin typeface="Arial" charset="0"/>
              </a:rPr>
              <a:t>THEN pat dog</a:t>
            </a:r>
          </a:p>
          <a:p>
            <a:pPr marL="381000" eaLnBrk="1" hangingPunct="1"/>
            <a:endParaRPr lang="en-US" sz="1800">
              <a:latin typeface="Arial" charset="0"/>
            </a:endParaRPr>
          </a:p>
          <a:p>
            <a:pPr marL="381000" eaLnBrk="1" hangingPunct="1"/>
            <a:r>
              <a:rPr lang="en-US" sz="1800">
                <a:latin typeface="Arial" charset="0"/>
              </a:rPr>
              <a:t>IF dog is growling</a:t>
            </a:r>
          </a:p>
          <a:p>
            <a:pPr marL="381000" eaLnBrk="1" hangingPunct="1"/>
            <a:r>
              <a:rPr lang="en-US" sz="1800">
                <a:latin typeface="Arial" charset="0"/>
              </a:rPr>
              <a:t>THEN run away</a:t>
            </a:r>
            <a:endParaRPr lang="en-US" sz="1400">
              <a:latin typeface="Arial" charset="0"/>
            </a:endParaRPr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E09AB97-F025-4F55-B029-4947616B7762}" type="slidenum">
              <a:rPr lang="en-GB" sz="1400"/>
              <a:pPr/>
              <a:t>23</a:t>
            </a:fld>
            <a:endParaRPr lang="en-GB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LTM - Storage of information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rehearsal</a:t>
            </a:r>
          </a:p>
          <a:p>
            <a:pPr lvl="1" eaLnBrk="1" hangingPunct="1"/>
            <a:r>
              <a:rPr lang="en-GB" sz="2000" smtClean="0"/>
              <a:t>information moves from STM to LTM</a:t>
            </a:r>
          </a:p>
          <a:p>
            <a:pPr lvl="1" eaLnBrk="1" hangingPunct="1"/>
            <a:endParaRPr lang="en-GB" sz="800" smtClean="0"/>
          </a:p>
          <a:p>
            <a:pPr eaLnBrk="1" hangingPunct="1"/>
            <a:r>
              <a:rPr lang="en-GB" sz="2400" smtClean="0"/>
              <a:t>total time hypothesis</a:t>
            </a:r>
          </a:p>
          <a:p>
            <a:pPr lvl="1" eaLnBrk="1" hangingPunct="1"/>
            <a:r>
              <a:rPr lang="en-GB" sz="2000" smtClean="0"/>
              <a:t>amount retained proportional to rehearsal time</a:t>
            </a:r>
          </a:p>
          <a:p>
            <a:pPr lvl="1" eaLnBrk="1" hangingPunct="1"/>
            <a:endParaRPr lang="en-GB" sz="800" smtClean="0"/>
          </a:p>
          <a:p>
            <a:pPr eaLnBrk="1" hangingPunct="1"/>
            <a:r>
              <a:rPr lang="en-GB" sz="2400" smtClean="0"/>
              <a:t>distribution of practice effect</a:t>
            </a:r>
          </a:p>
          <a:p>
            <a:pPr lvl="1" eaLnBrk="1" hangingPunct="1"/>
            <a:r>
              <a:rPr lang="en-GB" sz="2000" smtClean="0"/>
              <a:t>optimized by spreading learning over time</a:t>
            </a:r>
          </a:p>
          <a:p>
            <a:pPr lvl="1" eaLnBrk="1" hangingPunct="1"/>
            <a:endParaRPr lang="en-GB" sz="800" smtClean="0"/>
          </a:p>
          <a:p>
            <a:pPr eaLnBrk="1" hangingPunct="1"/>
            <a:r>
              <a:rPr lang="en-GB" sz="2400" smtClean="0"/>
              <a:t>structure, meaning and familiarity</a:t>
            </a:r>
          </a:p>
          <a:p>
            <a:pPr lvl="1" eaLnBrk="1" hangingPunct="1"/>
            <a:r>
              <a:rPr lang="en-GB" sz="2000" smtClean="0"/>
              <a:t>information easier to remember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6641A75-9222-445D-B766-378D25EA8AAC}" type="slidenum">
              <a:rPr lang="en-GB" sz="1400"/>
              <a:pPr/>
              <a:t>24</a:t>
            </a:fld>
            <a:endParaRPr lang="en-GB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LTM - Forgetting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decay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information is lost gradually but very slowly</a:t>
            </a:r>
          </a:p>
          <a:p>
            <a:pPr eaLnBrk="1" hangingPunct="1">
              <a:lnSpc>
                <a:spcPct val="90000"/>
              </a:lnSpc>
            </a:pPr>
            <a:endParaRPr lang="en-GB" sz="1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new information replaces old: retroactive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old may interfere with new: proactive inhibition 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so may not forget at all memory is selective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… affected by emotion – can subconsciously `choose' to forget</a:t>
            </a:r>
            <a:endParaRPr lang="en-GB" sz="2400" smtClean="0"/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CFB56E9-7A15-4144-925B-97473F3E20C1}" type="slidenum">
              <a:rPr lang="en-GB" sz="1400"/>
              <a:pPr/>
              <a:t>25</a:t>
            </a:fld>
            <a:endParaRPr lang="en-GB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LTM -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mtClean="0"/>
              <a:t>recall </a:t>
            </a:r>
          </a:p>
          <a:p>
            <a:pPr lvl="1" eaLnBrk="1" hangingPunct="1"/>
            <a:r>
              <a:rPr lang="en-GB" sz="2000" smtClean="0"/>
              <a:t>information reproduced from memory can be assisted by cues, e.g. categories, imagery</a:t>
            </a:r>
            <a:endParaRPr lang="en-GB" smtClean="0"/>
          </a:p>
          <a:p>
            <a:pPr eaLnBrk="1" hangingPunct="1"/>
            <a:endParaRPr lang="en-GB" smtClean="0"/>
          </a:p>
          <a:p>
            <a:pPr eaLnBrk="1" hangingPunct="1">
              <a:buFontTx/>
              <a:buNone/>
            </a:pPr>
            <a:r>
              <a:rPr lang="en-GB" smtClean="0"/>
              <a:t>recognition</a:t>
            </a:r>
          </a:p>
          <a:p>
            <a:pPr lvl="1" eaLnBrk="1" hangingPunct="1"/>
            <a:r>
              <a:rPr lang="en-GB" sz="2000" smtClean="0"/>
              <a:t>information gives knowledge that it has been seen before</a:t>
            </a:r>
          </a:p>
          <a:p>
            <a:pPr lvl="1" eaLnBrk="1" hangingPunct="1"/>
            <a:r>
              <a:rPr lang="en-GB" sz="2000" smtClean="0"/>
              <a:t>less complex than recall - information is cue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9344ADB-8F3B-4F22-AC56-06EAD6FF2BAB}" type="slidenum">
              <a:rPr lang="en-GB" sz="1400"/>
              <a:pPr/>
              <a:t>26</a:t>
            </a:fld>
            <a:endParaRPr lang="en-GB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Thinking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/>
          <a:p>
            <a:pPr marL="381000" algn="l" eaLnBrk="1" hangingPunct="1">
              <a:tabLst>
                <a:tab pos="1333500" algn="l"/>
              </a:tabLst>
            </a:pPr>
            <a:r>
              <a:rPr lang="en-GB" smtClean="0"/>
              <a:t>Reasoning</a:t>
            </a:r>
          </a:p>
          <a:p>
            <a:pPr marL="381000" algn="l" eaLnBrk="1" hangingPunct="1">
              <a:tabLst>
                <a:tab pos="1333500" algn="l"/>
              </a:tabLst>
            </a:pPr>
            <a:r>
              <a:rPr lang="en-GB" smtClean="0"/>
              <a:t>	</a:t>
            </a:r>
            <a:r>
              <a:rPr lang="en-GB" sz="2400" smtClean="0"/>
              <a:t>deduction, induction, abduction</a:t>
            </a:r>
          </a:p>
          <a:p>
            <a:pPr marL="381000" algn="l" eaLnBrk="1" hangingPunct="1">
              <a:tabLst>
                <a:tab pos="1333500" algn="l"/>
              </a:tabLst>
            </a:pPr>
            <a:r>
              <a:rPr lang="en-GB" smtClean="0"/>
              <a:t>Problem solving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7580E81-9D66-4D2E-BEC2-7AB6DA7ED124}" type="slidenum">
              <a:rPr lang="en-GB" sz="1400"/>
              <a:pPr/>
              <a:t>27</a:t>
            </a:fld>
            <a:endParaRPr lang="en-GB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Deductive Reasoning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sz="2400" smtClean="0"/>
              <a:t>Deduction:</a:t>
            </a:r>
          </a:p>
          <a:p>
            <a:pPr marL="1054100" lvl="1" indent="-381000"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sz="1800" smtClean="0"/>
              <a:t>derive logically necessary </a:t>
            </a:r>
            <a:r>
              <a:rPr lang="en-GB" sz="1800" b="1" smtClean="0"/>
              <a:t>conclusion from given premises</a:t>
            </a:r>
            <a:r>
              <a:rPr lang="en-GB" sz="2000" smtClean="0"/>
              <a:t>.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sz="2000" smtClean="0"/>
              <a:t>	</a:t>
            </a:r>
            <a:r>
              <a:rPr lang="en-GB" sz="1800" smtClean="0"/>
              <a:t>e.g.	If it is Friday then she will go to work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sz="1800" smtClean="0"/>
              <a:t>		It is Friday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sz="1800" smtClean="0"/>
              <a:t>		Therefore she will go to work.</a:t>
            </a:r>
            <a:endParaRPr lang="en-GB" sz="2000" smtClean="0"/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endParaRPr lang="en-GB" sz="1200" smtClean="0"/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sz="2400" smtClean="0"/>
              <a:t>Logical conclusion not necessarily true: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sz="2000" smtClean="0"/>
              <a:t>	</a:t>
            </a:r>
            <a:r>
              <a:rPr lang="en-GB" sz="1800" smtClean="0"/>
              <a:t>e.g.	If it is raining then the ground is dry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sz="1800" smtClean="0"/>
              <a:t>		It is raining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sz="1800" smtClean="0"/>
              <a:t>		Therefore the ground is dry</a:t>
            </a:r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endParaRPr lang="en-GB" sz="2400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14A9D80-55C4-4D59-8899-2D77C3272BF4}" type="slidenum">
              <a:rPr lang="en-GB" sz="1400"/>
              <a:pPr/>
              <a:t>28</a:t>
            </a:fld>
            <a:endParaRPr lang="en-GB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Deduction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16100" algn="l"/>
              </a:tabLst>
            </a:pPr>
            <a:r>
              <a:rPr lang="en-GB" smtClean="0"/>
              <a:t>When truth and logical validity clash …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smtClean="0"/>
              <a:t>	e.g.	Some people are babies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smtClean="0"/>
              <a:t>		Some babies cry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smtClean="0"/>
              <a:t>		Inference - Some people cry</a:t>
            </a:r>
          </a:p>
          <a:p>
            <a:pPr eaLnBrk="1" hangingPunct="1">
              <a:buFontTx/>
              <a:buChar char=" "/>
              <a:tabLst>
                <a:tab pos="1816100" algn="l"/>
              </a:tabLst>
            </a:pPr>
            <a:r>
              <a:rPr lang="en-GB" smtClean="0"/>
              <a:t>Correct?</a:t>
            </a:r>
          </a:p>
          <a:p>
            <a:pPr eaLnBrk="1" hangingPunct="1">
              <a:tabLst>
                <a:tab pos="1816100" algn="l"/>
              </a:tabLst>
            </a:pPr>
            <a:endParaRPr lang="en-GB" smtClean="0"/>
          </a:p>
          <a:p>
            <a:pPr eaLnBrk="1" hangingPunct="1">
              <a:tabLst>
                <a:tab pos="1816100" algn="l"/>
              </a:tabLst>
            </a:pPr>
            <a:r>
              <a:rPr lang="en-GB" smtClean="0"/>
              <a:t>People bring world knowledge to bear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D11731A-D508-4607-B523-FC2F15D7B7D3}" type="slidenum">
              <a:rPr lang="en-GB" sz="1400"/>
              <a:pPr/>
              <a:t>29</a:t>
            </a:fld>
            <a:endParaRPr lang="en-GB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mtClean="0"/>
              <a:t>Two stages in vision</a:t>
            </a:r>
          </a:p>
          <a:p>
            <a:pPr lvl="4" eaLnBrk="1" hangingPunct="1"/>
            <a:endParaRPr lang="en-GB" sz="1800" smtClean="0"/>
          </a:p>
          <a:p>
            <a:pPr eaLnBrk="1" hangingPunct="1">
              <a:buFontTx/>
              <a:buNone/>
            </a:pPr>
            <a:r>
              <a:rPr lang="en-GB" smtClean="0"/>
              <a:t>• physical </a:t>
            </a:r>
            <a:r>
              <a:rPr lang="en-GB" b="1" smtClean="0"/>
              <a:t>reception</a:t>
            </a:r>
            <a:r>
              <a:rPr lang="en-GB" smtClean="0"/>
              <a:t> of stimulus</a:t>
            </a:r>
          </a:p>
          <a:p>
            <a:pPr lvl="4" eaLnBrk="1" hangingPunct="1">
              <a:buFontTx/>
              <a:buNone/>
            </a:pPr>
            <a:endParaRPr lang="en-GB" sz="1800" smtClean="0"/>
          </a:p>
          <a:p>
            <a:pPr eaLnBrk="1" hangingPunct="1">
              <a:buFontTx/>
              <a:buNone/>
            </a:pPr>
            <a:r>
              <a:rPr lang="en-GB" smtClean="0"/>
              <a:t>• </a:t>
            </a:r>
            <a:r>
              <a:rPr lang="en-GB" b="1" smtClean="0"/>
              <a:t>processing and interpretation</a:t>
            </a:r>
            <a:r>
              <a:rPr lang="en-GB" smtClean="0"/>
              <a:t> of stimulus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5AB141C-CFE0-481C-AB6F-3A73308508D2}" type="slidenum">
              <a:rPr lang="en-GB" sz="1400"/>
              <a:pPr/>
              <a:t>3</a:t>
            </a:fld>
            <a:endParaRPr lang="en-GB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Inductive Reasoning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sz="2400" smtClean="0"/>
              <a:t>Induction: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sz="2000" b="1" smtClean="0"/>
              <a:t>generalize</a:t>
            </a:r>
            <a:r>
              <a:rPr lang="en-GB" sz="2000" smtClean="0"/>
              <a:t> from cases seen to cases unseen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sz="2000" smtClean="0"/>
              <a:t>e.g.	all elephants we have seen have trunks</a:t>
            </a:r>
            <a:br>
              <a:rPr lang="en-GB" sz="2000" smtClean="0"/>
            </a:br>
            <a:r>
              <a:rPr lang="en-GB" sz="2000" smtClean="0"/>
              <a:t>	therefore all elephants have trunks.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sz="1200" smtClean="0"/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sz="2400" smtClean="0"/>
              <a:t>Unreliable: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sz="2000" smtClean="0"/>
              <a:t>can only prove false not true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sz="2400" smtClean="0"/>
              <a:t>… but useful!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sz="1200" smtClean="0"/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sz="2400" smtClean="0"/>
              <a:t>Humans not good at using negative evidence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sz="2400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DFD0D45-565D-4F6F-99A2-F584702F70A8}" type="slidenum">
              <a:rPr lang="en-GB" sz="1400"/>
              <a:pPr/>
              <a:t>30</a:t>
            </a:fld>
            <a:endParaRPr lang="en-GB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Abductive reasoning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625600" algn="l"/>
              </a:tabLst>
            </a:pPr>
            <a:r>
              <a:rPr lang="en-GB" smtClean="0"/>
              <a:t>reasoning from </a:t>
            </a:r>
            <a:r>
              <a:rPr lang="en-GB" b="1" smtClean="0"/>
              <a:t>event to cause</a:t>
            </a:r>
          </a:p>
          <a:p>
            <a:pPr lvl="1" eaLnBrk="1" hangingPunct="1">
              <a:buFontTx/>
              <a:buChar char=" "/>
              <a:tabLst>
                <a:tab pos="1625600" algn="l"/>
              </a:tabLst>
            </a:pPr>
            <a:r>
              <a:rPr lang="en-GB" sz="2000" smtClean="0"/>
              <a:t>e.g.	Sam drives fast when drunk.</a:t>
            </a:r>
          </a:p>
          <a:p>
            <a:pPr lvl="1" eaLnBrk="1" hangingPunct="1">
              <a:buFontTx/>
              <a:buChar char=" "/>
              <a:tabLst>
                <a:tab pos="1625600" algn="l"/>
              </a:tabLst>
            </a:pPr>
            <a:r>
              <a:rPr lang="en-GB" sz="2000" smtClean="0"/>
              <a:t>	If I see Sam driving fast, assume drunk.</a:t>
            </a:r>
          </a:p>
          <a:p>
            <a:pPr eaLnBrk="1" hangingPunct="1">
              <a:tabLst>
                <a:tab pos="1625600" algn="l"/>
              </a:tabLst>
            </a:pPr>
            <a:endParaRPr lang="en-GB" smtClean="0"/>
          </a:p>
          <a:p>
            <a:pPr eaLnBrk="1" hangingPunct="1">
              <a:tabLst>
                <a:tab pos="1625600" algn="l"/>
              </a:tabLst>
            </a:pPr>
            <a:r>
              <a:rPr lang="en-GB" smtClean="0"/>
              <a:t>Unreliable:</a:t>
            </a:r>
          </a:p>
          <a:p>
            <a:pPr lvl="1" eaLnBrk="1" hangingPunct="1">
              <a:tabLst>
                <a:tab pos="1625600" algn="l"/>
              </a:tabLst>
            </a:pPr>
            <a:r>
              <a:rPr lang="en-GB" smtClean="0"/>
              <a:t>can lead to false explanations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E45B12C-883D-4682-982C-676F70205B45}" type="slidenum">
              <a:rPr lang="en-GB" sz="1400"/>
              <a:pPr/>
              <a:t>31</a:t>
            </a:fld>
            <a:endParaRPr lang="en-GB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 solving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Process of finding solution to unfamiliar task using knowledge.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Several theories.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Gestalt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problem solving both productive and reproductive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productive draws on insight and restructuring of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attractive but not enough evidence to explain `insight'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move away from behaviourism and led towards information processing theories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241A78B-33E0-43D8-969B-881AAF1E5F58}" type="slidenum">
              <a:rPr lang="en-GB" sz="1400"/>
              <a:pPr/>
              <a:t>32</a:t>
            </a:fld>
            <a:endParaRPr lang="en-GB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 solving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sz="2400" smtClean="0"/>
              <a:t>Problem space theory</a:t>
            </a:r>
          </a:p>
          <a:p>
            <a:pPr marL="476250" lvl="1" eaLnBrk="1" hangingPunct="1"/>
            <a:r>
              <a:rPr lang="en-GB" sz="2000" smtClean="0"/>
              <a:t>problem space comprises problem states</a:t>
            </a:r>
          </a:p>
          <a:p>
            <a:pPr marL="476250" lvl="1" eaLnBrk="1" hangingPunct="1"/>
            <a:r>
              <a:rPr lang="en-GB" sz="2000" smtClean="0"/>
              <a:t>problem solving involves generating states using legal operators</a:t>
            </a:r>
          </a:p>
          <a:p>
            <a:pPr marL="476250" lvl="1" eaLnBrk="1" hangingPunct="1"/>
            <a:r>
              <a:rPr lang="en-GB" sz="2000" smtClean="0"/>
              <a:t>heuristics may be employed to select operators</a:t>
            </a:r>
            <a:br>
              <a:rPr lang="en-GB" sz="2000" smtClean="0"/>
            </a:br>
            <a:r>
              <a:rPr lang="en-GB" sz="2000" smtClean="0"/>
              <a:t>	e.g. means-ends analysis</a:t>
            </a:r>
          </a:p>
          <a:p>
            <a:pPr marL="476250" lvl="1" eaLnBrk="1" hangingPunct="1"/>
            <a:r>
              <a:rPr lang="en-GB" sz="2000" smtClean="0"/>
              <a:t>operates within human information processing system</a:t>
            </a:r>
            <a:br>
              <a:rPr lang="en-GB" sz="2000" smtClean="0"/>
            </a:br>
            <a:r>
              <a:rPr lang="en-GB" sz="2000" smtClean="0"/>
              <a:t>	e.g. STM limits etc.</a:t>
            </a:r>
          </a:p>
          <a:p>
            <a:pPr marL="476250" lvl="1" eaLnBrk="1" hangingPunct="1"/>
            <a:r>
              <a:rPr lang="en-GB" sz="2000" smtClean="0"/>
              <a:t>largely applied to problem solving in well-defined areas</a:t>
            </a:r>
            <a:br>
              <a:rPr lang="en-GB" sz="2000" smtClean="0"/>
            </a:br>
            <a:r>
              <a:rPr lang="en-GB" sz="2000" smtClean="0"/>
              <a:t>	e.g. puzzles rather than knowledge intensive areas</a:t>
            </a:r>
          </a:p>
          <a:p>
            <a:pPr marL="0" indent="0" eaLnBrk="1" hangingPunct="1"/>
            <a:endParaRPr lang="en-GB" sz="240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A4ABF4B-27F9-4B29-AE2E-4825E18B4576}" type="slidenum">
              <a:rPr lang="en-GB" sz="1400"/>
              <a:pPr/>
              <a:t>33</a:t>
            </a:fld>
            <a:endParaRPr lang="en-GB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 solving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Analogy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analogical mapping: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novel problems in new domain?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use knowledge of similar problem from similar domain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analogical mapping difficult if domains are semantically different</a:t>
            </a:r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Skill acquisition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skilled activity characterized by chunking</a:t>
            </a:r>
            <a:endParaRPr lang="en-GB" sz="2000" smtClean="0"/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lot of information is chunked to optimize STM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conceptual rather than superficial grouping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information is structured more effectively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3255784-7185-4A2F-9C50-091AD346FDE0}" type="slidenum">
              <a:rPr lang="en-GB" sz="1400"/>
              <a:pPr/>
              <a:t>34</a:t>
            </a:fld>
            <a:endParaRPr lang="en-GB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Errors and mental models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Types of error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slips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	right intention, but failed to do it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	causes: poor physical skill,inattention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	change to aspect of skilled behaviour can cause slip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	wrong intention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	cause: incorrect understanding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sz="1600" smtClean="0"/>
              <a:t>humans create mental models to explain behaviour.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sz="1600" smtClean="0"/>
              <a:t>if wrong (different from actual system) errors can occur</a:t>
            </a:r>
            <a:endParaRPr lang="en-GB" sz="1800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2DF5F5F-4147-4BFA-93DC-A3AC76E02ADB}" type="slidenum">
              <a:rPr lang="en-GB" sz="1400"/>
              <a:pPr/>
              <a:t>35</a:t>
            </a:fld>
            <a:endParaRPr lang="en-GB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Emotion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GB" sz="2400" smtClean="0"/>
              <a:t>Various theories of how emotion works</a:t>
            </a:r>
            <a:endParaRPr lang="en-GB" smtClean="0"/>
          </a:p>
          <a:p>
            <a:pPr lvl="1" eaLnBrk="1" hangingPunct="1"/>
            <a:r>
              <a:rPr lang="en-GB" sz="2000" smtClean="0"/>
              <a:t>James-Lange: emotion is our </a:t>
            </a:r>
            <a:r>
              <a:rPr lang="en-GB" sz="2000" b="1" smtClean="0"/>
              <a:t>interpretation of a physiological response to a stimuli</a:t>
            </a:r>
          </a:p>
          <a:p>
            <a:pPr lvl="1" eaLnBrk="1" hangingPunct="1"/>
            <a:r>
              <a:rPr lang="en-GB" sz="2000" smtClean="0"/>
              <a:t>Cannon: emotion is a </a:t>
            </a:r>
            <a:r>
              <a:rPr lang="en-GB" sz="2000" b="1" smtClean="0"/>
              <a:t>psychological response to a stimuli</a:t>
            </a:r>
          </a:p>
          <a:p>
            <a:pPr lvl="1" eaLnBrk="1" hangingPunct="1"/>
            <a:r>
              <a:rPr lang="en-GB" sz="2000" smtClean="0"/>
              <a:t>Schacter-Singer: emotion is the result of our </a:t>
            </a:r>
            <a:r>
              <a:rPr lang="en-GB" sz="2000" b="1" smtClean="0"/>
              <a:t>evaluation of our physiological responses</a:t>
            </a:r>
            <a:r>
              <a:rPr lang="en-GB" sz="2000" smtClean="0"/>
              <a:t>, in the light of the whole situation we are in</a:t>
            </a:r>
          </a:p>
          <a:p>
            <a:pPr eaLnBrk="1" hangingPunct="1"/>
            <a:r>
              <a:rPr lang="en-GB" sz="2400" smtClean="0"/>
              <a:t>Emotion clearly involves both cognitive and physical responses to stimuli</a:t>
            </a:r>
            <a:endParaRPr lang="en-GB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9B11FFF-0450-47AF-8D5B-2BBC3AE812C0}" type="slidenum">
              <a:rPr lang="en-GB" sz="1400"/>
              <a:pPr/>
              <a:t>36</a:t>
            </a:fld>
            <a:endParaRPr lang="en-GB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Emotion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GB" sz="2400" smtClean="0"/>
              <a:t>The biological response to physical stimuli is called </a:t>
            </a:r>
            <a:r>
              <a:rPr lang="en-GB" sz="2400" i="1" smtClean="0"/>
              <a:t>affect</a:t>
            </a:r>
          </a:p>
          <a:p>
            <a:pPr eaLnBrk="1" hangingPunct="1">
              <a:buFontTx/>
              <a:buNone/>
            </a:pPr>
            <a:r>
              <a:rPr lang="en-GB" sz="2400" smtClean="0"/>
              <a:t> </a:t>
            </a:r>
          </a:p>
          <a:p>
            <a:pPr eaLnBrk="1" hangingPunct="1"/>
            <a:r>
              <a:rPr lang="en-GB" sz="2400" smtClean="0"/>
              <a:t>Affect influences how we respond to situations</a:t>
            </a:r>
          </a:p>
          <a:p>
            <a:pPr lvl="1" eaLnBrk="1" hangingPunct="1"/>
            <a:r>
              <a:rPr lang="en-GB" sz="2000" smtClean="0"/>
              <a:t>positive </a:t>
            </a:r>
            <a:r>
              <a:rPr lang="en-GB" sz="2000" smtClean="0">
                <a:sym typeface="Symbol" pitchFamily="18" charset="2"/>
              </a:rPr>
              <a:t> creative problem solving</a:t>
            </a:r>
          </a:p>
          <a:p>
            <a:pPr lvl="1" eaLnBrk="1" hangingPunct="1"/>
            <a:r>
              <a:rPr lang="en-GB" sz="2000" smtClean="0">
                <a:sym typeface="Symbol" pitchFamily="18" charset="2"/>
              </a:rPr>
              <a:t>negative  narrow thinking</a:t>
            </a:r>
            <a:endParaRPr lang="en-GB" smtClean="0"/>
          </a:p>
          <a:p>
            <a:pPr lvl="1" eaLnBrk="1" hangingPunct="1">
              <a:buFontTx/>
              <a:buNone/>
            </a:pPr>
            <a:endParaRPr lang="en-GB" smtClean="0"/>
          </a:p>
          <a:p>
            <a:pPr lvl="1" eaLnBrk="1" hangingPunct="1">
              <a:buFontTx/>
              <a:buNone/>
            </a:pPr>
            <a:r>
              <a:rPr lang="en-GB" smtClean="0"/>
              <a:t>“Negative affect can make it harder to do even easy tasks; positive affect can make it easier to do difficult tasks” </a:t>
            </a:r>
          </a:p>
          <a:p>
            <a:pPr lvl="4" algn="r" eaLnBrk="1" hangingPunct="1">
              <a:buFontTx/>
              <a:buNone/>
            </a:pPr>
            <a:r>
              <a:rPr lang="en-GB" sz="1600" smtClean="0"/>
              <a:t>(Donald Norman)</a:t>
            </a:r>
            <a:endParaRPr lang="en-GB" sz="1800" smtClean="0"/>
          </a:p>
          <a:p>
            <a:pPr eaLnBrk="1" hangingPunct="1"/>
            <a:endParaRPr lang="en-GB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B026BCF-337E-4890-A99F-2BD62B3906B1}" type="slidenum">
              <a:rPr lang="en-GB" sz="1400"/>
              <a:pPr/>
              <a:t>37</a:t>
            </a:fld>
            <a:endParaRPr lang="en-GB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Emotion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Implications for interface design</a:t>
            </a:r>
          </a:p>
          <a:p>
            <a:pPr lvl="1" eaLnBrk="1" hangingPunct="1"/>
            <a:r>
              <a:rPr lang="en-GB" smtClean="0"/>
              <a:t>stress will increase the difficulty of problem solving</a:t>
            </a:r>
          </a:p>
          <a:p>
            <a:pPr lvl="1" eaLnBrk="1" hangingPunct="1"/>
            <a:r>
              <a:rPr lang="en-GB" smtClean="0"/>
              <a:t>relaxed users will be more forgiving of shortcomings in design</a:t>
            </a:r>
          </a:p>
          <a:p>
            <a:pPr lvl="1" eaLnBrk="1" hangingPunct="1"/>
            <a:r>
              <a:rPr lang="en-GB" smtClean="0"/>
              <a:t>aesthetically pleasing and rewarding interfaces will increase positive affect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9920DDB-CC7A-4A52-9F3F-5419E1D786F3}" type="slidenum">
              <a:rPr lang="en-GB" sz="1400"/>
              <a:pPr/>
              <a:t>38</a:t>
            </a:fld>
            <a:endParaRPr lang="en-GB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Individual differences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long term</a:t>
            </a:r>
            <a:br>
              <a:rPr lang="en-GB" sz="2400" smtClean="0"/>
            </a:br>
            <a:r>
              <a:rPr lang="en-GB" sz="2400" smtClean="0"/>
              <a:t>	–  sex, physical and intellectual abilities</a:t>
            </a:r>
          </a:p>
          <a:p>
            <a:pPr eaLnBrk="1" hangingPunct="1"/>
            <a:r>
              <a:rPr lang="en-GB" sz="2400" smtClean="0"/>
              <a:t>short term</a:t>
            </a:r>
            <a:br>
              <a:rPr lang="en-GB" sz="2400" smtClean="0"/>
            </a:br>
            <a:r>
              <a:rPr lang="en-GB" sz="2400" smtClean="0"/>
              <a:t>	–  effect of stress or fatigue</a:t>
            </a:r>
          </a:p>
          <a:p>
            <a:pPr eaLnBrk="1" hangingPunct="1"/>
            <a:r>
              <a:rPr lang="en-GB" sz="2400" smtClean="0"/>
              <a:t>changing</a:t>
            </a:r>
            <a:br>
              <a:rPr lang="en-GB" sz="2400" smtClean="0"/>
            </a:br>
            <a:r>
              <a:rPr lang="en-GB" sz="2400" smtClean="0"/>
              <a:t>	–  age</a:t>
            </a:r>
          </a:p>
          <a:p>
            <a:pPr eaLnBrk="1" hangingPunct="1"/>
            <a:endParaRPr lang="en-GB" sz="1200" smtClean="0"/>
          </a:p>
          <a:p>
            <a:pPr eaLnBrk="1" hangingPunct="1">
              <a:buFontTx/>
              <a:buNone/>
            </a:pPr>
            <a:r>
              <a:rPr lang="en-GB" sz="2400" smtClean="0"/>
              <a:t>Ask yourself:</a:t>
            </a:r>
            <a:br>
              <a:rPr lang="en-GB" sz="2400" smtClean="0"/>
            </a:br>
            <a:r>
              <a:rPr lang="en-GB" sz="2400" smtClean="0"/>
              <a:t>will design decision exclude section of user population?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08FF339-8CA0-4DC0-9767-3D49C76ABF8D}" type="slidenum">
              <a:rPr lang="en-GB" sz="1400"/>
              <a:pPr/>
              <a:t>39</a:t>
            </a:fld>
            <a:endParaRPr lang="en-GB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Eye - physical reception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mechanism for receiving light and transforming it into electrical energy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light reflects from objects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images are focused upside-down on retina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retina contains rods for low light vision and cones for colour vision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ganglion cells (brain!) detect pattern and movement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B9003B1-BBF7-4AFA-823C-58BE8A162C39}" type="slidenum">
              <a:rPr lang="en-GB" sz="1400"/>
              <a:pPr/>
              <a:t>4</a:t>
            </a:fld>
            <a:endParaRPr lang="en-GB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Psychology and the Design of Interactive System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435100" algn="l"/>
              </a:tabLst>
            </a:pPr>
            <a:r>
              <a:rPr lang="en-GB" sz="2400" smtClean="0"/>
              <a:t>Some direct applications</a:t>
            </a:r>
          </a:p>
          <a:p>
            <a:pPr lvl="1" eaLnBrk="1" hangingPunct="1">
              <a:lnSpc>
                <a:spcPct val="90000"/>
              </a:lnSpc>
              <a:tabLst>
                <a:tab pos="1435100" algn="l"/>
              </a:tabLst>
            </a:pPr>
            <a:r>
              <a:rPr lang="en-GB" sz="2000" smtClean="0"/>
              <a:t>e.g.	blue acuity is poor</a:t>
            </a:r>
            <a:br>
              <a:rPr lang="en-GB" sz="2000" smtClean="0"/>
            </a:br>
            <a:r>
              <a:rPr lang="en-GB" sz="2000" smtClean="0"/>
              <a:t>	</a:t>
            </a:r>
            <a:r>
              <a:rPr lang="en-GB" sz="2000" smtClean="0">
                <a:sym typeface="Symbol" pitchFamily="18" charset="2"/>
              </a:rPr>
              <a:t></a:t>
            </a:r>
            <a:r>
              <a:rPr lang="en-GB" sz="2000" smtClean="0"/>
              <a:t> blue should not be used for important detail</a:t>
            </a:r>
          </a:p>
          <a:p>
            <a:pPr eaLnBrk="1" hangingPunct="1">
              <a:lnSpc>
                <a:spcPct val="90000"/>
              </a:lnSpc>
              <a:tabLst>
                <a:tab pos="1435100" algn="l"/>
              </a:tabLst>
            </a:pPr>
            <a:endParaRPr lang="en-GB" sz="2000" smtClean="0"/>
          </a:p>
          <a:p>
            <a:pPr eaLnBrk="1" hangingPunct="1">
              <a:lnSpc>
                <a:spcPct val="90000"/>
              </a:lnSpc>
              <a:tabLst>
                <a:tab pos="1435100" algn="l"/>
              </a:tabLst>
            </a:pPr>
            <a:r>
              <a:rPr lang="en-GB" sz="2000" smtClean="0"/>
              <a:t>However, </a:t>
            </a:r>
            <a:r>
              <a:rPr lang="en-GB" sz="2000" b="1" smtClean="0"/>
              <a:t>correct application generally requires understanding of context in psychology</a:t>
            </a:r>
            <a:r>
              <a:rPr lang="en-GB" sz="2000" smtClean="0"/>
              <a:t>, and an understanding of particular experimental conditions</a:t>
            </a:r>
          </a:p>
          <a:p>
            <a:pPr eaLnBrk="1" hangingPunct="1">
              <a:lnSpc>
                <a:spcPct val="90000"/>
              </a:lnSpc>
              <a:tabLst>
                <a:tab pos="1435100" algn="l"/>
              </a:tabLst>
            </a:pPr>
            <a:endParaRPr lang="en-GB" sz="2000" smtClean="0"/>
          </a:p>
          <a:p>
            <a:pPr eaLnBrk="1" hangingPunct="1">
              <a:lnSpc>
                <a:spcPct val="90000"/>
              </a:lnSpc>
              <a:tabLst>
                <a:tab pos="1435100" algn="l"/>
              </a:tabLst>
            </a:pPr>
            <a:endParaRPr lang="en-GB" sz="2000" smtClean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23E51C3-ADBF-4AFB-9934-D9AA099B54BC}" type="slidenum">
              <a:rPr lang="en-GB" sz="1400"/>
              <a:pPr/>
              <a:t>40</a:t>
            </a:fld>
            <a:endParaRPr lang="en-GB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Interpreting the signal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Size and depth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b="1" smtClean="0"/>
              <a:t>visual angle </a:t>
            </a:r>
            <a:r>
              <a:rPr lang="en-GB" smtClean="0"/>
              <a:t>indicates how much of view object occupies</a:t>
            </a:r>
            <a:br>
              <a:rPr lang="en-GB" smtClean="0"/>
            </a:br>
            <a:r>
              <a:rPr lang="en-GB" smtClean="0"/>
              <a:t>	</a:t>
            </a:r>
            <a:r>
              <a:rPr lang="en-GB" sz="1800" smtClean="0"/>
              <a:t>(relates to size and distance from eye)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b="1" smtClean="0"/>
              <a:t>visual acuity </a:t>
            </a:r>
            <a:r>
              <a:rPr lang="en-GB" smtClean="0"/>
              <a:t>is ability to perceive detail </a:t>
            </a:r>
            <a:r>
              <a:rPr lang="en-GB" sz="1800" smtClean="0"/>
              <a:t>(limited)</a:t>
            </a:r>
            <a:endParaRPr lang="en-GB" smtClean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mtClean="0"/>
              <a:t>familiar objects perceived as constant size </a:t>
            </a:r>
            <a:br>
              <a:rPr lang="en-GB" smtClean="0"/>
            </a:br>
            <a:r>
              <a:rPr lang="en-GB" smtClean="0"/>
              <a:t>	</a:t>
            </a:r>
            <a:r>
              <a:rPr lang="en-GB" sz="1800" smtClean="0"/>
              <a:t>(in spite of changes in visual angle when far away)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mtClean="0"/>
              <a:t>cues like overlapping help perception of size and depth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7CC9E8F-4B21-4B9C-9BF5-60854D713B7C}" type="slidenum">
              <a:rPr lang="en-GB" sz="1400"/>
              <a:pPr/>
              <a:t>5</a:t>
            </a:fld>
            <a:endParaRPr lang="en-GB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Interpreting the signal (cont)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Brightness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subjective reaction to levels of light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affected by luminance of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measured by just noticeable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visual acuity increases with luminance as does flicker</a:t>
            </a:r>
          </a:p>
          <a:p>
            <a:pPr lvl="4"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Colour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made up of hue, intensity, saturation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cones sensitive to colour wavelengths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blue acuity is lowest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8% males and 1% females colour blind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8460B10-B0A5-4A23-BFAD-4D507A05AB6F}" type="slidenum">
              <a:rPr lang="en-GB" sz="1400"/>
              <a:pPr/>
              <a:t>6</a:t>
            </a:fld>
            <a:endParaRPr lang="en-GB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Interpreting the signal (cont)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visual system compensates for:</a:t>
            </a:r>
          </a:p>
          <a:p>
            <a:pPr lvl="1" eaLnBrk="1" hangingPunct="1"/>
            <a:r>
              <a:rPr lang="en-GB" smtClean="0"/>
              <a:t>movement</a:t>
            </a:r>
          </a:p>
          <a:p>
            <a:pPr lvl="1" eaLnBrk="1" hangingPunct="1"/>
            <a:r>
              <a:rPr lang="en-GB" smtClean="0"/>
              <a:t>changes in luminance.</a:t>
            </a:r>
          </a:p>
          <a:p>
            <a:pPr lvl="4" eaLnBrk="1" hangingPunct="1"/>
            <a:endParaRPr lang="en-GB" sz="1800" smtClean="0"/>
          </a:p>
          <a:p>
            <a:pPr eaLnBrk="1" hangingPunct="1"/>
            <a:r>
              <a:rPr lang="en-GB" smtClean="0"/>
              <a:t>Context is used to resolve ambiguity</a:t>
            </a:r>
          </a:p>
          <a:p>
            <a:pPr lvl="4" eaLnBrk="1" hangingPunct="1"/>
            <a:endParaRPr lang="en-GB" sz="1800" smtClean="0"/>
          </a:p>
          <a:p>
            <a:pPr eaLnBrk="1" hangingPunct="1"/>
            <a:r>
              <a:rPr lang="en-GB" smtClean="0"/>
              <a:t>Optical illusions sometimes occur due to over compensation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6B4AA97-D63F-4CAD-A181-5758138918D4}" type="slidenum">
              <a:rPr lang="en-GB" sz="1400"/>
              <a:pPr/>
              <a:t>7</a:t>
            </a:fld>
            <a:endParaRPr lang="en-GB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Optical Illusions</a:t>
            </a:r>
          </a:p>
        </p:txBody>
      </p:sp>
      <p:grpSp>
        <p:nvGrpSpPr>
          <p:cNvPr id="9219" name="Group 45"/>
          <p:cNvGrpSpPr>
            <a:grpSpLocks/>
          </p:cNvGrpSpPr>
          <p:nvPr/>
        </p:nvGrpSpPr>
        <p:grpSpPr bwMode="auto">
          <a:xfrm>
            <a:off x="1606550" y="2362200"/>
            <a:ext cx="1447800" cy="2057400"/>
            <a:chOff x="2448" y="1152"/>
            <a:chExt cx="912" cy="1296"/>
          </a:xfrm>
        </p:grpSpPr>
        <p:grpSp>
          <p:nvGrpSpPr>
            <p:cNvPr id="9241" name="Group 16"/>
            <p:cNvGrpSpPr>
              <a:grpSpLocks/>
            </p:cNvGrpSpPr>
            <p:nvPr/>
          </p:nvGrpSpPr>
          <p:grpSpPr bwMode="auto">
            <a:xfrm>
              <a:off x="2448" y="1152"/>
              <a:ext cx="912" cy="1296"/>
              <a:chOff x="2448" y="1152"/>
              <a:chExt cx="912" cy="1296"/>
            </a:xfrm>
          </p:grpSpPr>
          <p:sp>
            <p:nvSpPr>
              <p:cNvPr id="9244" name="AutoShape 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5" name="AutoShape 6"/>
              <p:cNvSpPr>
                <a:spLocks noChangeArrowheads="1"/>
              </p:cNvSpPr>
              <p:nvPr/>
            </p:nvSpPr>
            <p:spPr bwMode="auto">
              <a:xfrm flipH="1">
                <a:off x="2976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6" name="Line 8"/>
              <p:cNvSpPr>
                <a:spLocks noChangeShapeType="1"/>
              </p:cNvSpPr>
              <p:nvPr/>
            </p:nvSpPr>
            <p:spPr bwMode="auto">
              <a:xfrm>
                <a:off x="2496" y="2304"/>
                <a:ext cx="76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7" name="Line 9"/>
              <p:cNvSpPr>
                <a:spLocks noChangeShapeType="1"/>
              </p:cNvSpPr>
              <p:nvPr/>
            </p:nvSpPr>
            <p:spPr bwMode="auto">
              <a:xfrm>
                <a:off x="2544" y="2160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8" name="Line 10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6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9" name="Line 11"/>
              <p:cNvSpPr>
                <a:spLocks noChangeShapeType="1"/>
              </p:cNvSpPr>
              <p:nvPr/>
            </p:nvSpPr>
            <p:spPr bwMode="auto">
              <a:xfrm>
                <a:off x="2640" y="187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0" name="Line 12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1" name="Line 13"/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2" name="Line 14"/>
              <p:cNvSpPr>
                <a:spLocks noChangeShapeType="1"/>
              </p:cNvSpPr>
              <p:nvPr/>
            </p:nvSpPr>
            <p:spPr bwMode="auto">
              <a:xfrm>
                <a:off x="2736" y="1440"/>
                <a:ext cx="33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42" name="Rectangle 17"/>
            <p:cNvSpPr>
              <a:spLocks noChangeArrowheads="1"/>
            </p:cNvSpPr>
            <p:nvPr/>
          </p:nvSpPr>
          <p:spPr bwMode="auto">
            <a:xfrm>
              <a:off x="2688" y="2160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Rectangle 18"/>
            <p:cNvSpPr>
              <a:spLocks noChangeArrowheads="1"/>
            </p:cNvSpPr>
            <p:nvPr/>
          </p:nvSpPr>
          <p:spPr bwMode="auto">
            <a:xfrm>
              <a:off x="2688" y="1296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0" name="Group 46"/>
          <p:cNvGrpSpPr>
            <a:grpSpLocks/>
          </p:cNvGrpSpPr>
          <p:nvPr/>
        </p:nvGrpSpPr>
        <p:grpSpPr bwMode="auto">
          <a:xfrm>
            <a:off x="5357813" y="3276600"/>
            <a:ext cx="2133600" cy="1066800"/>
            <a:chOff x="2208" y="2880"/>
            <a:chExt cx="1344" cy="672"/>
          </a:xfrm>
        </p:grpSpPr>
        <p:grpSp>
          <p:nvGrpSpPr>
            <p:cNvPr id="9225" name="Group 42"/>
            <p:cNvGrpSpPr>
              <a:grpSpLocks/>
            </p:cNvGrpSpPr>
            <p:nvPr/>
          </p:nvGrpSpPr>
          <p:grpSpPr bwMode="auto">
            <a:xfrm>
              <a:off x="2208" y="2880"/>
              <a:ext cx="1344" cy="288"/>
              <a:chOff x="3696" y="2880"/>
              <a:chExt cx="1344" cy="288"/>
            </a:xfrm>
          </p:grpSpPr>
          <p:grpSp>
            <p:nvGrpSpPr>
              <p:cNvPr id="9234" name="Group 28"/>
              <p:cNvGrpSpPr>
                <a:grpSpLocks/>
              </p:cNvGrpSpPr>
              <p:nvPr/>
            </p:nvGrpSpPr>
            <p:grpSpPr bwMode="auto">
              <a:xfrm>
                <a:off x="4800" y="2880"/>
                <a:ext cx="240" cy="288"/>
                <a:chOff x="4272" y="2832"/>
                <a:chExt cx="240" cy="288"/>
              </a:xfrm>
            </p:grpSpPr>
            <p:sp>
              <p:nvSpPr>
                <p:cNvPr id="923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0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5" name="Group 29"/>
              <p:cNvGrpSpPr>
                <a:grpSpLocks/>
              </p:cNvGrpSpPr>
              <p:nvPr/>
            </p:nvGrpSpPr>
            <p:grpSpPr bwMode="auto">
              <a:xfrm flipH="1">
                <a:off x="3696" y="2880"/>
                <a:ext cx="240" cy="288"/>
                <a:chOff x="4272" y="2832"/>
                <a:chExt cx="240" cy="288"/>
              </a:xfrm>
            </p:grpSpPr>
            <p:sp>
              <p:nvSpPr>
                <p:cNvPr id="9237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8" name="Line 31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36" name="Line 32"/>
              <p:cNvSpPr>
                <a:spLocks noChangeShapeType="1"/>
              </p:cNvSpPr>
              <p:nvPr/>
            </p:nvSpPr>
            <p:spPr bwMode="auto">
              <a:xfrm flipH="1">
                <a:off x="3936" y="3024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6" name="Group 40"/>
            <p:cNvGrpSpPr>
              <a:grpSpLocks/>
            </p:cNvGrpSpPr>
            <p:nvPr/>
          </p:nvGrpSpPr>
          <p:grpSpPr bwMode="auto">
            <a:xfrm>
              <a:off x="2400" y="3264"/>
              <a:ext cx="960" cy="288"/>
              <a:chOff x="3888" y="3264"/>
              <a:chExt cx="960" cy="288"/>
            </a:xfrm>
          </p:grpSpPr>
          <p:grpSp>
            <p:nvGrpSpPr>
              <p:cNvPr id="9227" name="Group 33"/>
              <p:cNvGrpSpPr>
                <a:grpSpLocks/>
              </p:cNvGrpSpPr>
              <p:nvPr/>
            </p:nvGrpSpPr>
            <p:grpSpPr bwMode="auto">
              <a:xfrm flipH="1">
                <a:off x="4608" y="3264"/>
                <a:ext cx="240" cy="288"/>
                <a:chOff x="4272" y="2832"/>
                <a:chExt cx="240" cy="288"/>
              </a:xfrm>
            </p:grpSpPr>
            <p:sp>
              <p:nvSpPr>
                <p:cNvPr id="9232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3" name="Line 35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8" name="Group 36"/>
              <p:cNvGrpSpPr>
                <a:grpSpLocks/>
              </p:cNvGrpSpPr>
              <p:nvPr/>
            </p:nvGrpSpPr>
            <p:grpSpPr bwMode="auto">
              <a:xfrm>
                <a:off x="3888" y="3264"/>
                <a:ext cx="240" cy="288"/>
                <a:chOff x="4272" y="2832"/>
                <a:chExt cx="240" cy="288"/>
              </a:xfrm>
            </p:grpSpPr>
            <p:sp>
              <p:nvSpPr>
                <p:cNvPr id="9230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1" name="Line 38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29" name="Line 39"/>
              <p:cNvSpPr>
                <a:spLocks noChangeShapeType="1"/>
              </p:cNvSpPr>
              <p:nvPr/>
            </p:nvSpPr>
            <p:spPr bwMode="auto">
              <a:xfrm flipH="1">
                <a:off x="3936" y="3408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21" name="Text Box 43"/>
          <p:cNvSpPr txBox="1">
            <a:spLocks noChangeArrowheads="1"/>
          </p:cNvSpPr>
          <p:nvPr/>
        </p:nvSpPr>
        <p:spPr bwMode="auto">
          <a:xfrm>
            <a:off x="1231900" y="4495800"/>
            <a:ext cx="219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sz="1800">
                <a:latin typeface="Verdana" pitchFamily="34" charset="0"/>
              </a:rPr>
              <a:t>the Ponzo illusion</a:t>
            </a:r>
          </a:p>
        </p:txBody>
      </p:sp>
      <p:sp>
        <p:nvSpPr>
          <p:cNvPr id="9222" name="Text Box 44"/>
          <p:cNvSpPr txBox="1">
            <a:spLocks noChangeArrowheads="1"/>
          </p:cNvSpPr>
          <p:nvPr/>
        </p:nvSpPr>
        <p:spPr bwMode="auto">
          <a:xfrm>
            <a:off x="5029200" y="4495800"/>
            <a:ext cx="2790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sz="1800">
                <a:latin typeface="Verdana" pitchFamily="34" charset="0"/>
              </a:rPr>
              <a:t>the Muller Lyer illusion</a:t>
            </a:r>
          </a:p>
        </p:txBody>
      </p:sp>
      <p:sp>
        <p:nvSpPr>
          <p:cNvPr id="9223" name="Slide Number Placeholder 3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D2399BF-82DD-4A57-8D81-C047223517FB}" type="slidenum">
              <a:rPr lang="en-GB" sz="1400"/>
              <a:pPr/>
              <a:t>8</a:t>
            </a:fld>
            <a:endParaRPr lang="en-GB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Reading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Several stages: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visual pattern perceived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decoded using internal representation of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interpreted using knowledge of syntax, semantics, pragmatics</a:t>
            </a:r>
          </a:p>
          <a:p>
            <a:pPr lvl="4" eaLnBrk="1" hangingPunct="1">
              <a:lnSpc>
                <a:spcPct val="90000"/>
              </a:lnSpc>
            </a:pPr>
            <a:endParaRPr lang="en-GB" sz="16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Reading involves saccades and fixations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Perception occurs during fixations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Word shape is important to recognition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Negative contrast improves reading from computer screen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1A96A6B-21A5-41AE-97EB-897C49227853}" type="slidenum">
              <a:rPr lang="en-GB" sz="1400"/>
              <a:pPr/>
              <a:t>9</a:t>
            </a:fld>
            <a:endParaRPr lang="en-GB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1178</Words>
  <Application>Microsoft Office PowerPoint</Application>
  <PresentationFormat>On-screen Show (4:3)</PresentationFormat>
  <Paragraphs>410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Times</vt:lpstr>
      <vt:lpstr>Arial</vt:lpstr>
      <vt:lpstr>Comic Sans MS</vt:lpstr>
      <vt:lpstr>Verdana</vt:lpstr>
      <vt:lpstr>Calibri</vt:lpstr>
      <vt:lpstr>Times New Roman</vt:lpstr>
      <vt:lpstr>Symbol</vt:lpstr>
      <vt:lpstr>Blank</vt:lpstr>
      <vt:lpstr>Chapter 1</vt:lpstr>
      <vt:lpstr>The Human</vt:lpstr>
      <vt:lpstr>Vision</vt:lpstr>
      <vt:lpstr>The Eye - physical reception</vt:lpstr>
      <vt:lpstr>Interpreting the signal</vt:lpstr>
      <vt:lpstr>Interpreting the signal (cont)</vt:lpstr>
      <vt:lpstr>Interpreting the signal (cont)</vt:lpstr>
      <vt:lpstr>Optical Illusions</vt:lpstr>
      <vt:lpstr>Reading</vt:lpstr>
      <vt:lpstr>Hearing</vt:lpstr>
      <vt:lpstr>Hearing (cont)</vt:lpstr>
      <vt:lpstr>Touch</vt:lpstr>
      <vt:lpstr>Movement</vt:lpstr>
      <vt:lpstr>Memory</vt:lpstr>
      <vt:lpstr>sensory memory</vt:lpstr>
      <vt:lpstr>Short-term memory (STM)</vt:lpstr>
      <vt:lpstr>Examples</vt:lpstr>
      <vt:lpstr>Long-term memory (LTM)</vt:lpstr>
      <vt:lpstr>Long-term memory (cont.)</vt:lpstr>
      <vt:lpstr>LTM - semantic network</vt:lpstr>
      <vt:lpstr>Models of LTM - Frames</vt:lpstr>
      <vt:lpstr>Models of LTM - Scripts</vt:lpstr>
      <vt:lpstr>Models of LTM - Production rules</vt:lpstr>
      <vt:lpstr>LTM - Storage of information</vt:lpstr>
      <vt:lpstr>LTM - Forgetting</vt:lpstr>
      <vt:lpstr>LTM - retrieval</vt:lpstr>
      <vt:lpstr>Thinking</vt:lpstr>
      <vt:lpstr>Deductive Reasoning</vt:lpstr>
      <vt:lpstr>Deduction (cont.)</vt:lpstr>
      <vt:lpstr>Inductive Reasoning</vt:lpstr>
      <vt:lpstr>Abductive reasoning</vt:lpstr>
      <vt:lpstr>Problem solving</vt:lpstr>
      <vt:lpstr>Problem solving (cont.)</vt:lpstr>
      <vt:lpstr>Problem solving (cont.)</vt:lpstr>
      <vt:lpstr>Errors and mental models</vt:lpstr>
      <vt:lpstr>Emotion</vt:lpstr>
      <vt:lpstr>Emotion (cont.)</vt:lpstr>
      <vt:lpstr>Emotion (cont.)</vt:lpstr>
      <vt:lpstr>Individual differences</vt:lpstr>
      <vt:lpstr>Psychology and the Design of Interactive System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Njengast</cp:lastModifiedBy>
  <cp:revision>68</cp:revision>
  <dcterms:created xsi:type="dcterms:W3CDTF">2003-08-07T14:10:51Z</dcterms:created>
  <dcterms:modified xsi:type="dcterms:W3CDTF">2015-01-22T21:11:05Z</dcterms:modified>
</cp:coreProperties>
</file>