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302" r:id="rId2"/>
    <p:sldId id="257" r:id="rId3"/>
    <p:sldId id="304" r:id="rId4"/>
    <p:sldId id="386" r:id="rId5"/>
    <p:sldId id="303" r:id="rId6"/>
    <p:sldId id="313" r:id="rId7"/>
    <p:sldId id="314" r:id="rId8"/>
    <p:sldId id="305" r:id="rId9"/>
    <p:sldId id="306" r:id="rId10"/>
    <p:sldId id="307" r:id="rId11"/>
    <p:sldId id="308" r:id="rId12"/>
    <p:sldId id="382" r:id="rId13"/>
    <p:sldId id="309" r:id="rId14"/>
    <p:sldId id="315" r:id="rId15"/>
    <p:sldId id="310" r:id="rId16"/>
    <p:sldId id="311" r:id="rId17"/>
    <p:sldId id="383" r:id="rId18"/>
    <p:sldId id="316" r:id="rId19"/>
    <p:sldId id="324" r:id="rId20"/>
    <p:sldId id="325" r:id="rId21"/>
    <p:sldId id="326" r:id="rId22"/>
    <p:sldId id="327" r:id="rId23"/>
    <p:sldId id="329" r:id="rId24"/>
    <p:sldId id="328" r:id="rId25"/>
    <p:sldId id="330" r:id="rId26"/>
    <p:sldId id="331" r:id="rId27"/>
    <p:sldId id="332" r:id="rId28"/>
    <p:sldId id="333" r:id="rId29"/>
    <p:sldId id="335" r:id="rId30"/>
    <p:sldId id="334" r:id="rId31"/>
    <p:sldId id="387" r:id="rId32"/>
    <p:sldId id="317" r:id="rId33"/>
    <p:sldId id="336" r:id="rId34"/>
    <p:sldId id="340" r:id="rId35"/>
    <p:sldId id="337" r:id="rId36"/>
    <p:sldId id="338" r:id="rId37"/>
    <p:sldId id="342" r:id="rId38"/>
    <p:sldId id="343" r:id="rId39"/>
    <p:sldId id="344" r:id="rId40"/>
    <p:sldId id="345" r:id="rId41"/>
    <p:sldId id="346" r:id="rId42"/>
    <p:sldId id="388" r:id="rId43"/>
    <p:sldId id="318" r:id="rId44"/>
    <p:sldId id="348" r:id="rId45"/>
    <p:sldId id="349" r:id="rId46"/>
    <p:sldId id="390" r:id="rId47"/>
    <p:sldId id="391" r:id="rId48"/>
    <p:sldId id="392" r:id="rId49"/>
    <p:sldId id="320" r:id="rId50"/>
    <p:sldId id="350" r:id="rId51"/>
    <p:sldId id="351" r:id="rId52"/>
    <p:sldId id="352" r:id="rId53"/>
    <p:sldId id="353" r:id="rId54"/>
    <p:sldId id="354" r:id="rId55"/>
    <p:sldId id="321" r:id="rId56"/>
    <p:sldId id="355" r:id="rId57"/>
    <p:sldId id="356" r:id="rId58"/>
    <p:sldId id="357" r:id="rId59"/>
    <p:sldId id="358" r:id="rId60"/>
    <p:sldId id="359" r:id="rId61"/>
    <p:sldId id="361" r:id="rId62"/>
    <p:sldId id="360" r:id="rId63"/>
    <p:sldId id="362" r:id="rId64"/>
    <p:sldId id="363" r:id="rId65"/>
    <p:sldId id="364" r:id="rId66"/>
    <p:sldId id="365" r:id="rId67"/>
    <p:sldId id="366" r:id="rId68"/>
    <p:sldId id="322" r:id="rId69"/>
    <p:sldId id="367" r:id="rId70"/>
    <p:sldId id="368" r:id="rId71"/>
    <p:sldId id="395" r:id="rId72"/>
    <p:sldId id="369" r:id="rId73"/>
    <p:sldId id="371" r:id="rId74"/>
    <p:sldId id="372" r:id="rId75"/>
    <p:sldId id="373" r:id="rId76"/>
    <p:sldId id="374" r:id="rId77"/>
    <p:sldId id="323" r:id="rId78"/>
    <p:sldId id="376" r:id="rId79"/>
    <p:sldId id="375" r:id="rId80"/>
    <p:sldId id="378" r:id="rId81"/>
    <p:sldId id="379" r:id="rId8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373"/>
    <a:srgbClr val="5C4A8A"/>
    <a:srgbClr val="7370A1"/>
    <a:srgbClr val="8C97B8"/>
    <a:srgbClr val="A3BDCC"/>
    <a:srgbClr val="BBE0E3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60" autoAdjust="0"/>
  </p:normalViewPr>
  <p:slideViewPr>
    <p:cSldViewPr>
      <p:cViewPr varScale="1">
        <p:scale>
          <a:sx n="78" d="100"/>
          <a:sy n="78" d="100"/>
        </p:scale>
        <p:origin x="-9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3E6BCDA5-106E-434F-9032-6E82EAE9D506}" type="datetimeFigureOut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6DD827E-CB00-43BD-9886-CC34D77DE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084AC547-F14A-4D77-B357-BB937AC18273}" type="datetimeFigureOut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43B4A764-7A50-4078-A397-B2A05948E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8541A-8308-4385-A0D0-4AACB8FDC7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2386D-D834-414D-8E07-6265471F03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D9B07-A541-403E-835B-B2AF9E16A9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5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A1EC4-1FC6-4288-BE12-ACB4ED23C2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5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869D2-0043-4048-9E5F-1E25969D13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BB20C-4C43-478F-AAA3-BF8D179B85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3C173-E334-4601-9B3E-4C87423B32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0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AE1B9-7E1B-4D70-AD21-76AE781872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323E3-AFD6-4CBE-8FDF-B0E66B3EE4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D2F8-26D6-4BA6-827A-20F72A4FA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4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3611-B68D-4F4B-BF54-14545C2D02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pPr>
              <a:defRPr/>
            </a:pPr>
            <a:fld id="{92EDA010-8D4C-4F9B-986C-72E8073D1E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/>
          <a:lstStyle/>
          <a:p>
            <a:pPr algn="ctr" eaLnBrk="1" hangingPunct="1">
              <a:spcAft>
                <a:spcPct val="30000"/>
              </a:spcAft>
            </a:pPr>
            <a:r>
              <a:rPr lang="en-GB" sz="4000" smtClean="0">
                <a:solidFill>
                  <a:srgbClr val="2E005D"/>
                </a:solidFill>
                <a:latin typeface="Verdana" pitchFamily="34" charset="0"/>
              </a:rPr>
              <a:t>chapter 2</a:t>
            </a:r>
            <a:endParaRPr lang="en-GB" sz="4000" smtClean="0">
              <a:solidFill>
                <a:srgbClr val="2E005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pPr eaLnBrk="1" hangingPunct="1"/>
            <a:r>
              <a:rPr lang="en-GB" sz="4400" smtClean="0">
                <a:latin typeface="Comic Sans MS" pitchFamily="66" charset="0"/>
              </a:rPr>
              <a:t>The Computer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CEB5827-B3A8-4F5D-BA7F-D14337C16464}" type="slidenum">
              <a:rPr lang="en-GB" sz="1400" smtClean="0"/>
              <a:pPr/>
              <a:t>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QWERTY (ctd)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600200" y="2819400"/>
          <a:ext cx="6553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icture" r:id="rId3" imgW="3762375" imgH="1362075" progId="Word.Picture.8">
                  <p:embed/>
                </p:oleObj>
              </mc:Choice>
              <mc:Fallback>
                <p:oleObj name="Picture" r:id="rId3" imgW="3762375" imgH="13620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553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37435E4-4FC1-4C47-BA6D-761F632DAEC4}" type="slidenum">
              <a:rPr lang="en-GB" sz="1400" smtClean="0"/>
              <a:pPr/>
              <a:t>10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alternative keyboard layouts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Alphabetic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keys arranged in alphabetic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not faster for trained typists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not faster for beginners either!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Dvorak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common letters under dominant fingers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biased towards right hand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common combinations of letters alternate between hands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10-15% improvement in speed and reduction in fatigue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But - large social base of QWERTY typists produce market pressures not to change</a:t>
            </a:r>
            <a:r>
              <a:rPr lang="en-GB" sz="2000" smtClean="0"/>
              <a:t/>
            </a:r>
            <a:br>
              <a:rPr lang="en-GB" sz="2000" smtClean="0"/>
            </a:br>
            <a:endParaRPr lang="en-GB" sz="20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1461113-8233-4C63-9D15-9EC1B2A4242A}" type="slidenum">
              <a:rPr lang="en-GB" sz="1400" smtClean="0"/>
              <a:pPr/>
              <a:t>11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special keyboards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designs to reduce fatigue for RSI</a:t>
            </a:r>
          </a:p>
          <a:p>
            <a:pPr eaLnBrk="1" hangingPunct="1"/>
            <a:r>
              <a:rPr lang="en-GB" smtClean="0"/>
              <a:t>for one handed use</a:t>
            </a:r>
          </a:p>
          <a:p>
            <a:pPr lvl="1" eaLnBrk="1" hangingPunct="1">
              <a:buFontTx/>
              <a:buChar char=" "/>
            </a:pPr>
            <a:r>
              <a:rPr lang="en-GB" smtClean="0"/>
              <a:t>e.g. the Maltron left-handed keyboard 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  <p:pic>
        <p:nvPicPr>
          <p:cNvPr id="13316" name="Picture 5" descr="maltron-lefthand-25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37719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325AF9F-B771-42F5-92C2-9FF58D53A4F9}" type="slidenum">
              <a:rPr lang="en-GB" sz="1400" smtClean="0"/>
              <a:pPr/>
              <a:t>12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Chord keyboards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1800" smtClean="0"/>
              <a:t>only a </a:t>
            </a:r>
            <a:r>
              <a:rPr lang="en-GB" sz="1800" b="1" smtClean="0"/>
              <a:t>few keys </a:t>
            </a:r>
            <a:r>
              <a:rPr lang="en-GB" sz="1800" smtClean="0"/>
              <a:t>- four or 5</a:t>
            </a:r>
          </a:p>
          <a:p>
            <a:pPr eaLnBrk="1" hangingPunct="1">
              <a:buFontTx/>
              <a:buNone/>
            </a:pPr>
            <a:r>
              <a:rPr lang="en-GB" sz="1800" smtClean="0"/>
              <a:t>letters typed as </a:t>
            </a:r>
            <a:r>
              <a:rPr lang="en-GB" sz="1800" b="1" smtClean="0"/>
              <a:t>combination of keypresses</a:t>
            </a:r>
          </a:p>
          <a:p>
            <a:pPr eaLnBrk="1" hangingPunct="1">
              <a:buFontTx/>
              <a:buNone/>
            </a:pPr>
            <a:r>
              <a:rPr lang="en-GB" sz="1800" smtClean="0"/>
              <a:t>compact size</a:t>
            </a:r>
          </a:p>
          <a:p>
            <a:pPr eaLnBrk="1" hangingPunct="1">
              <a:buFontTx/>
              <a:buNone/>
            </a:pPr>
            <a:r>
              <a:rPr lang="en-GB" sz="1800" smtClean="0"/>
              <a:t>	– ideal for </a:t>
            </a:r>
            <a:r>
              <a:rPr lang="en-GB" sz="1800" b="1" smtClean="0"/>
              <a:t>portable applications</a:t>
            </a:r>
          </a:p>
          <a:p>
            <a:pPr eaLnBrk="1" hangingPunct="1">
              <a:buFontTx/>
              <a:buNone/>
            </a:pPr>
            <a:r>
              <a:rPr lang="en-GB" sz="1800" smtClean="0"/>
              <a:t>short learning time</a:t>
            </a:r>
            <a:br>
              <a:rPr lang="en-GB" sz="1800" smtClean="0"/>
            </a:br>
            <a:r>
              <a:rPr lang="en-GB" sz="1800" smtClean="0"/>
              <a:t>–  keypresses reflect letter shape</a:t>
            </a:r>
          </a:p>
          <a:p>
            <a:pPr eaLnBrk="1" hangingPunct="1">
              <a:buFontTx/>
              <a:buNone/>
            </a:pPr>
            <a:r>
              <a:rPr lang="en-GB" sz="1800" smtClean="0"/>
              <a:t>fast</a:t>
            </a:r>
          </a:p>
          <a:p>
            <a:pPr eaLnBrk="1" hangingPunct="1">
              <a:buFontTx/>
              <a:buNone/>
            </a:pPr>
            <a:r>
              <a:rPr lang="en-GB" sz="1800" smtClean="0"/>
              <a:t>	–  once you have trained</a:t>
            </a:r>
          </a:p>
          <a:p>
            <a:pPr eaLnBrk="1" hangingPunct="1">
              <a:buFontTx/>
              <a:buNone/>
            </a:pPr>
            <a:endParaRPr lang="en-GB" sz="1800" smtClean="0"/>
          </a:p>
          <a:p>
            <a:pPr eaLnBrk="1" hangingPunct="1">
              <a:buFontTx/>
              <a:buNone/>
            </a:pPr>
            <a:endParaRPr lang="en-GB" sz="1800" smtClean="0"/>
          </a:p>
          <a:p>
            <a:pPr eaLnBrk="1" hangingPunct="1">
              <a:buFontTx/>
              <a:buNone/>
            </a:pPr>
            <a:r>
              <a:rPr lang="en-GB" sz="1800" smtClean="0"/>
              <a:t>BUT - social resistance, plus fatigue after extended use</a:t>
            </a:r>
          </a:p>
          <a:p>
            <a:pPr eaLnBrk="1" hangingPunct="1">
              <a:buFontTx/>
              <a:buNone/>
            </a:pPr>
            <a:r>
              <a:rPr lang="en-GB" sz="1800" smtClean="0"/>
              <a:t>NEW – niche market for some wearables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791200" y="1981200"/>
          <a:ext cx="29241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Picture" r:id="rId3" imgW="2190750" imgH="2286000" progId="Word.Picture.8">
                  <p:embed/>
                </p:oleObj>
              </mc:Choice>
              <mc:Fallback>
                <p:oleObj name="Picture" r:id="rId3" imgW="2190750" imgH="2286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29241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25B952-CCB4-4BE5-85B2-6595B8783A8C}" type="slidenum">
              <a:rPr lang="en-GB" sz="1400" smtClean="0"/>
              <a:pPr/>
              <a:t>13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phone pad and T9 entry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816100" algn="l"/>
              </a:tabLst>
            </a:pPr>
            <a:r>
              <a:rPr lang="en-GB" sz="2000" smtClean="0"/>
              <a:t>use numeric keys with</a:t>
            </a:r>
            <a:br>
              <a:rPr lang="en-GB" sz="2000" smtClean="0"/>
            </a:br>
            <a:r>
              <a:rPr lang="en-GB" sz="2000" b="1" smtClean="0"/>
              <a:t>multiple presses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sz="1600" smtClean="0"/>
              <a:t>2 – a b c	6 - m n o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sz="1600" smtClean="0"/>
              <a:t>3 - d e f	7 - p q r s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sz="1600" smtClean="0"/>
              <a:t>4 - g h i	8 - t u v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sz="1600" smtClean="0"/>
              <a:t>5 - j k l	9 - w x y z</a:t>
            </a:r>
          </a:p>
          <a:p>
            <a:pPr eaLnBrk="1" hangingPunct="1">
              <a:lnSpc>
                <a:spcPct val="90000"/>
              </a:lnSpc>
              <a:buFontTx/>
              <a:buChar char=" "/>
              <a:tabLst>
                <a:tab pos="1816100" algn="l"/>
              </a:tabLst>
            </a:pPr>
            <a:r>
              <a:rPr lang="en-GB" sz="1800" smtClean="0"/>
              <a:t>hello = 4433555[</a:t>
            </a:r>
            <a:r>
              <a:rPr lang="en-GB" sz="1600" smtClean="0"/>
              <a:t>pause</a:t>
            </a:r>
            <a:r>
              <a:rPr lang="en-GB" sz="1800" smtClean="0"/>
              <a:t>]555666</a:t>
            </a: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Char char=" "/>
              <a:tabLst>
                <a:tab pos="1816100" algn="l"/>
              </a:tabLst>
            </a:pPr>
            <a:r>
              <a:rPr lang="en-GB" sz="2000" smtClean="0"/>
              <a:t>surprisingly fast!</a:t>
            </a:r>
          </a:p>
          <a:p>
            <a:pPr eaLnBrk="1" hangingPunct="1">
              <a:lnSpc>
                <a:spcPct val="90000"/>
              </a:lnSpc>
              <a:tabLst>
                <a:tab pos="1816100" algn="l"/>
              </a:tabLst>
            </a:pPr>
            <a:endParaRPr lang="en-GB" sz="900" smtClean="0"/>
          </a:p>
          <a:p>
            <a:pPr eaLnBrk="1" hangingPunct="1">
              <a:lnSpc>
                <a:spcPct val="90000"/>
              </a:lnSpc>
              <a:tabLst>
                <a:tab pos="1816100" algn="l"/>
              </a:tabLst>
            </a:pPr>
            <a:r>
              <a:rPr lang="en-GB" sz="2000" smtClean="0"/>
              <a:t>T9 </a:t>
            </a:r>
            <a:r>
              <a:rPr lang="en-GB" sz="2000" b="1" smtClean="0"/>
              <a:t>predictive entry</a:t>
            </a:r>
          </a:p>
          <a:p>
            <a:pPr lvl="1" eaLnBrk="1" hangingPunct="1">
              <a:lnSpc>
                <a:spcPct val="90000"/>
              </a:lnSpc>
              <a:tabLst>
                <a:tab pos="1816100" algn="l"/>
              </a:tabLst>
            </a:pPr>
            <a:r>
              <a:rPr lang="en-GB" sz="1800" smtClean="0"/>
              <a:t>type as if single key for each letter</a:t>
            </a:r>
          </a:p>
          <a:p>
            <a:pPr lvl="1" eaLnBrk="1" hangingPunct="1">
              <a:lnSpc>
                <a:spcPct val="90000"/>
              </a:lnSpc>
              <a:tabLst>
                <a:tab pos="1816100" algn="l"/>
              </a:tabLst>
            </a:pPr>
            <a:r>
              <a:rPr lang="en-GB" sz="1800" smtClean="0"/>
              <a:t>use </a:t>
            </a:r>
            <a:r>
              <a:rPr lang="en-GB" sz="1800" b="1" smtClean="0"/>
              <a:t>dictionary to ‘guess’ the right word</a:t>
            </a:r>
          </a:p>
          <a:p>
            <a:pPr lvl="1" eaLnBrk="1" hangingPunct="1">
              <a:lnSpc>
                <a:spcPct val="90000"/>
              </a:lnSpc>
              <a:tabLst>
                <a:tab pos="1816100" algn="l"/>
              </a:tabLst>
            </a:pPr>
            <a:r>
              <a:rPr lang="en-GB" sz="1800" smtClean="0"/>
              <a:t>hello = 43556 …</a:t>
            </a:r>
          </a:p>
          <a:p>
            <a:pPr lvl="1" eaLnBrk="1" hangingPunct="1">
              <a:lnSpc>
                <a:spcPct val="90000"/>
              </a:lnSpc>
              <a:tabLst>
                <a:tab pos="1816100" algn="l"/>
              </a:tabLst>
            </a:pPr>
            <a:r>
              <a:rPr lang="en-GB" sz="1800" smtClean="0"/>
              <a:t>but 26 -&gt; menu ‘am’ or ‘an’</a:t>
            </a:r>
          </a:p>
        </p:txBody>
      </p:sp>
      <p:pic>
        <p:nvPicPr>
          <p:cNvPr id="15364" name="Picture 4" descr="phone-keys.jpg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76400"/>
            <a:ext cx="2797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7E58702-9750-4F15-91FA-3ABC84392C46}" type="slidenum">
              <a:rPr lang="en-GB" sz="1400" smtClean="0"/>
              <a:pPr/>
              <a:t>14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Handwriting recognition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Text can be input into the computer, using a </a:t>
            </a:r>
            <a:r>
              <a:rPr lang="en-GB" sz="2400" b="1" smtClean="0"/>
              <a:t>pen and a digesting tablet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natural interaction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Technical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capturing all useful information - stroke path, pressure, etc. in a natural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segmenting joined up writing into individual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interpreting individual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coping with different styles of handwriting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Used in PDAs, and tablet computers …</a:t>
            </a:r>
            <a:br>
              <a:rPr lang="en-GB" sz="2400" smtClean="0"/>
            </a:br>
            <a:r>
              <a:rPr lang="en-GB" sz="2400" smtClean="0"/>
              <a:t>… leave the keyboard on the desk!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FD836F7-2E77-4FFF-AFBD-12AAD1966910}" type="slidenum">
              <a:rPr lang="en-GB" sz="1400" smtClean="0"/>
              <a:pPr/>
              <a:t>15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Speech recognition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Improving rapidly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z="2400" smtClean="0"/>
              <a:t>Most successful when:</a:t>
            </a:r>
          </a:p>
          <a:p>
            <a:pPr lvl="1" eaLnBrk="1" hangingPunct="1"/>
            <a:r>
              <a:rPr lang="en-GB" sz="2000" smtClean="0"/>
              <a:t>single user – initial training and learns peculiarities</a:t>
            </a:r>
          </a:p>
          <a:p>
            <a:pPr lvl="1" eaLnBrk="1" hangingPunct="1"/>
            <a:r>
              <a:rPr lang="en-GB" sz="2000" smtClean="0"/>
              <a:t>limited vocabulary systems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z="2400" smtClean="0"/>
              <a:t>Problems with</a:t>
            </a:r>
          </a:p>
          <a:p>
            <a:pPr lvl="1" eaLnBrk="1" hangingPunct="1"/>
            <a:r>
              <a:rPr lang="en-GB" sz="2000" smtClean="0"/>
              <a:t>external noise interfering</a:t>
            </a:r>
          </a:p>
          <a:p>
            <a:pPr lvl="1" eaLnBrk="1" hangingPunct="1"/>
            <a:r>
              <a:rPr lang="en-GB" sz="2000" smtClean="0"/>
              <a:t>imprecision of pronunciation</a:t>
            </a:r>
          </a:p>
          <a:p>
            <a:pPr lvl="1" eaLnBrk="1" hangingPunct="1"/>
            <a:r>
              <a:rPr lang="en-GB" sz="2000" smtClean="0"/>
              <a:t>large vocabularies</a:t>
            </a:r>
          </a:p>
          <a:p>
            <a:pPr lvl="1" eaLnBrk="1" hangingPunct="1"/>
            <a:r>
              <a:rPr lang="en-GB" sz="2000" smtClean="0"/>
              <a:t>different speakers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E6D5552-2825-4DA7-874E-F88D74D355F7}" type="slidenum">
              <a:rPr lang="en-GB" sz="1400" smtClean="0"/>
              <a:pPr/>
              <a:t>16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Numeric keypads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for entering numbers quickly: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calculator, PC keyboard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for telephones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not the same!!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ATM like phone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4495800" y="3200400"/>
            <a:ext cx="1828800" cy="2362200"/>
            <a:chOff x="2688" y="2592"/>
            <a:chExt cx="1152" cy="1488"/>
          </a:xfrm>
        </p:grpSpPr>
        <p:sp>
          <p:nvSpPr>
            <p:cNvPr id="18454" name="Rectangle 6"/>
            <p:cNvSpPr>
              <a:spLocks noChangeArrowheads="1"/>
            </p:cNvSpPr>
            <p:nvPr/>
          </p:nvSpPr>
          <p:spPr bwMode="auto">
            <a:xfrm>
              <a:off x="2688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utoShape 7"/>
            <p:cNvSpPr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4</a:t>
              </a:r>
            </a:p>
          </p:txBody>
        </p:sp>
        <p:sp>
          <p:nvSpPr>
            <p:cNvPr id="18456" name="AutoShape 8"/>
            <p:cNvSpPr>
              <a:spLocks noChangeArrowheads="1"/>
            </p:cNvSpPr>
            <p:nvPr/>
          </p:nvSpPr>
          <p:spPr bwMode="auto">
            <a:xfrm>
              <a:off x="3120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5</a:t>
              </a:r>
            </a:p>
          </p:txBody>
        </p:sp>
        <p:sp>
          <p:nvSpPr>
            <p:cNvPr id="18457" name="AutoShape 9"/>
            <p:cNvSpPr>
              <a:spLocks noChangeArrowheads="1"/>
            </p:cNvSpPr>
            <p:nvPr/>
          </p:nvSpPr>
          <p:spPr bwMode="auto">
            <a:xfrm>
              <a:off x="345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6</a:t>
              </a:r>
            </a:p>
          </p:txBody>
        </p:sp>
        <p:sp>
          <p:nvSpPr>
            <p:cNvPr id="18458" name="AutoShape 10"/>
            <p:cNvSpPr>
              <a:spLocks noChangeArrowheads="1"/>
            </p:cNvSpPr>
            <p:nvPr/>
          </p:nvSpPr>
          <p:spPr bwMode="auto">
            <a:xfrm>
              <a:off x="2784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7</a:t>
              </a:r>
            </a:p>
          </p:txBody>
        </p:sp>
        <p:sp>
          <p:nvSpPr>
            <p:cNvPr id="18459" name="AutoShape 11"/>
            <p:cNvSpPr>
              <a:spLocks noChangeArrowheads="1"/>
            </p:cNvSpPr>
            <p:nvPr/>
          </p:nvSpPr>
          <p:spPr bwMode="auto">
            <a:xfrm>
              <a:off x="3120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8</a:t>
              </a:r>
            </a:p>
          </p:txBody>
        </p:sp>
        <p:sp>
          <p:nvSpPr>
            <p:cNvPr id="18460" name="AutoShape 12"/>
            <p:cNvSpPr>
              <a:spLocks noChangeArrowheads="1"/>
            </p:cNvSpPr>
            <p:nvPr/>
          </p:nvSpPr>
          <p:spPr bwMode="auto">
            <a:xfrm>
              <a:off x="345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9</a:t>
              </a:r>
            </a:p>
          </p:txBody>
        </p:sp>
        <p:sp>
          <p:nvSpPr>
            <p:cNvPr id="18461" name="AutoShape 13"/>
            <p:cNvSpPr>
              <a:spLocks noChangeArrowheads="1"/>
            </p:cNvSpPr>
            <p:nvPr/>
          </p:nvSpPr>
          <p:spPr bwMode="auto">
            <a:xfrm>
              <a:off x="2784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5400" b="1" baseline="-10000">
                  <a:latin typeface="Arial" charset="0"/>
                </a:rPr>
                <a:t>*</a:t>
              </a:r>
              <a:endParaRPr lang="en-GB" b="1">
                <a:latin typeface="Arial" charset="0"/>
              </a:endParaRPr>
            </a:p>
          </p:txBody>
        </p:sp>
        <p:sp>
          <p:nvSpPr>
            <p:cNvPr id="18462" name="AutoShape 14"/>
            <p:cNvSpPr>
              <a:spLocks noChangeArrowheads="1"/>
            </p:cNvSpPr>
            <p:nvPr/>
          </p:nvSpPr>
          <p:spPr bwMode="auto">
            <a:xfrm>
              <a:off x="3120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0</a:t>
              </a:r>
            </a:p>
          </p:txBody>
        </p:sp>
        <p:sp>
          <p:nvSpPr>
            <p:cNvPr id="18463" name="AutoShape 15"/>
            <p:cNvSpPr>
              <a:spLocks noChangeArrowheads="1"/>
            </p:cNvSpPr>
            <p:nvPr/>
          </p:nvSpPr>
          <p:spPr bwMode="auto">
            <a:xfrm>
              <a:off x="345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#</a:t>
              </a:r>
            </a:p>
          </p:txBody>
        </p:sp>
        <p:sp>
          <p:nvSpPr>
            <p:cNvPr id="18464" name="AutoShape 16"/>
            <p:cNvSpPr>
              <a:spLocks noChangeArrowheads="1"/>
            </p:cNvSpPr>
            <p:nvPr/>
          </p:nvSpPr>
          <p:spPr bwMode="auto">
            <a:xfrm>
              <a:off x="2784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1</a:t>
              </a:r>
            </a:p>
          </p:txBody>
        </p:sp>
        <p:sp>
          <p:nvSpPr>
            <p:cNvPr id="18465" name="AutoShape 17"/>
            <p:cNvSpPr>
              <a:spLocks noChangeArrowheads="1"/>
            </p:cNvSpPr>
            <p:nvPr/>
          </p:nvSpPr>
          <p:spPr bwMode="auto">
            <a:xfrm>
              <a:off x="3120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2</a:t>
              </a:r>
            </a:p>
          </p:txBody>
        </p:sp>
        <p:sp>
          <p:nvSpPr>
            <p:cNvPr id="18466" name="AutoShape 18"/>
            <p:cNvSpPr>
              <a:spLocks noChangeArrowheads="1"/>
            </p:cNvSpPr>
            <p:nvPr/>
          </p:nvSpPr>
          <p:spPr bwMode="auto">
            <a:xfrm>
              <a:off x="345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3</a:t>
              </a:r>
            </a:p>
          </p:txBody>
        </p:sp>
      </p:grpSp>
      <p:grpSp>
        <p:nvGrpSpPr>
          <p:cNvPr id="18437" name="Group 19"/>
          <p:cNvGrpSpPr>
            <a:grpSpLocks/>
          </p:cNvGrpSpPr>
          <p:nvPr/>
        </p:nvGrpSpPr>
        <p:grpSpPr bwMode="auto">
          <a:xfrm>
            <a:off x="6705600" y="3200400"/>
            <a:ext cx="1828800" cy="2362200"/>
            <a:chOff x="4080" y="2592"/>
            <a:chExt cx="1152" cy="1488"/>
          </a:xfrm>
        </p:grpSpPr>
        <p:sp>
          <p:nvSpPr>
            <p:cNvPr id="18441" name="Rectangle 20"/>
            <p:cNvSpPr>
              <a:spLocks noChangeArrowheads="1"/>
            </p:cNvSpPr>
            <p:nvPr/>
          </p:nvSpPr>
          <p:spPr bwMode="auto">
            <a:xfrm>
              <a:off x="4080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utoShape 21"/>
            <p:cNvSpPr>
              <a:spLocks noChangeArrowheads="1"/>
            </p:cNvSpPr>
            <p:nvPr/>
          </p:nvSpPr>
          <p:spPr bwMode="auto">
            <a:xfrm>
              <a:off x="417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4</a:t>
              </a:r>
            </a:p>
          </p:txBody>
        </p:sp>
        <p:sp>
          <p:nvSpPr>
            <p:cNvPr id="18443" name="AutoShape 22"/>
            <p:cNvSpPr>
              <a:spLocks noChangeArrowheads="1"/>
            </p:cNvSpPr>
            <p:nvPr/>
          </p:nvSpPr>
          <p:spPr bwMode="auto">
            <a:xfrm>
              <a:off x="4512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5</a:t>
              </a:r>
            </a:p>
          </p:txBody>
        </p:sp>
        <p:sp>
          <p:nvSpPr>
            <p:cNvPr id="18444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6</a:t>
              </a:r>
            </a:p>
          </p:txBody>
        </p:sp>
        <p:sp>
          <p:nvSpPr>
            <p:cNvPr id="18445" name="AutoShape 24"/>
            <p:cNvSpPr>
              <a:spLocks noChangeArrowheads="1"/>
            </p:cNvSpPr>
            <p:nvPr/>
          </p:nvSpPr>
          <p:spPr bwMode="auto">
            <a:xfrm>
              <a:off x="417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1</a:t>
              </a:r>
            </a:p>
          </p:txBody>
        </p:sp>
        <p:sp>
          <p:nvSpPr>
            <p:cNvPr id="18446" name="AutoShape 25"/>
            <p:cNvSpPr>
              <a:spLocks noChangeArrowheads="1"/>
            </p:cNvSpPr>
            <p:nvPr/>
          </p:nvSpPr>
          <p:spPr bwMode="auto">
            <a:xfrm>
              <a:off x="4512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2</a:t>
              </a:r>
            </a:p>
          </p:txBody>
        </p:sp>
        <p:sp>
          <p:nvSpPr>
            <p:cNvPr id="18447" name="AutoShape 26"/>
            <p:cNvSpPr>
              <a:spLocks noChangeArrowheads="1"/>
            </p:cNvSpPr>
            <p:nvPr/>
          </p:nvSpPr>
          <p:spPr bwMode="auto">
            <a:xfrm>
              <a:off x="4848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3</a:t>
              </a:r>
            </a:p>
          </p:txBody>
        </p:sp>
        <p:sp>
          <p:nvSpPr>
            <p:cNvPr id="18448" name="AutoShape 27"/>
            <p:cNvSpPr>
              <a:spLocks noChangeArrowheads="1"/>
            </p:cNvSpPr>
            <p:nvPr/>
          </p:nvSpPr>
          <p:spPr bwMode="auto">
            <a:xfrm>
              <a:off x="417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0</a:t>
              </a:r>
            </a:p>
          </p:txBody>
        </p:sp>
        <p:sp>
          <p:nvSpPr>
            <p:cNvPr id="18449" name="AutoShape 28"/>
            <p:cNvSpPr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4000" b="1" baseline="20000">
                  <a:latin typeface="Arial" charset="0"/>
                </a:rPr>
                <a:t>.</a:t>
              </a:r>
              <a:endParaRPr lang="en-GB" b="1">
                <a:latin typeface="Arial" charset="0"/>
              </a:endParaRPr>
            </a:p>
          </p:txBody>
        </p:sp>
        <p:sp>
          <p:nvSpPr>
            <p:cNvPr id="18450" name="AutoShape 29"/>
            <p:cNvSpPr>
              <a:spLocks noChangeArrowheads="1"/>
            </p:cNvSpPr>
            <p:nvPr/>
          </p:nvSpPr>
          <p:spPr bwMode="auto">
            <a:xfrm>
              <a:off x="4848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=</a:t>
              </a:r>
            </a:p>
          </p:txBody>
        </p:sp>
        <p:sp>
          <p:nvSpPr>
            <p:cNvPr id="18451" name="AutoShape 30"/>
            <p:cNvSpPr>
              <a:spLocks noChangeArrowheads="1"/>
            </p:cNvSpPr>
            <p:nvPr/>
          </p:nvSpPr>
          <p:spPr bwMode="auto">
            <a:xfrm>
              <a:off x="417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7</a:t>
              </a:r>
            </a:p>
          </p:txBody>
        </p:sp>
        <p:sp>
          <p:nvSpPr>
            <p:cNvPr id="18452" name="AutoShape 31"/>
            <p:cNvSpPr>
              <a:spLocks noChangeArrowheads="1"/>
            </p:cNvSpPr>
            <p:nvPr/>
          </p:nvSpPr>
          <p:spPr bwMode="auto">
            <a:xfrm>
              <a:off x="4512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8</a:t>
              </a:r>
            </a:p>
          </p:txBody>
        </p:sp>
        <p:sp>
          <p:nvSpPr>
            <p:cNvPr id="18453" name="AutoShape 32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9</a:t>
              </a:r>
            </a:p>
          </p:txBody>
        </p:sp>
      </p:grpSp>
      <p:sp>
        <p:nvSpPr>
          <p:cNvPr id="18438" name="Text Box 33"/>
          <p:cNvSpPr txBox="1">
            <a:spLocks noChangeArrowheads="1"/>
          </p:cNvSpPr>
          <p:nvPr/>
        </p:nvSpPr>
        <p:spPr bwMode="auto">
          <a:xfrm>
            <a:off x="4572000" y="5638800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>
                <a:latin typeface="Verdana" pitchFamily="34" charset="0"/>
              </a:rPr>
              <a:t>telephone</a:t>
            </a:r>
          </a:p>
        </p:txBody>
      </p:sp>
      <p:sp>
        <p:nvSpPr>
          <p:cNvPr id="18439" name="Text Box 34"/>
          <p:cNvSpPr txBox="1">
            <a:spLocks noChangeArrowheads="1"/>
          </p:cNvSpPr>
          <p:nvPr/>
        </p:nvSpPr>
        <p:spPr bwMode="auto">
          <a:xfrm>
            <a:off x="6792913" y="5638800"/>
            <a:ext cx="166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>
                <a:latin typeface="Verdana" pitchFamily="34" charset="0"/>
              </a:rPr>
              <a:t>calculator</a:t>
            </a:r>
          </a:p>
        </p:txBody>
      </p:sp>
      <p:sp>
        <p:nvSpPr>
          <p:cNvPr id="18440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A679D5E-868E-4140-833C-580859288EBC}" type="slidenum">
              <a:rPr lang="en-GB" sz="1400" smtClean="0"/>
              <a:pPr/>
              <a:t>17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positioning, pointing and drawing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mouse, touchpad</a:t>
            </a:r>
            <a:br>
              <a:rPr lang="en-GB" smtClean="0"/>
            </a:br>
            <a:r>
              <a:rPr lang="en-GB" smtClean="0"/>
              <a:t>trackballs, joysticks etc.</a:t>
            </a:r>
            <a:br>
              <a:rPr lang="en-GB" smtClean="0"/>
            </a:br>
            <a:r>
              <a:rPr lang="en-GB" smtClean="0"/>
              <a:t>touch screens, tablets</a:t>
            </a:r>
            <a:br>
              <a:rPr lang="en-GB" smtClean="0"/>
            </a:br>
            <a:r>
              <a:rPr lang="en-GB" smtClean="0"/>
              <a:t>eyegaze, cursors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692A6C8-51D3-4E1A-97E0-B61F6ACDFDFA}" type="slidenum">
              <a:rPr lang="en-GB" sz="1400" smtClean="0"/>
              <a:pPr/>
              <a:t>18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Mouse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Handheld pointing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very common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easy to use</a:t>
            </a:r>
          </a:p>
          <a:p>
            <a:pPr lvl="1"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Two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planar movement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buttons</a:t>
            </a:r>
          </a:p>
          <a:p>
            <a:pPr marL="952500" lvl="2" indent="0"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(usually from 1 to 3 buttons on top, used for making a selection, indicating an option, or to initiate drawing etc.)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181600" y="2586038"/>
          <a:ext cx="37338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Picture" r:id="rId3" imgW="4610100" imgH="2143125" progId="Word.Picture.8">
                  <p:embed/>
                </p:oleObj>
              </mc:Choice>
              <mc:Fallback>
                <p:oleObj name="Picture" r:id="rId3" imgW="4610100" imgH="21431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86038"/>
                        <a:ext cx="37338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50D86A7-BBF3-4289-B6E8-FAA45F0E6CB8}" type="slidenum">
              <a:rPr lang="en-GB" sz="1400" smtClean="0"/>
              <a:pPr/>
              <a:t>19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smtClean="0">
                <a:cs typeface="Times New Roman" charset="0"/>
              </a:rPr>
              <a:t>The Computer</a:t>
            </a:r>
            <a:endParaRPr lang="en-US" sz="4000" b="1" smtClean="0">
              <a:latin typeface="Arial" charset="0"/>
              <a:cs typeface="Times New Roma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1600" indent="-88900" eaLnBrk="1" hangingPunct="1">
              <a:buFontTx/>
              <a:buChar char=" "/>
            </a:pPr>
            <a:r>
              <a:rPr lang="en-US" sz="2000" smtClean="0">
                <a:cs typeface="Times New Roman" charset="0"/>
              </a:rPr>
              <a:t>a computer system is made up of various elements</a:t>
            </a:r>
          </a:p>
          <a:p>
            <a:pPr marL="101600" indent="-88900" eaLnBrk="1" hangingPunct="1">
              <a:buFontTx/>
              <a:buChar char=" "/>
            </a:pPr>
            <a:endParaRPr lang="en-GB" sz="1800" smtClean="0">
              <a:cs typeface="Times New Roman" charset="0"/>
            </a:endParaRPr>
          </a:p>
          <a:p>
            <a:pPr marL="101600" indent="-88900" eaLnBrk="1" hangingPunct="1">
              <a:buFontTx/>
              <a:buChar char=" "/>
            </a:pPr>
            <a:r>
              <a:rPr lang="en-US" sz="2000" smtClean="0">
                <a:cs typeface="Times New Roman" charset="0"/>
              </a:rPr>
              <a:t>each of these elements affects the interaction</a:t>
            </a:r>
          </a:p>
          <a:p>
            <a:pPr marL="666750" lvl="1" eaLnBrk="1" hangingPunct="1"/>
            <a:r>
              <a:rPr lang="en-US" sz="2000" b="1" smtClean="0">
                <a:cs typeface="Times New Roman" charset="0"/>
              </a:rPr>
              <a:t>input</a:t>
            </a:r>
            <a:r>
              <a:rPr lang="en-US" sz="2000" smtClean="0">
                <a:cs typeface="Times New Roman" charset="0"/>
              </a:rPr>
              <a:t> devices </a:t>
            </a:r>
            <a:r>
              <a:rPr lang="en-US" sz="2000" smtClean="0">
                <a:latin typeface="Times New Roman" charset="0"/>
                <a:cs typeface="Times New Roman" charset="0"/>
              </a:rPr>
              <a:t>–</a:t>
            </a:r>
            <a:r>
              <a:rPr lang="en-US" sz="2000" smtClean="0">
                <a:cs typeface="Times New Roman" charset="0"/>
              </a:rPr>
              <a:t> </a:t>
            </a:r>
            <a:r>
              <a:rPr lang="en-US" sz="1800" smtClean="0">
                <a:cs typeface="Times New Roman" charset="0"/>
              </a:rPr>
              <a:t>text entry and pointing</a:t>
            </a:r>
            <a:endParaRPr lang="en-GB" sz="2000" smtClean="0">
              <a:cs typeface="Times New Roman" charset="0"/>
            </a:endParaRPr>
          </a:p>
          <a:p>
            <a:pPr marL="666750" lvl="1" eaLnBrk="1" hangingPunct="1"/>
            <a:r>
              <a:rPr lang="en-US" sz="2000" b="1" smtClean="0">
                <a:cs typeface="Times New Roman" charset="0"/>
              </a:rPr>
              <a:t>output</a:t>
            </a:r>
            <a:r>
              <a:rPr lang="en-US" sz="2000" smtClean="0">
                <a:cs typeface="Times New Roman" charset="0"/>
              </a:rPr>
              <a:t> devices </a:t>
            </a:r>
            <a:r>
              <a:rPr lang="en-US" sz="2000" smtClean="0">
                <a:latin typeface="Times New Roman" charset="0"/>
                <a:cs typeface="Times New Roman" charset="0"/>
              </a:rPr>
              <a:t>–</a:t>
            </a:r>
            <a:r>
              <a:rPr lang="en-US" sz="2000" smtClean="0">
                <a:cs typeface="Times New Roman" charset="0"/>
              </a:rPr>
              <a:t> </a:t>
            </a:r>
            <a:r>
              <a:rPr lang="en-US" sz="1800" smtClean="0">
                <a:cs typeface="Times New Roman" charset="0"/>
              </a:rPr>
              <a:t>screen (small&amp;large), digital paper</a:t>
            </a:r>
          </a:p>
          <a:p>
            <a:pPr marL="666750" lvl="1" eaLnBrk="1" hangingPunct="1"/>
            <a:r>
              <a:rPr lang="en-US" sz="1800" b="1" smtClean="0">
                <a:cs typeface="Times New Roman" charset="0"/>
              </a:rPr>
              <a:t>virtual reality</a:t>
            </a:r>
            <a:r>
              <a:rPr lang="en-US" sz="1800" smtClean="0">
                <a:cs typeface="Times New Roman" charset="0"/>
              </a:rPr>
              <a:t> </a:t>
            </a:r>
            <a:r>
              <a:rPr lang="en-US" sz="1800" smtClean="0">
                <a:latin typeface="Times New Roman" charset="0"/>
                <a:cs typeface="Times New Roman" charset="0"/>
              </a:rPr>
              <a:t>–</a:t>
            </a:r>
            <a:r>
              <a:rPr lang="en-US" sz="1800" smtClean="0">
                <a:cs typeface="Times New Roman" charset="0"/>
              </a:rPr>
              <a:t> </a:t>
            </a:r>
            <a:r>
              <a:rPr lang="en-US" sz="1800" b="1" smtClean="0">
                <a:cs typeface="Times New Roman" charset="0"/>
              </a:rPr>
              <a:t>special interaction</a:t>
            </a:r>
            <a:r>
              <a:rPr lang="en-US" sz="1800" smtClean="0">
                <a:cs typeface="Times New Roman" charset="0"/>
              </a:rPr>
              <a:t> and display devices</a:t>
            </a:r>
          </a:p>
          <a:p>
            <a:pPr marL="666750" lvl="1" eaLnBrk="1" hangingPunct="1"/>
            <a:r>
              <a:rPr lang="en-US" sz="1800" b="1" smtClean="0">
                <a:cs typeface="Times New Roman" charset="0"/>
              </a:rPr>
              <a:t>physical interaction </a:t>
            </a:r>
            <a:r>
              <a:rPr lang="en-US" sz="1800" smtClean="0">
                <a:latin typeface="Times New Roman" charset="0"/>
                <a:cs typeface="Times New Roman" charset="0"/>
              </a:rPr>
              <a:t>–</a:t>
            </a:r>
            <a:r>
              <a:rPr lang="en-US" sz="1800" smtClean="0">
                <a:cs typeface="Times New Roman" charset="0"/>
              </a:rPr>
              <a:t> e.g. sound, haptic, bio-sensing</a:t>
            </a:r>
            <a:endParaRPr lang="en-GB" sz="1800" smtClean="0">
              <a:cs typeface="Times New Roman" charset="0"/>
            </a:endParaRPr>
          </a:p>
          <a:p>
            <a:pPr marL="666750" lvl="1" eaLnBrk="1" hangingPunct="1"/>
            <a:r>
              <a:rPr lang="en-US" sz="2000" b="1" smtClean="0">
                <a:cs typeface="Times New Roman" charset="0"/>
              </a:rPr>
              <a:t>memory</a:t>
            </a:r>
            <a:r>
              <a:rPr lang="en-US" sz="2000" smtClean="0">
                <a:cs typeface="Times New Roman" charset="0"/>
              </a:rPr>
              <a:t> </a:t>
            </a:r>
            <a:r>
              <a:rPr lang="en-US" sz="2000" smtClean="0">
                <a:latin typeface="Times New Roman" charset="0"/>
                <a:cs typeface="Times New Roman" charset="0"/>
              </a:rPr>
              <a:t>–</a:t>
            </a:r>
            <a:r>
              <a:rPr lang="en-US" sz="2000" smtClean="0">
                <a:cs typeface="Times New Roman" charset="0"/>
              </a:rPr>
              <a:t> </a:t>
            </a:r>
            <a:r>
              <a:rPr lang="en-US" sz="1800" smtClean="0">
                <a:cs typeface="Times New Roman" charset="0"/>
              </a:rPr>
              <a:t>RAM &amp; permanent media, capacity &amp; access</a:t>
            </a:r>
            <a:endParaRPr lang="en-GB" sz="2000" smtClean="0">
              <a:cs typeface="Times New Roman" charset="0"/>
            </a:endParaRPr>
          </a:p>
          <a:p>
            <a:pPr marL="666750" lvl="1" eaLnBrk="1" hangingPunct="1"/>
            <a:r>
              <a:rPr lang="en-US" sz="2000" b="1" smtClean="0">
                <a:cs typeface="Times New Roman" charset="0"/>
              </a:rPr>
              <a:t>processing</a:t>
            </a:r>
            <a:r>
              <a:rPr lang="en-US" sz="2000" smtClean="0">
                <a:cs typeface="Times New Roman" charset="0"/>
              </a:rPr>
              <a:t> </a:t>
            </a:r>
            <a:r>
              <a:rPr lang="en-US" sz="2000" smtClean="0">
                <a:latin typeface="Times New Roman" charset="0"/>
                <a:cs typeface="Times New Roman" charset="0"/>
              </a:rPr>
              <a:t>–</a:t>
            </a:r>
            <a:r>
              <a:rPr lang="en-US" sz="2000" smtClean="0">
                <a:cs typeface="Times New Roman" charset="0"/>
              </a:rPr>
              <a:t> </a:t>
            </a:r>
            <a:r>
              <a:rPr lang="en-US" sz="1800" smtClean="0">
                <a:cs typeface="Times New Roman" charset="0"/>
              </a:rPr>
              <a:t>speed of processing, networks</a:t>
            </a:r>
            <a:endParaRPr lang="en-US" sz="2000" smtClean="0">
              <a:cs typeface="Times New Roman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7BC14DB-91B3-4EA1-B2A4-00F466E19E9E}" type="slidenum">
              <a:rPr lang="en-GB" sz="1400" smtClean="0"/>
              <a:pPr/>
              <a:t>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mouse (ctd)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Mouse located on desktop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requires physical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no arm fatigue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/>
              <a:t>Relative movement only is detectable.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/>
              <a:t>Movement of mouse moves screen cursor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/>
              <a:t>Screen cursor oriented in (x, y) plane,</a:t>
            </a:r>
            <a:br>
              <a:rPr lang="en-GB" sz="1800" smtClean="0"/>
            </a:br>
            <a:r>
              <a:rPr lang="en-GB" sz="1800" smtClean="0"/>
              <a:t>mouse movement in (x, z) plane …</a:t>
            </a:r>
          </a:p>
          <a:p>
            <a:pPr eaLnBrk="1" hangingPunct="1">
              <a:lnSpc>
                <a:spcPct val="90000"/>
              </a:lnSpc>
            </a:pPr>
            <a:endParaRPr lang="en-GB" sz="7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/>
              <a:t>… an </a:t>
            </a:r>
            <a:r>
              <a:rPr lang="en-GB" sz="1800" i="1" smtClean="0"/>
              <a:t>indirect</a:t>
            </a:r>
            <a:r>
              <a:rPr lang="en-GB" sz="1800" smtClean="0"/>
              <a:t> manipulation device.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device itself doesn’t obscure screen, is accurate and fast.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hand-eye coordination problems for novice users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715000" y="1905000"/>
          <a:ext cx="3124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Picture" r:id="rId3" imgW="2343150" imgH="1771650" progId="Word.Picture.8">
                  <p:embed/>
                </p:oleObj>
              </mc:Choice>
              <mc:Fallback>
                <p:oleObj name="Picture" r:id="rId3" imgW="2343150" imgH="17716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3124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C9A40A2-B588-4DB7-9C77-F49A42E3B49D}" type="slidenum">
              <a:rPr lang="en-GB" sz="1400" smtClean="0"/>
              <a:pPr/>
              <a:t>20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does it work?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Two methods for detecting motion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Mechanical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Ball on underside of mouse turns as mouse is moved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Rotates orthogonal potentiometers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Can be used on almost any flat surface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Optical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light emitting diode on underside of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may use special grid-like pad or just on desk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less susceptible to dust and dirt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detects fluctuating alterations in reflected light intensity to calculate relative motion in (x, z) plane</a:t>
            </a:r>
          </a:p>
          <a:p>
            <a:pPr lvl="1" eaLnBrk="1" hangingPunct="1">
              <a:lnSpc>
                <a:spcPct val="90000"/>
              </a:lnSpc>
            </a:pPr>
            <a:endParaRPr lang="en-GB" sz="180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3BB8B6-E2F3-4A97-99BA-BCA36E86639B}" type="slidenum">
              <a:rPr lang="en-GB" sz="1400" smtClean="0"/>
              <a:pPr/>
              <a:t>21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 by foot 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some experiments with the </a:t>
            </a:r>
            <a:r>
              <a:rPr lang="en-GB" sz="2400" b="1" i="1" smtClean="0"/>
              <a:t>footmouse</a:t>
            </a:r>
            <a:endParaRPr lang="en-GB" sz="2400" b="1" smtClean="0"/>
          </a:p>
          <a:p>
            <a:pPr lvl="1" eaLnBrk="1" hangingPunct="1"/>
            <a:r>
              <a:rPr lang="en-GB" sz="2000" smtClean="0"/>
              <a:t>controlling mouse movement with feet …</a:t>
            </a:r>
          </a:p>
          <a:p>
            <a:pPr lvl="1" eaLnBrk="1" hangingPunct="1"/>
            <a:r>
              <a:rPr lang="en-GB" sz="2000" smtClean="0"/>
              <a:t>not very common :-)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but foot controls are common elsewhere:</a:t>
            </a:r>
          </a:p>
          <a:p>
            <a:pPr lvl="1" eaLnBrk="1" hangingPunct="1"/>
            <a:r>
              <a:rPr lang="en-GB" sz="2000" smtClean="0"/>
              <a:t>car pedals</a:t>
            </a:r>
          </a:p>
          <a:p>
            <a:pPr lvl="1" eaLnBrk="1" hangingPunct="1"/>
            <a:r>
              <a:rPr lang="en-GB" sz="2000" smtClean="0"/>
              <a:t>sewing machine speed control</a:t>
            </a:r>
          </a:p>
          <a:p>
            <a:pPr lvl="1" eaLnBrk="1" hangingPunct="1"/>
            <a:r>
              <a:rPr lang="en-GB" sz="2000" smtClean="0"/>
              <a:t>organ and piano pedals</a:t>
            </a:r>
          </a:p>
          <a:p>
            <a:pPr eaLnBrk="1" hangingPunct="1"/>
            <a:endParaRPr lang="en-GB" sz="240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2EFF2DA-9D3A-4757-A210-F3C2A524E2A5}" type="slidenum">
              <a:rPr lang="en-GB" sz="1400" smtClean="0"/>
              <a:pPr/>
              <a:t>22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Touchpad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small </a:t>
            </a:r>
            <a:r>
              <a:rPr lang="en-GB" sz="2400" b="1" smtClean="0"/>
              <a:t>touch sensitive</a:t>
            </a:r>
            <a:r>
              <a:rPr lang="en-GB" sz="2400" smtClean="0"/>
              <a:t> tablets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‘stroke’ to move mouse pointer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used mainly in laptop computers</a:t>
            </a:r>
          </a:p>
          <a:p>
            <a:pPr eaLnBrk="1" hangingPunct="1">
              <a:lnSpc>
                <a:spcPct val="90000"/>
              </a:lnSpc>
            </a:pPr>
            <a:endParaRPr lang="en-GB" sz="16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good ‘acceleration’ settings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fast stroke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lots of pixels per inch moved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initial movement to the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slow stroke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less pixels per inch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for accurate positioning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3DFA038-F7A3-4A51-9479-21D1FAA55364}" type="slidenum">
              <a:rPr lang="en-GB" sz="1400" smtClean="0"/>
              <a:pPr/>
              <a:t>23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Trackball and thumbwheels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Trackball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ball is rotated inside static housing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like an upsdie down mouse!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relative motion moves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indirect device, fairly accurate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separate buttons for picking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very fast for gaming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used in some portable and notebook computers.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Thumbwheels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for </a:t>
            </a:r>
            <a:r>
              <a:rPr lang="en-GB" sz="2000" b="1" smtClean="0"/>
              <a:t>accurate CAD</a:t>
            </a:r>
            <a:r>
              <a:rPr lang="en-GB" sz="2000" smtClean="0"/>
              <a:t> – two dials for X-Y cursor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for fast scrolling – single dial on mouse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8AA916A-93EE-43EC-8CE7-8873846D2E69}" type="slidenum">
              <a:rPr lang="en-GB" sz="1400" smtClean="0"/>
              <a:pPr/>
              <a:t>24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Joystick and keyboard nipple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sz="2400" smtClean="0"/>
              <a:t>Joystick</a:t>
            </a:r>
          </a:p>
          <a:p>
            <a:pPr lvl="1" eaLnBrk="1" hangingPunct="1"/>
            <a:r>
              <a:rPr lang="en-GB" sz="2000" smtClean="0"/>
              <a:t>indirect</a:t>
            </a:r>
            <a:br>
              <a:rPr lang="en-GB" sz="2000" smtClean="0"/>
            </a:br>
            <a:r>
              <a:rPr lang="en-GB" sz="2000" smtClean="0"/>
              <a:t>	pressure of stick = </a:t>
            </a:r>
            <a:r>
              <a:rPr lang="en-GB" sz="2000" u="sng" smtClean="0">
                <a:solidFill>
                  <a:srgbClr val="2E005D"/>
                </a:solidFill>
              </a:rPr>
              <a:t>velocity</a:t>
            </a:r>
            <a:r>
              <a:rPr lang="en-GB" sz="2000" smtClean="0"/>
              <a:t> of movement </a:t>
            </a:r>
          </a:p>
          <a:p>
            <a:pPr lvl="1" eaLnBrk="1" hangingPunct="1"/>
            <a:r>
              <a:rPr lang="en-GB" sz="2000" smtClean="0"/>
              <a:t>buttons for selection</a:t>
            </a:r>
            <a:br>
              <a:rPr lang="en-GB" sz="2000" smtClean="0"/>
            </a:br>
            <a:r>
              <a:rPr lang="en-GB" sz="2000" smtClean="0"/>
              <a:t>	 on top or on front like a trigger</a:t>
            </a:r>
          </a:p>
          <a:p>
            <a:pPr lvl="1" eaLnBrk="1" hangingPunct="1"/>
            <a:r>
              <a:rPr lang="en-GB" sz="2000" smtClean="0"/>
              <a:t>often used for computer games</a:t>
            </a:r>
            <a:br>
              <a:rPr lang="en-GB" sz="2000" smtClean="0"/>
            </a:br>
            <a:r>
              <a:rPr lang="en-GB" sz="2000" smtClean="0"/>
              <a:t>	aircraft controls and 3D navigation</a:t>
            </a:r>
          </a:p>
          <a:p>
            <a:pPr eaLnBrk="1" hangingPunct="1"/>
            <a:endParaRPr lang="en-GB" sz="1800" smtClean="0"/>
          </a:p>
          <a:p>
            <a:pPr eaLnBrk="1" hangingPunct="1">
              <a:buFontTx/>
              <a:buChar char=" "/>
            </a:pPr>
            <a:r>
              <a:rPr lang="en-GB" sz="2400" smtClean="0"/>
              <a:t>Keyboard nipple</a:t>
            </a:r>
          </a:p>
          <a:p>
            <a:pPr lvl="1" eaLnBrk="1" hangingPunct="1"/>
            <a:r>
              <a:rPr lang="en-GB" sz="2000" smtClean="0"/>
              <a:t>for laptop computers</a:t>
            </a:r>
          </a:p>
          <a:p>
            <a:pPr lvl="1" eaLnBrk="1" hangingPunct="1"/>
            <a:r>
              <a:rPr lang="en-GB" sz="2000" smtClean="0"/>
              <a:t>miniature joystick in the middle of the keyboard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A021949-BE79-46FD-8A34-7E23E7928F41}" type="slidenum">
              <a:rPr lang="en-GB" sz="1400" smtClean="0"/>
              <a:pPr/>
              <a:t>25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Touch-sensitive screen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800" smtClean="0"/>
              <a:t>Detect the presence of finger or stylus on the screen.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works by </a:t>
            </a:r>
            <a:r>
              <a:rPr lang="en-GB" sz="1600" b="1" smtClean="0"/>
              <a:t>interrupting matrix of light beams</a:t>
            </a:r>
            <a:r>
              <a:rPr lang="en-GB" sz="1600" smtClean="0"/>
              <a:t>,  capacitance changes or ultrasonic reflections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i="1" smtClean="0"/>
              <a:t>direct</a:t>
            </a:r>
            <a:r>
              <a:rPr lang="en-GB" sz="1600" smtClean="0"/>
              <a:t> pointing device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fast, and requires no specialised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good for menu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suitable for use in hostile environment: clean and safe from damage.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finger can mark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imprecise (finger is a fairly blunt instrument!)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400" smtClean="0"/>
              <a:t>difficult to select small regions or perform accurate drawing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lifting arm can be tiring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21D3A7E-A0B9-47D9-9EE9-4B402DBDE21E}" type="slidenum">
              <a:rPr lang="en-GB" sz="1400" smtClean="0"/>
              <a:pPr/>
              <a:t>26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Stylus and light pen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sz="2000" smtClean="0"/>
              <a:t>Stylus</a:t>
            </a:r>
          </a:p>
          <a:p>
            <a:pPr lvl="1" eaLnBrk="1" hangingPunct="1"/>
            <a:r>
              <a:rPr lang="en-GB" sz="1800" smtClean="0"/>
              <a:t>small pen-like pointer to </a:t>
            </a:r>
            <a:r>
              <a:rPr lang="en-GB" sz="1800" b="1" smtClean="0"/>
              <a:t>draw directly on screen</a:t>
            </a:r>
          </a:p>
          <a:p>
            <a:pPr lvl="1" eaLnBrk="1" hangingPunct="1"/>
            <a:r>
              <a:rPr lang="en-GB" sz="1800" smtClean="0"/>
              <a:t>may use touch sensitive surface or magnetic detection</a:t>
            </a:r>
          </a:p>
          <a:p>
            <a:pPr lvl="1" eaLnBrk="1" hangingPunct="1"/>
            <a:r>
              <a:rPr lang="en-GB" sz="1800" smtClean="0"/>
              <a:t>used in PDA, tablets PCs and drawing tables</a:t>
            </a:r>
          </a:p>
          <a:p>
            <a:pPr eaLnBrk="1" hangingPunct="1"/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z="2000" smtClean="0"/>
              <a:t>Light Pen</a:t>
            </a:r>
          </a:p>
          <a:p>
            <a:pPr lvl="1" eaLnBrk="1" hangingPunct="1"/>
            <a:r>
              <a:rPr lang="en-GB" sz="1800" smtClean="0"/>
              <a:t>now rarely used</a:t>
            </a:r>
          </a:p>
          <a:p>
            <a:pPr lvl="1" eaLnBrk="1" hangingPunct="1"/>
            <a:r>
              <a:rPr lang="en-GB" sz="1800" smtClean="0"/>
              <a:t>uses </a:t>
            </a:r>
            <a:r>
              <a:rPr lang="en-GB" sz="1800" b="1" smtClean="0"/>
              <a:t>light from screen to detect location</a:t>
            </a:r>
          </a:p>
          <a:p>
            <a:pPr lvl="1" eaLnBrk="1" hangingPunct="1"/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z="2000" smtClean="0"/>
              <a:t>BOTH …</a:t>
            </a:r>
          </a:p>
          <a:p>
            <a:pPr lvl="1" eaLnBrk="1" hangingPunct="1"/>
            <a:r>
              <a:rPr lang="en-GB" sz="1800" smtClean="0"/>
              <a:t>very direct and obvious to use</a:t>
            </a:r>
          </a:p>
          <a:p>
            <a:pPr lvl="1" eaLnBrk="1" hangingPunct="1"/>
            <a:r>
              <a:rPr lang="en-GB" sz="1800" smtClean="0"/>
              <a:t>but can obscure screen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655FE4D-6AE1-4273-844D-9973755E6254}" type="slidenum">
              <a:rPr lang="en-GB" sz="1400" smtClean="0"/>
              <a:pPr/>
              <a:t>27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Digitizing tablet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Mouse like-device with cross hairs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used on special surface </a:t>
            </a:r>
            <a:br>
              <a:rPr lang="en-GB" sz="2400" smtClean="0"/>
            </a:br>
            <a:r>
              <a:rPr lang="en-GB" sz="2400" smtClean="0"/>
              <a:t>	- rather like stylus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b="1" smtClean="0"/>
              <a:t>very accurate</a:t>
            </a:r>
            <a:br>
              <a:rPr lang="en-GB" sz="2400" b="1" smtClean="0"/>
            </a:br>
            <a:r>
              <a:rPr lang="en-GB" sz="2400" b="1" smtClean="0"/>
              <a:t>	- used for digitizing maps</a:t>
            </a:r>
          </a:p>
          <a:p>
            <a:pPr eaLnBrk="1" hangingPunct="1">
              <a:buFontTx/>
              <a:buNone/>
            </a:pPr>
            <a:r>
              <a:rPr lang="en-GB" sz="2400" b="1" smtClean="0"/>
              <a:t>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91FF713-BE98-4E43-8EE8-A1B772CA3791}" type="slidenum">
              <a:rPr lang="en-GB" sz="1400" smtClean="0"/>
              <a:pPr/>
              <a:t>28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Eyegaze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smtClean="0"/>
              <a:t>control interface by eye gaze 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e.g. look at a menu item to select it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b="1" smtClean="0"/>
              <a:t>uses laser beam reflected off retina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… a very low power laser!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mainly used for evaluation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potential for hands-free control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high accuracy requires headset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cheaper and lower accuracy devices available</a:t>
            </a:r>
            <a:br>
              <a:rPr lang="en-GB" sz="2400" smtClean="0"/>
            </a:br>
            <a:r>
              <a:rPr lang="en-GB" sz="2400" smtClean="0"/>
              <a:t>	sit under the screen like a small webcam</a:t>
            </a:r>
            <a:br>
              <a:rPr lang="en-GB" sz="2400" smtClean="0"/>
            </a:br>
            <a:endParaRPr lang="en-GB" sz="240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8029338-2730-474C-8F0A-80A2BD5F447C}" type="slidenum">
              <a:rPr lang="en-GB" sz="1400" smtClean="0"/>
              <a:pPr/>
              <a:t>29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‘typical’ computer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800" smtClean="0"/>
              <a:t>screen, or monitor, on which there are windows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keyboard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mouse/trackpad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variations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desktop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laptop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PDA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the </a:t>
            </a:r>
            <a:r>
              <a:rPr lang="en-GB" sz="1800" b="1" smtClean="0"/>
              <a:t>devices dictate the styles of interaction</a:t>
            </a:r>
            <a:r>
              <a:rPr lang="en-GB" sz="1800" smtClean="0"/>
              <a:t> that the system supports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If we use different devices, then the interface will support a different style of interaction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038600" y="2438400"/>
          <a:ext cx="4610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icture" r:id="rId3" imgW="3457575" imgH="1914525" progId="Word.Picture.8">
                  <p:embed/>
                </p:oleObj>
              </mc:Choice>
              <mc:Fallback>
                <p:oleObj name="Picture" r:id="rId3" imgW="3457575" imgH="19145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0"/>
                        <a:ext cx="46101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94BE551-5B0B-48A4-9653-1279E478324D}" type="slidenum">
              <a:rPr lang="en-GB" sz="1400" smtClean="0"/>
              <a:pPr/>
              <a:t>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Cursor 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Four keys (up, down, left, right) on keyboard.</a:t>
            </a:r>
          </a:p>
          <a:p>
            <a:pPr eaLnBrk="1" hangingPunct="1"/>
            <a:r>
              <a:rPr lang="en-GB" sz="2000" smtClean="0"/>
              <a:t>Very, very cheap, but slow. </a:t>
            </a:r>
          </a:p>
          <a:p>
            <a:pPr eaLnBrk="1" hangingPunct="1"/>
            <a:r>
              <a:rPr lang="en-GB" sz="2000" smtClean="0"/>
              <a:t>Useful for not much more than basic motion for text-editing tasks.</a:t>
            </a:r>
          </a:p>
          <a:p>
            <a:pPr eaLnBrk="1" hangingPunct="1"/>
            <a:r>
              <a:rPr lang="en-GB" sz="2000" smtClean="0"/>
              <a:t>No standardised layout, but </a:t>
            </a:r>
            <a:r>
              <a:rPr lang="en-GB" sz="2000" b="1" smtClean="0"/>
              <a:t>inverted “T”, most common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209800" y="4029075"/>
          <a:ext cx="46196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Picture" r:id="rId3" imgW="3467100" imgH="1895475" progId="Word.Picture.8">
                  <p:embed/>
                </p:oleObj>
              </mc:Choice>
              <mc:Fallback>
                <p:oleObj name="Picture" r:id="rId3" imgW="3467100" imgH="18954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29075"/>
                        <a:ext cx="4619625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5181600" y="3886200"/>
            <a:ext cx="19050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AF7CAEB-8E7B-4014-8EE8-83784BBE9CC2}" type="slidenum">
              <a:rPr lang="en-GB" sz="1400" smtClean="0"/>
              <a:pPr/>
              <a:t>30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Discrete positioning controls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phones, TV controls etc.</a:t>
            </a:r>
          </a:p>
          <a:p>
            <a:pPr lvl="1" eaLnBrk="1" hangingPunct="1"/>
            <a:r>
              <a:rPr lang="en-GB" smtClean="0"/>
              <a:t>cursor pads or mini-joysticks</a:t>
            </a:r>
          </a:p>
          <a:p>
            <a:pPr lvl="1" eaLnBrk="1" hangingPunct="1"/>
            <a:r>
              <a:rPr lang="en-GB" smtClean="0"/>
              <a:t>discrete left-right, up-down</a:t>
            </a:r>
          </a:p>
          <a:p>
            <a:pPr lvl="1" eaLnBrk="1" hangingPunct="1"/>
            <a:r>
              <a:rPr lang="en-GB" smtClean="0"/>
              <a:t>mainly for menu selection</a:t>
            </a:r>
          </a:p>
        </p:txBody>
      </p:sp>
      <p:pic>
        <p:nvPicPr>
          <p:cNvPr id="32772" name="Picture 5" descr="phone-2.jpg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6416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video-control-2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524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2F72F6B-D063-47AD-AEF7-AE371D290E77}" type="slidenum">
              <a:rPr lang="en-GB" sz="1400" smtClean="0"/>
              <a:pPr/>
              <a:t>31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display devices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bitmap screens </a:t>
            </a:r>
            <a:r>
              <a:rPr lang="en-GB" sz="2400" smtClean="0"/>
              <a:t>(CRT &amp; LCD)</a:t>
            </a:r>
            <a:endParaRPr lang="en-GB" smtClean="0"/>
          </a:p>
          <a:p>
            <a:pPr eaLnBrk="1" hangingPunct="1"/>
            <a:r>
              <a:rPr lang="en-GB" smtClean="0"/>
              <a:t>large &amp; situated displays</a:t>
            </a:r>
            <a:br>
              <a:rPr lang="en-GB" smtClean="0"/>
            </a:br>
            <a:r>
              <a:rPr lang="en-GB" smtClean="0"/>
              <a:t>digital paper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F000F54-153A-4363-820D-6E2502D17E28}" type="slidenum">
              <a:rPr lang="en-GB" sz="1400" smtClean="0"/>
              <a:pPr/>
              <a:t>32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bitmap displays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screen is vast number of coloured dots</a:t>
            </a:r>
          </a:p>
        </p:txBody>
      </p:sp>
      <p:pic>
        <p:nvPicPr>
          <p:cNvPr id="34820" name="Picture 4" descr="&#10;bitmap-1.tiff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2870200" cy="15367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43200" y="3276600"/>
            <a:ext cx="5511800" cy="2197100"/>
            <a:chOff x="1728" y="2064"/>
            <a:chExt cx="3472" cy="1384"/>
          </a:xfrm>
        </p:grpSpPr>
        <p:pic>
          <p:nvPicPr>
            <p:cNvPr id="34827" name="Picture 5" descr="&#10;bitmap-2.tiff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64"/>
              <a:ext cx="1552" cy="138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8" name="Rectangle 7"/>
            <p:cNvSpPr>
              <a:spLocks noChangeArrowheads="1"/>
            </p:cNvSpPr>
            <p:nvPr/>
          </p:nvSpPr>
          <p:spPr bwMode="auto">
            <a:xfrm>
              <a:off x="1728" y="2256"/>
              <a:ext cx="43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>
              <a:off x="2160" y="2400"/>
              <a:ext cx="144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057400" y="3429000"/>
            <a:ext cx="5562600" cy="3149600"/>
            <a:chOff x="1296" y="2160"/>
            <a:chExt cx="3504" cy="1984"/>
          </a:xfrm>
        </p:grpSpPr>
        <p:pic>
          <p:nvPicPr>
            <p:cNvPr id="34824" name="Picture 6" descr="&#10;bitmap-3.tiff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024"/>
              <a:ext cx="156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416" y="2160"/>
              <a:ext cx="38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H="1">
              <a:off x="2880" y="2448"/>
              <a:ext cx="1728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673EB03-068C-44CD-B8E1-37481CB52AA9}" type="slidenum">
              <a:rPr lang="en-GB" sz="1400" smtClean="0"/>
              <a:pPr/>
              <a:t>33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resolution and colour depth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Resolution … used (inconsistently) for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number of pixels on screen (width x height)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e.g. SVGA 1024 x 768, PDA perhaps 240x400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density of pixels (in pixels or dots per inch - dpi)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typically between 72 and 96 dpi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Aspect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ration between width and 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4:3 for most screens, 16:9 for wide-screen TV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Colour depth: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how many different colours for each pixel?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black/white or greys only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256 from a pallete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8 bits each for red/green/blue = millions of colours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5A3893A-FBC4-40AF-99F6-BD6F8436C9BE}" type="slidenum">
              <a:rPr lang="en-GB" sz="1400" smtClean="0"/>
              <a:pPr/>
              <a:t>34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anti-aliasing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 marL="0" indent="0" defTabSz="673100" eaLnBrk="1" hangingPunct="1">
              <a:lnSpc>
                <a:spcPct val="90000"/>
              </a:lnSpc>
              <a:buFontTx/>
              <a:buChar char=" "/>
            </a:pPr>
            <a:r>
              <a:rPr lang="en-GB" sz="2000" smtClean="0"/>
              <a:t>Jaggies</a:t>
            </a:r>
          </a:p>
          <a:p>
            <a:pPr marL="755650" lvl="1" indent="-374650" defTabSz="673100" eaLnBrk="1" hangingPunct="1">
              <a:lnSpc>
                <a:spcPct val="90000"/>
              </a:lnSpc>
            </a:pPr>
            <a:r>
              <a:rPr lang="en-GB" sz="1800" b="1" smtClean="0"/>
              <a:t>diagonal lines that have discontinuities</a:t>
            </a:r>
            <a:r>
              <a:rPr lang="en-GB" sz="1800" smtClean="0"/>
              <a:t> in due to horizontal raster scan process.</a:t>
            </a:r>
          </a:p>
          <a:p>
            <a:pPr marL="0" indent="0" defTabSz="673100" eaLnBrk="1" hangingPunct="1">
              <a:lnSpc>
                <a:spcPct val="90000"/>
              </a:lnSpc>
            </a:pPr>
            <a:endParaRPr lang="en-GB" sz="1400" smtClean="0"/>
          </a:p>
          <a:p>
            <a:pPr marL="0" indent="0" defTabSz="673100" eaLnBrk="1" hangingPunct="1">
              <a:lnSpc>
                <a:spcPct val="90000"/>
              </a:lnSpc>
              <a:buFontTx/>
              <a:buChar char=" "/>
            </a:pPr>
            <a:r>
              <a:rPr lang="en-GB" sz="2000" smtClean="0"/>
              <a:t>Anti-aliasing</a:t>
            </a:r>
          </a:p>
          <a:p>
            <a:pPr marL="755650" lvl="1" indent="-374650" defTabSz="673100" eaLnBrk="1" hangingPunct="1">
              <a:lnSpc>
                <a:spcPct val="90000"/>
              </a:lnSpc>
            </a:pPr>
            <a:r>
              <a:rPr lang="en-GB" sz="1800" b="1" smtClean="0"/>
              <a:t>softens edges by using shades</a:t>
            </a:r>
            <a:r>
              <a:rPr lang="en-GB" sz="1800" smtClean="0"/>
              <a:t> of line colour</a:t>
            </a:r>
          </a:p>
          <a:p>
            <a:pPr marL="755650" lvl="1" indent="-374650" defTabSz="673100" eaLnBrk="1" hangingPunct="1">
              <a:lnSpc>
                <a:spcPct val="90000"/>
              </a:lnSpc>
            </a:pPr>
            <a:r>
              <a:rPr lang="en-GB" sz="1800" smtClean="0"/>
              <a:t>also used for text</a:t>
            </a:r>
          </a:p>
        </p:txBody>
      </p:sp>
      <p:pic>
        <p:nvPicPr>
          <p:cNvPr id="36868" name="Picture 308" descr="anti-alias-2.gif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33875"/>
            <a:ext cx="38735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09" descr="anti-alias-1.gif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3783013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11"/>
          <p:cNvSpPr>
            <a:spLocks noChangeArrowheads="1"/>
          </p:cNvSpPr>
          <p:nvPr/>
        </p:nvSpPr>
        <p:spPr bwMode="auto">
          <a:xfrm>
            <a:off x="533400" y="6324600"/>
            <a:ext cx="830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312"/>
          <p:cNvSpPr>
            <a:spLocks noChangeArrowheads="1"/>
          </p:cNvSpPr>
          <p:nvPr/>
        </p:nvSpPr>
        <p:spPr bwMode="auto">
          <a:xfrm>
            <a:off x="533400" y="4267200"/>
            <a:ext cx="830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5FD09A8-D010-49FC-811D-AAE5F096D2A8}" type="slidenum">
              <a:rPr lang="en-GB" sz="1400" smtClean="0"/>
              <a:pPr/>
              <a:t>35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Cathode ray tube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Stream of</a:t>
            </a:r>
            <a:r>
              <a:rPr lang="en-GB" sz="2000" b="1" smtClean="0"/>
              <a:t> electrons emitted from electron gun, focused and directed by magnetic fields, hit phosphor-coated screen which glows</a:t>
            </a:r>
          </a:p>
          <a:p>
            <a:pPr eaLnBrk="1" hangingPunct="1"/>
            <a:r>
              <a:rPr lang="en-GB" sz="2000" smtClean="0"/>
              <a:t>used in TVs and computer monitors</a:t>
            </a:r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495800" y="3695700"/>
          <a:ext cx="38100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Picture" r:id="rId3" imgW="2857500" imgH="2200275" progId="Word.Picture.8">
                  <p:embed/>
                </p:oleObj>
              </mc:Choice>
              <mc:Fallback>
                <p:oleObj name="Picture" r:id="rId3" imgW="2857500" imgH="22002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95700"/>
                        <a:ext cx="38100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A52FE60-BFBE-4CBF-88BA-E034BC253579}" type="slidenum">
              <a:rPr lang="en-GB" sz="1400" smtClean="0"/>
              <a:pPr/>
              <a:t>36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Health hazards of CRT 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 smtClean="0"/>
              <a:t>X-rays</a:t>
            </a:r>
            <a:r>
              <a:rPr lang="en-GB" sz="2000" smtClean="0"/>
              <a:t>: largely absorbed by screen (but not at rear!)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smtClean="0"/>
              <a:t>UV- and IR-radiation </a:t>
            </a:r>
            <a:r>
              <a:rPr lang="en-GB" sz="2000" smtClean="0"/>
              <a:t>from phosphors: insignificant levels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smtClean="0"/>
              <a:t>Radio frequency </a:t>
            </a:r>
            <a:r>
              <a:rPr lang="en-GB" sz="2000" smtClean="0"/>
              <a:t>emissions, plus ultrasound (~16kHz)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smtClean="0"/>
              <a:t>Electrostatic field </a:t>
            </a:r>
            <a:r>
              <a:rPr lang="en-GB" sz="2000" smtClean="0"/>
              <a:t>- leaks out through tube to user.  Intensity dependant on distance and humidity.  Can cause rashes.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smtClean="0"/>
              <a:t>Electromagnetic fields </a:t>
            </a:r>
            <a:r>
              <a:rPr lang="en-GB" sz="2000" smtClean="0"/>
              <a:t>(50Hz-0.5MHz).  Create induction currents in conductive materials, including the human body.  Two types of effects attributed to this: visual system - high incidence of cataracts in VDU operators, and concern over reproductive disorders (miscarriages and birth defects).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C32EFE5-F003-48D7-8238-8A54ED1C9549}" type="slidenum">
              <a:rPr lang="en-GB" sz="1400" smtClean="0"/>
              <a:pPr/>
              <a:t>37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Health hints 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do not sit too close to the screen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do not use very small fonts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do not look at the screen for long periods without a break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do not place the screen directly in front of a bright window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work in well-lit surroundings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  <a:buClr>
                <a:srgbClr val="D77A00"/>
              </a:buClr>
              <a:buFont typeface="Wingdings" charset="2"/>
              <a:buChar char="«"/>
            </a:pPr>
            <a:r>
              <a:rPr lang="en-GB" sz="2400" smtClean="0"/>
              <a:t>Take extra care if pregnant.</a:t>
            </a:r>
            <a:br>
              <a:rPr lang="en-GB" sz="2400" smtClean="0"/>
            </a:br>
            <a:r>
              <a:rPr lang="en-GB" sz="2400" smtClean="0"/>
              <a:t>	but also posture, ergonomics, stress</a:t>
            </a:r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8F45B65-799E-4FD6-ACF5-1DCF86626B3F}" type="slidenum">
              <a:rPr lang="en-GB" sz="1400" smtClean="0"/>
              <a:pPr/>
              <a:t>38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Liquid crystal displays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800" smtClean="0"/>
              <a:t>Smaller, lighter, and … no radiation problems.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Found on PDAs, portables and notebooks,</a:t>
            </a:r>
            <a:br>
              <a:rPr lang="en-GB" sz="1800" smtClean="0"/>
            </a:br>
            <a:r>
              <a:rPr lang="en-GB" sz="1800" smtClean="0"/>
              <a:t>	… and increasingly on desktop and even for home TV</a:t>
            </a:r>
          </a:p>
          <a:p>
            <a:pPr eaLnBrk="1" hangingPunct="1">
              <a:lnSpc>
                <a:spcPct val="90000"/>
              </a:lnSpc>
            </a:pPr>
            <a:endParaRPr lang="en-GB" sz="14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also used in dedicted displays:</a:t>
            </a:r>
            <a:br>
              <a:rPr lang="en-GB" sz="1800" smtClean="0"/>
            </a:br>
            <a:r>
              <a:rPr lang="en-GB" sz="1800" smtClean="0"/>
              <a:t>	digital watches, mobile phones, HiFi controls</a:t>
            </a:r>
          </a:p>
          <a:p>
            <a:pPr lvl="1" eaLnBrk="1" hangingPunct="1">
              <a:lnSpc>
                <a:spcPct val="90000"/>
              </a:lnSpc>
            </a:pPr>
            <a:endParaRPr lang="en-GB" sz="16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How it works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Top plate transparent and polarised, bottom plate reflecting.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Light passes through top plate and crystal, and reflects back to eye.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Voltage applied to crystal changes polarisation and hence colour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N.B. light reflected not emitted =&gt; less eye strain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3BFDA2B-4AAD-46D8-8D2A-2D3A9788B8CF}" type="slidenum">
              <a:rPr lang="en-GB" sz="1400" smtClean="0"/>
              <a:pPr/>
              <a:t>39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many computers 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Char char=" "/>
            </a:pPr>
            <a:r>
              <a:rPr lang="en-GB" sz="2400" smtClean="0"/>
              <a:t>in your house?</a:t>
            </a:r>
          </a:p>
          <a:p>
            <a:pPr marL="476250" lvl="1" eaLnBrk="1" hangingPunct="1"/>
            <a:endParaRPr lang="en-GB" sz="1200" smtClean="0"/>
          </a:p>
          <a:p>
            <a:pPr marL="476250" lvl="1" eaLnBrk="1" hangingPunct="1"/>
            <a:r>
              <a:rPr lang="en-GB" sz="2000" smtClean="0"/>
              <a:t>PC</a:t>
            </a:r>
          </a:p>
          <a:p>
            <a:pPr marL="476250" lvl="1" eaLnBrk="1" hangingPunct="1"/>
            <a:r>
              <a:rPr lang="en-GB" sz="2000" smtClean="0"/>
              <a:t>TV, VCR, DVD, HiFi, cable/satellite TV</a:t>
            </a:r>
          </a:p>
          <a:p>
            <a:pPr marL="476250" lvl="1" eaLnBrk="1" hangingPunct="1"/>
            <a:r>
              <a:rPr lang="en-GB" sz="2000" smtClean="0"/>
              <a:t>microwave, cooker, washing machine</a:t>
            </a:r>
          </a:p>
          <a:p>
            <a:pPr marL="476250" lvl="1" eaLnBrk="1" hangingPunct="1"/>
            <a:r>
              <a:rPr lang="en-GB" sz="2000" smtClean="0"/>
              <a:t>central heating</a:t>
            </a:r>
          </a:p>
          <a:p>
            <a:pPr marL="476250" lvl="1" eaLnBrk="1" hangingPunct="1"/>
            <a:r>
              <a:rPr lang="en-GB" sz="2000" smtClean="0"/>
              <a:t>security system</a:t>
            </a:r>
          </a:p>
          <a:p>
            <a:pPr marL="0" indent="0" eaLnBrk="1" hangingPunct="1"/>
            <a:endParaRPr lang="en-GB" sz="2400" smtClean="0"/>
          </a:p>
          <a:p>
            <a:pPr marL="476250" lvl="1" eaLnBrk="1" hangingPunct="1">
              <a:buFontTx/>
              <a:buChar char=" "/>
            </a:pPr>
            <a:r>
              <a:rPr lang="en-GB" sz="2000" smtClean="0"/>
              <a:t>can you think of more?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sz="2400" smtClean="0"/>
              <a:t>in your pockets?</a:t>
            </a:r>
          </a:p>
          <a:p>
            <a:pPr lvl="1" eaLnBrk="1" hangingPunct="1"/>
            <a:endParaRPr lang="en-GB" sz="1200" smtClean="0"/>
          </a:p>
          <a:p>
            <a:pPr lvl="1" eaLnBrk="1" hangingPunct="1"/>
            <a:r>
              <a:rPr lang="en-GB" sz="2000" smtClean="0"/>
              <a:t>PDA</a:t>
            </a:r>
          </a:p>
          <a:p>
            <a:pPr lvl="1" eaLnBrk="1" hangingPunct="1"/>
            <a:r>
              <a:rPr lang="en-GB" sz="2000" smtClean="0"/>
              <a:t>phone, camera</a:t>
            </a:r>
          </a:p>
          <a:p>
            <a:pPr lvl="1" eaLnBrk="1" hangingPunct="1"/>
            <a:r>
              <a:rPr lang="en-GB" sz="2000" smtClean="0"/>
              <a:t>smart card, card with magnetic strip?</a:t>
            </a:r>
          </a:p>
          <a:p>
            <a:pPr lvl="1" eaLnBrk="1" hangingPunct="1"/>
            <a:r>
              <a:rPr lang="en-GB" sz="2000" smtClean="0"/>
              <a:t>electronic car key</a:t>
            </a:r>
          </a:p>
          <a:p>
            <a:pPr lvl="1" eaLnBrk="1" hangingPunct="1"/>
            <a:r>
              <a:rPr lang="en-GB" sz="2000" smtClean="0"/>
              <a:t>USB memory</a:t>
            </a:r>
          </a:p>
          <a:p>
            <a:pPr eaLnBrk="1" hangingPunct="1"/>
            <a:endParaRPr lang="en-GB" sz="2400" smtClean="0"/>
          </a:p>
          <a:p>
            <a:pPr lvl="1" eaLnBrk="1" hangingPunct="1">
              <a:buFontTx/>
              <a:buChar char=" "/>
            </a:pPr>
            <a:r>
              <a:rPr lang="en-GB" sz="2000" smtClean="0"/>
              <a:t>try your pockets and bags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E45670D-6724-4FA7-B8D9-B937A2D7A8F2}" type="slidenum">
              <a:rPr lang="en-GB" sz="1400" smtClean="0"/>
              <a:pPr/>
              <a:t>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special displays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000" smtClean="0"/>
              <a:t>Random Scan (Directed-beam refresh, vector display)</a:t>
            </a:r>
          </a:p>
          <a:p>
            <a:pPr lvl="1" eaLnBrk="1" hangingPunct="1"/>
            <a:r>
              <a:rPr lang="en-GB" sz="1800" smtClean="0"/>
              <a:t>draw  the lines to be displayed directly</a:t>
            </a:r>
          </a:p>
          <a:p>
            <a:pPr lvl="1" eaLnBrk="1" hangingPunct="1"/>
            <a:r>
              <a:rPr lang="en-GB" sz="1800" smtClean="0"/>
              <a:t>no jaggies</a:t>
            </a:r>
          </a:p>
          <a:p>
            <a:pPr lvl="1" eaLnBrk="1" hangingPunct="1"/>
            <a:r>
              <a:rPr lang="en-GB" sz="1800" smtClean="0"/>
              <a:t>lines need to be constantly redrawn</a:t>
            </a:r>
          </a:p>
          <a:p>
            <a:pPr lvl="1" eaLnBrk="1" hangingPunct="1"/>
            <a:r>
              <a:rPr lang="en-GB" sz="1800" smtClean="0"/>
              <a:t>rarely used except in special instruments</a:t>
            </a:r>
          </a:p>
          <a:p>
            <a:pPr eaLnBrk="1" hangingPunct="1">
              <a:buFontTx/>
              <a:buNone/>
            </a:pPr>
            <a:r>
              <a:rPr lang="en-GB" sz="2000" smtClean="0"/>
              <a:t> </a:t>
            </a:r>
          </a:p>
          <a:p>
            <a:pPr eaLnBrk="1" hangingPunct="1">
              <a:buFontTx/>
              <a:buNone/>
            </a:pPr>
            <a:r>
              <a:rPr lang="en-GB" sz="2000" smtClean="0"/>
              <a:t>Direct view storage tube (DVST)</a:t>
            </a:r>
          </a:p>
          <a:p>
            <a:pPr lvl="1" eaLnBrk="1" hangingPunct="1"/>
            <a:r>
              <a:rPr lang="en-GB" sz="1800" smtClean="0"/>
              <a:t>Similar to random scan but persistent =&gt; no flicker</a:t>
            </a:r>
          </a:p>
          <a:p>
            <a:pPr lvl="1" eaLnBrk="1" hangingPunct="1"/>
            <a:r>
              <a:rPr lang="en-GB" sz="1800" smtClean="0"/>
              <a:t>Can be incrementally updated but not selectively erased</a:t>
            </a:r>
          </a:p>
          <a:p>
            <a:pPr lvl="1" eaLnBrk="1" hangingPunct="1"/>
            <a:r>
              <a:rPr lang="en-GB" sz="1800" smtClean="0"/>
              <a:t>Used in analogue storage oscilloscopes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75DAAC3-404F-4157-A94E-3DE628230ADD}" type="slidenum">
              <a:rPr lang="en-GB" sz="1400" smtClean="0"/>
              <a:pPr/>
              <a:t>40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large displays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578100" algn="l"/>
              </a:tabLst>
            </a:pPr>
            <a:r>
              <a:rPr lang="en-GB" smtClean="0"/>
              <a:t>used for meetings, lectures, etc.</a:t>
            </a:r>
          </a:p>
          <a:p>
            <a:pPr eaLnBrk="1" hangingPunct="1">
              <a:tabLst>
                <a:tab pos="2578100" algn="l"/>
              </a:tabLst>
            </a:pPr>
            <a:r>
              <a:rPr lang="en-GB" smtClean="0"/>
              <a:t>technology</a:t>
            </a:r>
          </a:p>
          <a:p>
            <a:pPr marL="565150" lvl="1" indent="6350" eaLnBrk="1" hangingPunct="1">
              <a:buFontTx/>
              <a:buChar char=" "/>
              <a:tabLst>
                <a:tab pos="2578100" algn="l"/>
              </a:tabLst>
            </a:pPr>
            <a:r>
              <a:rPr lang="en-GB" smtClean="0"/>
              <a:t>plasma 	</a:t>
            </a:r>
            <a:r>
              <a:rPr lang="en-GB" sz="2000" smtClean="0"/>
              <a:t>– usually wide screen</a:t>
            </a:r>
            <a:endParaRPr lang="en-GB" smtClean="0"/>
          </a:p>
          <a:p>
            <a:pPr marL="565150" lvl="1" indent="6350" eaLnBrk="1" hangingPunct="1">
              <a:buFontTx/>
              <a:buChar char=" "/>
              <a:tabLst>
                <a:tab pos="2578100" algn="l"/>
              </a:tabLst>
            </a:pPr>
            <a:r>
              <a:rPr lang="en-GB" smtClean="0"/>
              <a:t>video walls  </a:t>
            </a:r>
            <a:r>
              <a:rPr lang="en-GB" sz="2000" smtClean="0"/>
              <a:t>– lots of small screens together</a:t>
            </a:r>
            <a:endParaRPr lang="en-GB" smtClean="0"/>
          </a:p>
          <a:p>
            <a:pPr marL="565150" lvl="1" indent="6350" eaLnBrk="1" hangingPunct="1">
              <a:buFontTx/>
              <a:buChar char=" "/>
              <a:tabLst>
                <a:tab pos="2578100" algn="l"/>
              </a:tabLst>
            </a:pPr>
            <a:r>
              <a:rPr lang="en-GB" smtClean="0"/>
              <a:t>projected	</a:t>
            </a:r>
            <a:r>
              <a:rPr lang="en-GB" sz="2000" smtClean="0"/>
              <a:t>– RGB lights or LCD projector</a:t>
            </a:r>
          </a:p>
          <a:p>
            <a:pPr marL="1231900" lvl="2" eaLnBrk="1" hangingPunct="1">
              <a:buFontTx/>
              <a:buChar char="–"/>
              <a:tabLst>
                <a:tab pos="2578100" algn="l"/>
              </a:tabLst>
            </a:pPr>
            <a:r>
              <a:rPr lang="en-GB" smtClean="0"/>
              <a:t>hand/body obscures screen</a:t>
            </a:r>
          </a:p>
          <a:p>
            <a:pPr marL="1231900" lvl="2" eaLnBrk="1" hangingPunct="1">
              <a:buFontTx/>
              <a:buChar char="–"/>
              <a:tabLst>
                <a:tab pos="2578100" algn="l"/>
              </a:tabLst>
            </a:pPr>
            <a:r>
              <a:rPr lang="en-GB" smtClean="0"/>
              <a:t>may be solved by 2 projectors + clever software </a:t>
            </a:r>
          </a:p>
          <a:p>
            <a:pPr marL="565150" lvl="1" indent="6350" eaLnBrk="1" hangingPunct="1">
              <a:buFontTx/>
              <a:buChar char=" "/>
              <a:tabLst>
                <a:tab pos="2578100" algn="l"/>
              </a:tabLst>
            </a:pPr>
            <a:r>
              <a:rPr lang="en-GB" smtClean="0"/>
              <a:t>back-projected</a:t>
            </a:r>
          </a:p>
          <a:p>
            <a:pPr marL="1231900" lvl="2" eaLnBrk="1" hangingPunct="1">
              <a:buFontTx/>
              <a:buChar char="–"/>
              <a:tabLst>
                <a:tab pos="2578100" algn="l"/>
              </a:tabLst>
            </a:pPr>
            <a:r>
              <a:rPr lang="en-GB" smtClean="0"/>
              <a:t>frosted glass + projector behind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43622D6-684C-4841-815D-FD0E9F59BFD1}" type="slidenum">
              <a:rPr lang="en-GB" sz="1400" smtClean="0"/>
              <a:pPr/>
              <a:t>41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situated displays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displays in ‘public’ places</a:t>
            </a:r>
          </a:p>
          <a:p>
            <a:pPr lvl="1" eaLnBrk="1" hangingPunct="1"/>
            <a:r>
              <a:rPr lang="en-GB" sz="2000" smtClean="0"/>
              <a:t>large or small</a:t>
            </a:r>
          </a:p>
          <a:p>
            <a:pPr lvl="1" eaLnBrk="1" hangingPunct="1"/>
            <a:r>
              <a:rPr lang="en-GB" sz="2000" smtClean="0"/>
              <a:t>very public or for small group</a:t>
            </a:r>
          </a:p>
          <a:p>
            <a:pPr eaLnBrk="1" hangingPunct="1"/>
            <a:r>
              <a:rPr lang="en-GB" sz="2400" smtClean="0"/>
              <a:t>display only</a:t>
            </a:r>
          </a:p>
          <a:p>
            <a:pPr lvl="1" eaLnBrk="1" hangingPunct="1"/>
            <a:r>
              <a:rPr lang="en-GB" sz="2000" smtClean="0"/>
              <a:t>for information relevant to location</a:t>
            </a:r>
          </a:p>
          <a:p>
            <a:pPr eaLnBrk="1" hangingPunct="1"/>
            <a:r>
              <a:rPr lang="en-GB" sz="2400" smtClean="0"/>
              <a:t>or interactive</a:t>
            </a:r>
          </a:p>
          <a:p>
            <a:pPr lvl="1" eaLnBrk="1" hangingPunct="1"/>
            <a:r>
              <a:rPr lang="en-GB" sz="2000" smtClean="0"/>
              <a:t>use stylus, touch sensitive screem</a:t>
            </a:r>
          </a:p>
          <a:p>
            <a:pPr eaLnBrk="1" hangingPunct="1"/>
            <a:r>
              <a:rPr lang="en-GB" sz="2400" smtClean="0"/>
              <a:t>in all cases … the location matters</a:t>
            </a:r>
          </a:p>
          <a:p>
            <a:pPr lvl="1" eaLnBrk="1" hangingPunct="1"/>
            <a:r>
              <a:rPr lang="en-GB" sz="2000" smtClean="0"/>
              <a:t>meaning of information or interaction is related to the location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60E47F5-9A75-40F0-9F11-0359C237EABF}" type="slidenum">
              <a:rPr lang="en-GB" sz="1400" smtClean="0"/>
              <a:pPr/>
              <a:t>42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virtual reality and 3D interaction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positioning in 3D space</a:t>
            </a:r>
            <a:br>
              <a:rPr lang="en-GB" smtClean="0"/>
            </a:br>
            <a:r>
              <a:rPr lang="en-GB" smtClean="0"/>
              <a:t>moving and grasping</a:t>
            </a:r>
          </a:p>
          <a:p>
            <a:pPr eaLnBrk="1" hangingPunct="1"/>
            <a:r>
              <a:rPr lang="en-GB" smtClean="0"/>
              <a:t>seeing 3D </a:t>
            </a:r>
            <a:r>
              <a:rPr lang="en-GB" sz="2400" smtClean="0"/>
              <a:t>(helmets and caves)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501325E-FAB5-461B-8369-B9D2F42E68C9}" type="slidenum">
              <a:rPr lang="en-GB" sz="1400" smtClean="0"/>
              <a:pPr/>
              <a:t>43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positioning in 3D space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cockpit and virtual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steering wheels, knobs and dials … just like real!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the 3D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six-degrees of movement: x, y, z + roll, pitch, yaw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data glove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fibre optics used to detect finger position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Virtual Reality helmets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detect head motion and possibly eye gaze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whole body tracking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accelerometers strapped to limbs or reflective dots and video processing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016425C-E3D5-4908-B200-6A8A08AAC245}" type="slidenum">
              <a:rPr lang="en-GB" sz="1400" smtClean="0"/>
              <a:pPr/>
              <a:t>44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3D displays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desktop VR</a:t>
            </a:r>
          </a:p>
          <a:p>
            <a:pPr lvl="1" eaLnBrk="1" hangingPunct="1"/>
            <a:r>
              <a:rPr lang="en-GB" smtClean="0"/>
              <a:t>ordinary screen, mouse or keyboard control</a:t>
            </a:r>
          </a:p>
          <a:p>
            <a:pPr lvl="1" eaLnBrk="1" hangingPunct="1"/>
            <a:r>
              <a:rPr lang="en-GB" smtClean="0"/>
              <a:t>perspective and motion give 3D effect</a:t>
            </a:r>
          </a:p>
          <a:p>
            <a:pPr eaLnBrk="1" hangingPunct="1"/>
            <a:r>
              <a:rPr lang="en-GB" smtClean="0"/>
              <a:t>seeing in 3D</a:t>
            </a:r>
          </a:p>
          <a:p>
            <a:pPr lvl="1" eaLnBrk="1" hangingPunct="1"/>
            <a:r>
              <a:rPr lang="en-GB" smtClean="0"/>
              <a:t>use stereoscopic vision</a:t>
            </a:r>
          </a:p>
          <a:p>
            <a:pPr lvl="1" eaLnBrk="1" hangingPunct="1"/>
            <a:r>
              <a:rPr lang="en-GB" smtClean="0"/>
              <a:t>VR helmets</a:t>
            </a:r>
          </a:p>
          <a:p>
            <a:pPr lvl="1" eaLnBrk="1" hangingPunct="1"/>
            <a:r>
              <a:rPr lang="en-GB" smtClean="0"/>
              <a:t>screen plus shuttered specs, etc.</a:t>
            </a:r>
          </a:p>
          <a:p>
            <a:pPr eaLnBrk="1" hangingPunct="1"/>
            <a:endParaRPr lang="en-GB" smtClean="0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5791200" y="6548438"/>
            <a:ext cx="31654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400">
                <a:latin typeface="Verdana" pitchFamily="34" charset="0"/>
              </a:rPr>
              <a:t>also see extra slides on 3D vision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A96864B-4876-4A0E-AE01-C77E0BBC31DE}" type="slidenum">
              <a:rPr lang="en-GB" sz="1400" smtClean="0"/>
              <a:pPr/>
              <a:t>45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VR headsets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small TV screen for each eye</a:t>
            </a:r>
          </a:p>
          <a:p>
            <a:pPr eaLnBrk="1" hangingPunct="1"/>
            <a:r>
              <a:rPr lang="en-US" smtClean="0"/>
              <a:t>slightly different angles</a:t>
            </a:r>
          </a:p>
          <a:p>
            <a:pPr eaLnBrk="1" hangingPunct="1"/>
            <a:r>
              <a:rPr lang="en-US" smtClean="0"/>
              <a:t>3D effect</a:t>
            </a:r>
          </a:p>
        </p:txBody>
      </p:sp>
      <p:sp>
        <p:nvSpPr>
          <p:cNvPr id="48132" name="AutoShape 14"/>
          <p:cNvSpPr>
            <a:spLocks noChangeArrowheads="1"/>
          </p:cNvSpPr>
          <p:nvPr/>
        </p:nvSpPr>
        <p:spPr bwMode="auto">
          <a:xfrm>
            <a:off x="3843338" y="3863975"/>
            <a:ext cx="1122362" cy="84455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AutoShape 20"/>
          <p:cNvSpPr>
            <a:spLocks noChangeArrowheads="1"/>
          </p:cNvSpPr>
          <p:nvPr/>
        </p:nvSpPr>
        <p:spPr bwMode="auto">
          <a:xfrm>
            <a:off x="5341938" y="3862388"/>
            <a:ext cx="1122362" cy="84455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4" name="Group 25"/>
          <p:cNvGrpSpPr>
            <a:grpSpLocks/>
          </p:cNvGrpSpPr>
          <p:nvPr/>
        </p:nvGrpSpPr>
        <p:grpSpPr bwMode="auto">
          <a:xfrm>
            <a:off x="3805238" y="4838700"/>
            <a:ext cx="1147762" cy="469900"/>
            <a:chOff x="1945" y="3024"/>
            <a:chExt cx="723" cy="296"/>
          </a:xfrm>
        </p:grpSpPr>
        <p:grpSp>
          <p:nvGrpSpPr>
            <p:cNvPr id="48203" name="Group 26"/>
            <p:cNvGrpSpPr>
              <a:grpSpLocks/>
            </p:cNvGrpSpPr>
            <p:nvPr/>
          </p:nvGrpSpPr>
          <p:grpSpPr bwMode="auto">
            <a:xfrm>
              <a:off x="2064" y="3024"/>
              <a:ext cx="480" cy="192"/>
              <a:chOff x="1632" y="2832"/>
              <a:chExt cx="384" cy="144"/>
            </a:xfrm>
          </p:grpSpPr>
          <p:sp>
            <p:nvSpPr>
              <p:cNvPr id="48215" name="Oval 2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38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6" name="Oval 28"/>
              <p:cNvSpPr>
                <a:spLocks noChangeArrowheads="1"/>
              </p:cNvSpPr>
              <p:nvPr/>
            </p:nvSpPr>
            <p:spPr bwMode="auto">
              <a:xfrm>
                <a:off x="1752" y="283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7" name="Oval 29"/>
              <p:cNvSpPr>
                <a:spLocks noChangeArrowheads="1"/>
              </p:cNvSpPr>
              <p:nvPr/>
            </p:nvSpPr>
            <p:spPr bwMode="auto">
              <a:xfrm>
                <a:off x="1800" y="288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204" name="Group 30"/>
            <p:cNvGrpSpPr>
              <a:grpSpLocks/>
            </p:cNvGrpSpPr>
            <p:nvPr/>
          </p:nvGrpSpPr>
          <p:grpSpPr bwMode="auto">
            <a:xfrm>
              <a:off x="1945" y="3190"/>
              <a:ext cx="723" cy="130"/>
              <a:chOff x="1945" y="3182"/>
              <a:chExt cx="723" cy="198"/>
            </a:xfrm>
          </p:grpSpPr>
          <p:sp>
            <p:nvSpPr>
              <p:cNvPr id="48205" name="Line 31"/>
              <p:cNvSpPr>
                <a:spLocks noChangeShapeType="1"/>
              </p:cNvSpPr>
              <p:nvPr/>
            </p:nvSpPr>
            <p:spPr bwMode="auto">
              <a:xfrm flipH="1" flipV="1">
                <a:off x="2332" y="3246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Line 32"/>
              <p:cNvSpPr>
                <a:spLocks noChangeShapeType="1"/>
              </p:cNvSpPr>
              <p:nvPr/>
            </p:nvSpPr>
            <p:spPr bwMode="auto">
              <a:xfrm flipH="1" flipV="1">
                <a:off x="2444" y="3226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7" name="Line 33"/>
              <p:cNvSpPr>
                <a:spLocks noChangeShapeType="1"/>
              </p:cNvSpPr>
              <p:nvPr/>
            </p:nvSpPr>
            <p:spPr bwMode="auto">
              <a:xfrm>
                <a:off x="2526" y="3184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8" name="Line 34"/>
              <p:cNvSpPr>
                <a:spLocks noChangeShapeType="1"/>
              </p:cNvSpPr>
              <p:nvPr/>
            </p:nvSpPr>
            <p:spPr bwMode="auto">
              <a:xfrm>
                <a:off x="2484" y="3207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9" name="Line 35"/>
              <p:cNvSpPr>
                <a:spLocks noChangeShapeType="1"/>
              </p:cNvSpPr>
              <p:nvPr/>
            </p:nvSpPr>
            <p:spPr bwMode="auto">
              <a:xfrm flipH="1" flipV="1">
                <a:off x="2393" y="3239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Line 36"/>
              <p:cNvSpPr>
                <a:spLocks noChangeShapeType="1"/>
              </p:cNvSpPr>
              <p:nvPr/>
            </p:nvSpPr>
            <p:spPr bwMode="auto">
              <a:xfrm flipV="1">
                <a:off x="2259" y="3244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1" name="Line 37"/>
              <p:cNvSpPr>
                <a:spLocks noChangeShapeType="1"/>
              </p:cNvSpPr>
              <p:nvPr/>
            </p:nvSpPr>
            <p:spPr bwMode="auto">
              <a:xfrm flipV="1">
                <a:off x="2099" y="3224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2" name="Line 38"/>
              <p:cNvSpPr>
                <a:spLocks noChangeShapeType="1"/>
              </p:cNvSpPr>
              <p:nvPr/>
            </p:nvSpPr>
            <p:spPr bwMode="auto">
              <a:xfrm flipH="1">
                <a:off x="1945" y="3182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3" name="Line 39"/>
              <p:cNvSpPr>
                <a:spLocks noChangeShapeType="1"/>
              </p:cNvSpPr>
              <p:nvPr/>
            </p:nvSpPr>
            <p:spPr bwMode="auto">
              <a:xfrm flipH="1">
                <a:off x="2021" y="3205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4" name="Line 40"/>
              <p:cNvSpPr>
                <a:spLocks noChangeShapeType="1"/>
              </p:cNvSpPr>
              <p:nvPr/>
            </p:nvSpPr>
            <p:spPr bwMode="auto">
              <a:xfrm flipV="1">
                <a:off x="2177" y="3237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135" name="Group 41"/>
          <p:cNvGrpSpPr>
            <a:grpSpLocks/>
          </p:cNvGrpSpPr>
          <p:nvPr/>
        </p:nvGrpSpPr>
        <p:grpSpPr bwMode="auto">
          <a:xfrm>
            <a:off x="5365750" y="4841875"/>
            <a:ext cx="1147763" cy="469900"/>
            <a:chOff x="1945" y="3024"/>
            <a:chExt cx="723" cy="296"/>
          </a:xfrm>
        </p:grpSpPr>
        <p:grpSp>
          <p:nvGrpSpPr>
            <p:cNvPr id="48188" name="Group 42"/>
            <p:cNvGrpSpPr>
              <a:grpSpLocks/>
            </p:cNvGrpSpPr>
            <p:nvPr/>
          </p:nvGrpSpPr>
          <p:grpSpPr bwMode="auto">
            <a:xfrm>
              <a:off x="2064" y="3024"/>
              <a:ext cx="480" cy="192"/>
              <a:chOff x="1632" y="2832"/>
              <a:chExt cx="384" cy="144"/>
            </a:xfrm>
          </p:grpSpPr>
          <p:sp>
            <p:nvSpPr>
              <p:cNvPr id="48200" name="Oval 43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38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Oval 44"/>
              <p:cNvSpPr>
                <a:spLocks noChangeArrowheads="1"/>
              </p:cNvSpPr>
              <p:nvPr/>
            </p:nvSpPr>
            <p:spPr bwMode="auto">
              <a:xfrm>
                <a:off x="1752" y="283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Oval 45"/>
              <p:cNvSpPr>
                <a:spLocks noChangeArrowheads="1"/>
              </p:cNvSpPr>
              <p:nvPr/>
            </p:nvSpPr>
            <p:spPr bwMode="auto">
              <a:xfrm>
                <a:off x="1800" y="288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89" name="Group 46"/>
            <p:cNvGrpSpPr>
              <a:grpSpLocks/>
            </p:cNvGrpSpPr>
            <p:nvPr/>
          </p:nvGrpSpPr>
          <p:grpSpPr bwMode="auto">
            <a:xfrm>
              <a:off x="1945" y="3190"/>
              <a:ext cx="723" cy="130"/>
              <a:chOff x="1945" y="3182"/>
              <a:chExt cx="723" cy="198"/>
            </a:xfrm>
          </p:grpSpPr>
          <p:sp>
            <p:nvSpPr>
              <p:cNvPr id="48190" name="Line 47"/>
              <p:cNvSpPr>
                <a:spLocks noChangeShapeType="1"/>
              </p:cNvSpPr>
              <p:nvPr/>
            </p:nvSpPr>
            <p:spPr bwMode="auto">
              <a:xfrm flipH="1" flipV="1">
                <a:off x="2332" y="3246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Line 48"/>
              <p:cNvSpPr>
                <a:spLocks noChangeShapeType="1"/>
              </p:cNvSpPr>
              <p:nvPr/>
            </p:nvSpPr>
            <p:spPr bwMode="auto">
              <a:xfrm flipH="1" flipV="1">
                <a:off x="2444" y="3226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Line 49"/>
              <p:cNvSpPr>
                <a:spLocks noChangeShapeType="1"/>
              </p:cNvSpPr>
              <p:nvPr/>
            </p:nvSpPr>
            <p:spPr bwMode="auto">
              <a:xfrm>
                <a:off x="2526" y="3184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Line 50"/>
              <p:cNvSpPr>
                <a:spLocks noChangeShapeType="1"/>
              </p:cNvSpPr>
              <p:nvPr/>
            </p:nvSpPr>
            <p:spPr bwMode="auto">
              <a:xfrm>
                <a:off x="2484" y="3207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Line 51"/>
              <p:cNvSpPr>
                <a:spLocks noChangeShapeType="1"/>
              </p:cNvSpPr>
              <p:nvPr/>
            </p:nvSpPr>
            <p:spPr bwMode="auto">
              <a:xfrm flipH="1" flipV="1">
                <a:off x="2393" y="3239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Line 52"/>
              <p:cNvSpPr>
                <a:spLocks noChangeShapeType="1"/>
              </p:cNvSpPr>
              <p:nvPr/>
            </p:nvSpPr>
            <p:spPr bwMode="auto">
              <a:xfrm flipV="1">
                <a:off x="2259" y="3244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Line 53"/>
              <p:cNvSpPr>
                <a:spLocks noChangeShapeType="1"/>
              </p:cNvSpPr>
              <p:nvPr/>
            </p:nvSpPr>
            <p:spPr bwMode="auto">
              <a:xfrm flipV="1">
                <a:off x="2099" y="3224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Line 54"/>
              <p:cNvSpPr>
                <a:spLocks noChangeShapeType="1"/>
              </p:cNvSpPr>
              <p:nvPr/>
            </p:nvSpPr>
            <p:spPr bwMode="auto">
              <a:xfrm flipH="1">
                <a:off x="1945" y="3182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Line 55"/>
              <p:cNvSpPr>
                <a:spLocks noChangeShapeType="1"/>
              </p:cNvSpPr>
              <p:nvPr/>
            </p:nvSpPr>
            <p:spPr bwMode="auto">
              <a:xfrm flipH="1">
                <a:off x="2021" y="3205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Line 56"/>
              <p:cNvSpPr>
                <a:spLocks noChangeShapeType="1"/>
              </p:cNvSpPr>
              <p:nvPr/>
            </p:nvSpPr>
            <p:spPr bwMode="auto">
              <a:xfrm flipV="1">
                <a:off x="2177" y="3237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136" name="Group 57"/>
          <p:cNvGrpSpPr>
            <a:grpSpLocks/>
          </p:cNvGrpSpPr>
          <p:nvPr/>
        </p:nvGrpSpPr>
        <p:grpSpPr bwMode="auto">
          <a:xfrm>
            <a:off x="6345238" y="5683250"/>
            <a:ext cx="792162" cy="849313"/>
            <a:chOff x="3997" y="3580"/>
            <a:chExt cx="499" cy="535"/>
          </a:xfrm>
        </p:grpSpPr>
        <p:sp>
          <p:nvSpPr>
            <p:cNvPr id="48147" name="Oval 58"/>
            <p:cNvSpPr>
              <a:spLocks noChangeArrowheads="1"/>
            </p:cNvSpPr>
            <p:nvPr/>
          </p:nvSpPr>
          <p:spPr bwMode="auto">
            <a:xfrm>
              <a:off x="3997" y="3655"/>
              <a:ext cx="499" cy="46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48" name="Group 59"/>
            <p:cNvGrpSpPr>
              <a:grpSpLocks/>
            </p:cNvGrpSpPr>
            <p:nvPr/>
          </p:nvGrpSpPr>
          <p:grpSpPr bwMode="auto">
            <a:xfrm>
              <a:off x="4092" y="3804"/>
              <a:ext cx="309" cy="53"/>
              <a:chOff x="4092" y="3804"/>
              <a:chExt cx="309" cy="53"/>
            </a:xfrm>
          </p:grpSpPr>
          <p:grpSp>
            <p:nvGrpSpPr>
              <p:cNvPr id="48158" name="Group 60"/>
              <p:cNvGrpSpPr>
                <a:grpSpLocks/>
              </p:cNvGrpSpPr>
              <p:nvPr/>
            </p:nvGrpSpPr>
            <p:grpSpPr bwMode="auto">
              <a:xfrm>
                <a:off x="4113" y="3823"/>
                <a:ext cx="86" cy="34"/>
                <a:chOff x="4113" y="3823"/>
                <a:chExt cx="86" cy="34"/>
              </a:xfrm>
            </p:grpSpPr>
            <p:sp>
              <p:nvSpPr>
                <p:cNvPr id="48185" name="Oval 61"/>
                <p:cNvSpPr>
                  <a:spLocks noChangeArrowheads="1"/>
                </p:cNvSpPr>
                <p:nvPr/>
              </p:nvSpPr>
              <p:spPr bwMode="auto">
                <a:xfrm flipV="1">
                  <a:off x="4113" y="3823"/>
                  <a:ext cx="86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6" name="Oval 62"/>
                <p:cNvSpPr>
                  <a:spLocks noChangeArrowheads="1"/>
                </p:cNvSpPr>
                <p:nvPr/>
              </p:nvSpPr>
              <p:spPr bwMode="auto">
                <a:xfrm flipV="1">
                  <a:off x="4140" y="3823"/>
                  <a:ext cx="32" cy="34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7" name="Oval 63"/>
                <p:cNvSpPr>
                  <a:spLocks noChangeArrowheads="1"/>
                </p:cNvSpPr>
                <p:nvPr/>
              </p:nvSpPr>
              <p:spPr bwMode="auto">
                <a:xfrm flipV="1">
                  <a:off x="4151" y="383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159" name="Group 64"/>
              <p:cNvGrpSpPr>
                <a:grpSpLocks/>
              </p:cNvGrpSpPr>
              <p:nvPr/>
            </p:nvGrpSpPr>
            <p:grpSpPr bwMode="auto">
              <a:xfrm flipV="1">
                <a:off x="4092" y="3804"/>
                <a:ext cx="129" cy="23"/>
                <a:chOff x="1945" y="3182"/>
                <a:chExt cx="723" cy="198"/>
              </a:xfrm>
            </p:grpSpPr>
            <p:sp>
              <p:nvSpPr>
                <p:cNvPr id="48175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2332" y="3246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6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2444" y="3226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7" name="Line 67"/>
                <p:cNvSpPr>
                  <a:spLocks noChangeShapeType="1"/>
                </p:cNvSpPr>
                <p:nvPr/>
              </p:nvSpPr>
              <p:spPr bwMode="auto">
                <a:xfrm>
                  <a:off x="2526" y="3184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8" name="Line 68"/>
                <p:cNvSpPr>
                  <a:spLocks noChangeShapeType="1"/>
                </p:cNvSpPr>
                <p:nvPr/>
              </p:nvSpPr>
              <p:spPr bwMode="auto">
                <a:xfrm>
                  <a:off x="2484" y="3207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9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2393" y="3239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59" y="3244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099" y="3224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945" y="3182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021" y="3205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8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177" y="3237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160" name="Group 75"/>
              <p:cNvGrpSpPr>
                <a:grpSpLocks/>
              </p:cNvGrpSpPr>
              <p:nvPr/>
            </p:nvGrpSpPr>
            <p:grpSpPr bwMode="auto">
              <a:xfrm>
                <a:off x="4293" y="3823"/>
                <a:ext cx="86" cy="34"/>
                <a:chOff x="4293" y="3823"/>
                <a:chExt cx="86" cy="34"/>
              </a:xfrm>
            </p:grpSpPr>
            <p:sp>
              <p:nvSpPr>
                <p:cNvPr id="48172" name="Oval 76"/>
                <p:cNvSpPr>
                  <a:spLocks noChangeArrowheads="1"/>
                </p:cNvSpPr>
                <p:nvPr/>
              </p:nvSpPr>
              <p:spPr bwMode="auto">
                <a:xfrm flipV="1">
                  <a:off x="4293" y="3823"/>
                  <a:ext cx="86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3" name="Oval 77"/>
                <p:cNvSpPr>
                  <a:spLocks noChangeArrowheads="1"/>
                </p:cNvSpPr>
                <p:nvPr/>
              </p:nvSpPr>
              <p:spPr bwMode="auto">
                <a:xfrm flipV="1">
                  <a:off x="4320" y="3823"/>
                  <a:ext cx="32" cy="34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4" name="Oval 78"/>
                <p:cNvSpPr>
                  <a:spLocks noChangeArrowheads="1"/>
                </p:cNvSpPr>
                <p:nvPr/>
              </p:nvSpPr>
              <p:spPr bwMode="auto">
                <a:xfrm flipV="1">
                  <a:off x="4331" y="383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161" name="Group 79"/>
              <p:cNvGrpSpPr>
                <a:grpSpLocks/>
              </p:cNvGrpSpPr>
              <p:nvPr/>
            </p:nvGrpSpPr>
            <p:grpSpPr bwMode="auto">
              <a:xfrm flipV="1">
                <a:off x="4272" y="3804"/>
                <a:ext cx="129" cy="23"/>
                <a:chOff x="1945" y="3182"/>
                <a:chExt cx="723" cy="198"/>
              </a:xfrm>
            </p:grpSpPr>
            <p:sp>
              <p:nvSpPr>
                <p:cNvPr id="48162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2332" y="3246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3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2444" y="3226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4" name="Line 82"/>
                <p:cNvSpPr>
                  <a:spLocks noChangeShapeType="1"/>
                </p:cNvSpPr>
                <p:nvPr/>
              </p:nvSpPr>
              <p:spPr bwMode="auto">
                <a:xfrm>
                  <a:off x="2526" y="3184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5" name="Line 83"/>
                <p:cNvSpPr>
                  <a:spLocks noChangeShapeType="1"/>
                </p:cNvSpPr>
                <p:nvPr/>
              </p:nvSpPr>
              <p:spPr bwMode="auto">
                <a:xfrm>
                  <a:off x="2484" y="3207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6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2393" y="3239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59" y="3244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99" y="3224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9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945" y="3182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0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021" y="3205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77" y="3237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49" name="Line 90"/>
            <p:cNvSpPr>
              <a:spLocks noChangeShapeType="1"/>
            </p:cNvSpPr>
            <p:nvPr/>
          </p:nvSpPr>
          <p:spPr bwMode="auto">
            <a:xfrm>
              <a:off x="4236" y="3870"/>
              <a:ext cx="44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0" name="Group 91"/>
            <p:cNvGrpSpPr>
              <a:grpSpLocks/>
            </p:cNvGrpSpPr>
            <p:nvPr/>
          </p:nvGrpSpPr>
          <p:grpSpPr bwMode="auto">
            <a:xfrm flipV="1">
              <a:off x="4148" y="3972"/>
              <a:ext cx="198" cy="49"/>
              <a:chOff x="3728" y="3496"/>
              <a:chExt cx="323" cy="66"/>
            </a:xfrm>
          </p:grpSpPr>
          <p:sp>
            <p:nvSpPr>
              <p:cNvPr id="48156" name="Arc 92"/>
              <p:cNvSpPr>
                <a:spLocks/>
              </p:cNvSpPr>
              <p:nvPr/>
            </p:nvSpPr>
            <p:spPr bwMode="auto">
              <a:xfrm>
                <a:off x="3890" y="3496"/>
                <a:ext cx="161" cy="66"/>
              </a:xfrm>
              <a:custGeom>
                <a:avLst/>
                <a:gdLst>
                  <a:gd name="T0" fmla="*/ 0 w 19586"/>
                  <a:gd name="T1" fmla="*/ 0 h 21600"/>
                  <a:gd name="T2" fmla="*/ 0 w 19586"/>
                  <a:gd name="T3" fmla="*/ 0 h 21600"/>
                  <a:gd name="T4" fmla="*/ 0 w 1958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586"/>
                  <a:gd name="T10" fmla="*/ 0 h 21600"/>
                  <a:gd name="T11" fmla="*/ 19586 w 195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86" h="21600" fill="none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</a:path>
                  <a:path w="19586" h="21600" stroke="0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Arc 93"/>
              <p:cNvSpPr>
                <a:spLocks/>
              </p:cNvSpPr>
              <p:nvPr/>
            </p:nvSpPr>
            <p:spPr bwMode="auto">
              <a:xfrm flipH="1">
                <a:off x="3728" y="3496"/>
                <a:ext cx="161" cy="66"/>
              </a:xfrm>
              <a:custGeom>
                <a:avLst/>
                <a:gdLst>
                  <a:gd name="T0" fmla="*/ 0 w 19586"/>
                  <a:gd name="T1" fmla="*/ 0 h 21600"/>
                  <a:gd name="T2" fmla="*/ 0 w 19586"/>
                  <a:gd name="T3" fmla="*/ 0 h 21600"/>
                  <a:gd name="T4" fmla="*/ 0 w 1958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586"/>
                  <a:gd name="T10" fmla="*/ 0 h 21600"/>
                  <a:gd name="T11" fmla="*/ 19586 w 195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86" h="21600" fill="none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</a:path>
                  <a:path w="19586" h="21600" stroke="0" extrusionOk="0">
                    <a:moveTo>
                      <a:pt x="-1" y="0"/>
                    </a:moveTo>
                    <a:cubicBezTo>
                      <a:pt x="8402" y="0"/>
                      <a:pt x="16043" y="4873"/>
                      <a:pt x="19586" y="1249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51" name="Group 94"/>
            <p:cNvGrpSpPr>
              <a:grpSpLocks/>
            </p:cNvGrpSpPr>
            <p:nvPr/>
          </p:nvGrpSpPr>
          <p:grpSpPr bwMode="auto">
            <a:xfrm>
              <a:off x="4184" y="3580"/>
              <a:ext cx="115" cy="116"/>
              <a:chOff x="4184" y="3580"/>
              <a:chExt cx="115" cy="116"/>
            </a:xfrm>
          </p:grpSpPr>
          <p:sp>
            <p:nvSpPr>
              <p:cNvPr id="48152" name="Line 95"/>
              <p:cNvSpPr>
                <a:spLocks noChangeShapeType="1"/>
              </p:cNvSpPr>
              <p:nvPr/>
            </p:nvSpPr>
            <p:spPr bwMode="auto">
              <a:xfrm>
                <a:off x="4184" y="3582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96"/>
              <p:cNvSpPr>
                <a:spLocks noChangeShapeType="1"/>
              </p:cNvSpPr>
              <p:nvPr/>
            </p:nvSpPr>
            <p:spPr bwMode="auto">
              <a:xfrm>
                <a:off x="4210" y="3580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Line 97"/>
              <p:cNvSpPr>
                <a:spLocks noChangeShapeType="1"/>
              </p:cNvSpPr>
              <p:nvPr/>
            </p:nvSpPr>
            <p:spPr bwMode="auto">
              <a:xfrm>
                <a:off x="4237" y="3582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Line 98"/>
              <p:cNvSpPr>
                <a:spLocks noChangeShapeType="1"/>
              </p:cNvSpPr>
              <p:nvPr/>
            </p:nvSpPr>
            <p:spPr bwMode="auto">
              <a:xfrm>
                <a:off x="4265" y="3585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48137" name="Picture 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63988"/>
            <a:ext cx="26606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89" descr="fir-tree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4038600"/>
            <a:ext cx="3667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90" descr="tree.gif 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49700"/>
            <a:ext cx="4841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91" descr="fir-tree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038600"/>
            <a:ext cx="3667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192" descr="tree.gif 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3962400"/>
            <a:ext cx="48418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95"/>
          <p:cNvGrpSpPr>
            <a:grpSpLocks/>
          </p:cNvGrpSpPr>
          <p:nvPr/>
        </p:nvGrpSpPr>
        <p:grpSpPr bwMode="auto">
          <a:xfrm>
            <a:off x="6981825" y="3240088"/>
            <a:ext cx="1905000" cy="2514600"/>
            <a:chOff x="4398" y="2041"/>
            <a:chExt cx="1200" cy="1584"/>
          </a:xfrm>
        </p:grpSpPr>
        <p:sp>
          <p:nvSpPr>
            <p:cNvPr id="48144" name="AutoShape 5"/>
            <p:cNvSpPr>
              <a:spLocks noChangeArrowheads="1"/>
            </p:cNvSpPr>
            <p:nvPr/>
          </p:nvSpPr>
          <p:spPr bwMode="auto">
            <a:xfrm>
              <a:off x="4398" y="2041"/>
              <a:ext cx="1200" cy="1584"/>
            </a:xfrm>
            <a:prstGeom prst="cloudCallout">
              <a:avLst>
                <a:gd name="adj1" fmla="val -41000"/>
                <a:gd name="adj2" fmla="val 55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</a:endParaRPr>
            </a:p>
          </p:txBody>
        </p:sp>
        <p:pic>
          <p:nvPicPr>
            <p:cNvPr id="48145" name="Picture 193" descr="fir-tree.gif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784"/>
              <a:ext cx="2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6" name="Picture 194" descr="tree.gif    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304"/>
              <a:ext cx="30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43" name="Slide Number Placeholder 8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50ACD53-D33A-4E9E-BACF-C07B7E4BF03F}" type="slidenum">
              <a:rPr lang="en-GB" sz="1400" smtClean="0"/>
              <a:pPr/>
              <a:t>46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VR motion sickness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time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move head … lag … display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smtClean="0">
                <a:solidFill>
                  <a:srgbClr val="452373"/>
                </a:solidFill>
              </a:rPr>
              <a:t>conflict</a:t>
            </a:r>
            <a:r>
              <a:rPr lang="en-GB" i="1" smtClean="0"/>
              <a:t>:</a:t>
            </a:r>
            <a:r>
              <a:rPr lang="en-GB" smtClean="0"/>
              <a:t> head movement vs. eyes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depth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headset gives different stereo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but all focused in same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smtClean="0">
                <a:solidFill>
                  <a:srgbClr val="452373"/>
                </a:solidFill>
              </a:rPr>
              <a:t>conflict</a:t>
            </a:r>
            <a:r>
              <a:rPr lang="en-GB" i="1" smtClean="0"/>
              <a:t>:</a:t>
            </a:r>
            <a:r>
              <a:rPr lang="en-GB" smtClean="0"/>
              <a:t> eye angle vs. focus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conflicting cues =&gt; sickness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helps motivate improvements in technology</a:t>
            </a:r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7543800" y="5943600"/>
            <a:ext cx="685800" cy="685800"/>
          </a:xfrm>
          <a:prstGeom prst="smileyFace">
            <a:avLst>
              <a:gd name="adj" fmla="val -4653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6EB6CD6-197F-4128-9C72-A4FB38791E6B}" type="slidenum">
              <a:rPr lang="en-GB" sz="1400" smtClean="0"/>
              <a:pPr/>
              <a:t>47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simulators and VR caves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pPr eaLnBrk="1" hangingPunct="1"/>
            <a:r>
              <a:rPr lang="en-US" smtClean="0"/>
              <a:t>scenes projected on walls</a:t>
            </a:r>
          </a:p>
          <a:p>
            <a:pPr eaLnBrk="1" hangingPunct="1"/>
            <a:r>
              <a:rPr lang="en-US" smtClean="0"/>
              <a:t>realistic environment</a:t>
            </a:r>
          </a:p>
          <a:p>
            <a:pPr eaLnBrk="1" hangingPunct="1"/>
            <a:r>
              <a:rPr lang="en-US" smtClean="0"/>
              <a:t>hydraulic rams!</a:t>
            </a:r>
          </a:p>
          <a:p>
            <a:pPr eaLnBrk="1" hangingPunct="1"/>
            <a:r>
              <a:rPr lang="en-US" smtClean="0"/>
              <a:t>real controls</a:t>
            </a:r>
          </a:p>
          <a:p>
            <a:pPr eaLnBrk="1" hangingPunct="1"/>
            <a:r>
              <a:rPr lang="en-US" smtClean="0"/>
              <a:t>other people</a:t>
            </a:r>
            <a:endParaRPr lang="en-GB" smtClean="0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810000" y="3817938"/>
            <a:ext cx="4953000" cy="2381250"/>
            <a:chOff x="1136" y="1603"/>
            <a:chExt cx="3598" cy="1642"/>
          </a:xfrm>
        </p:grpSpPr>
        <p:sp>
          <p:nvSpPr>
            <p:cNvPr id="50182" name="AutoShape 5"/>
            <p:cNvSpPr>
              <a:spLocks noChangeArrowheads="1"/>
            </p:cNvSpPr>
            <p:nvPr/>
          </p:nvSpPr>
          <p:spPr bwMode="auto">
            <a:xfrm flipH="1" flipV="1">
              <a:off x="1136" y="2860"/>
              <a:ext cx="3568" cy="3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885 w 21600"/>
                <a:gd name="T13" fmla="*/ 4864 h 21600"/>
                <a:gd name="T14" fmla="*/ 16715 w 21600"/>
                <a:gd name="T15" fmla="*/ 167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173" y="21600"/>
                  </a:lnTo>
                  <a:lnTo>
                    <a:pt x="1542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Rectangle 6"/>
            <p:cNvSpPr>
              <a:spLocks noChangeArrowheads="1"/>
            </p:cNvSpPr>
            <p:nvPr/>
          </p:nvSpPr>
          <p:spPr bwMode="auto">
            <a:xfrm>
              <a:off x="2245" y="1937"/>
              <a:ext cx="1437" cy="6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184" name="Group 7"/>
            <p:cNvGrpSpPr>
              <a:grpSpLocks/>
            </p:cNvGrpSpPr>
            <p:nvPr/>
          </p:nvGrpSpPr>
          <p:grpSpPr bwMode="auto">
            <a:xfrm>
              <a:off x="3745" y="1603"/>
              <a:ext cx="986" cy="1294"/>
              <a:chOff x="4036" y="2135"/>
              <a:chExt cx="1107" cy="1294"/>
            </a:xfrm>
          </p:grpSpPr>
          <p:sp>
            <p:nvSpPr>
              <p:cNvPr id="50323" name="AutoShape 8"/>
              <p:cNvSpPr>
                <a:spLocks noChangeArrowheads="1"/>
              </p:cNvSpPr>
              <p:nvPr/>
            </p:nvSpPr>
            <p:spPr bwMode="auto">
              <a:xfrm rot="5400000">
                <a:off x="3943" y="2228"/>
                <a:ext cx="1294" cy="110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7 w 21600"/>
                  <a:gd name="T13" fmla="*/ 4507 h 21600"/>
                  <a:gd name="T14" fmla="*/ 17093 w 21600"/>
                  <a:gd name="T15" fmla="*/ 1709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50324" name="Object 9"/>
              <p:cNvGraphicFramePr>
                <a:graphicFrameLocks noChangeAspect="1"/>
              </p:cNvGraphicFramePr>
              <p:nvPr/>
            </p:nvGraphicFramePr>
            <p:xfrm>
              <a:off x="4418" y="2446"/>
              <a:ext cx="457" cy="6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28" name="Clip" r:id="rId3" imgW="3154363" imgH="4708525" progId="MS_ClipArt_Gallery.2">
                      <p:embed/>
                    </p:oleObj>
                  </mc:Choice>
                  <mc:Fallback>
                    <p:oleObj name="Clip" r:id="rId3" imgW="3154363" imgH="4708525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8" y="2446"/>
                            <a:ext cx="457" cy="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185" name="AutoShape 10"/>
            <p:cNvSpPr>
              <a:spLocks noChangeArrowheads="1"/>
            </p:cNvSpPr>
            <p:nvPr/>
          </p:nvSpPr>
          <p:spPr bwMode="auto">
            <a:xfrm rot="16200000" flipH="1">
              <a:off x="1018" y="1776"/>
              <a:ext cx="1294" cy="9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91 h 21600"/>
                <a:gd name="T14" fmla="*/ 17093 w 21600"/>
                <a:gd name="T15" fmla="*/ 171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0186" name="Object 11"/>
            <p:cNvGraphicFramePr>
              <a:graphicFrameLocks noChangeAspect="1"/>
            </p:cNvGraphicFramePr>
            <p:nvPr/>
          </p:nvGraphicFramePr>
          <p:xfrm>
            <a:off x="2819" y="2046"/>
            <a:ext cx="28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9" name="Clip" r:id="rId5" imgW="2903538" imgH="3048000" progId="MS_ClipArt_Gallery.2">
                    <p:embed/>
                  </p:oleObj>
                </mc:Choice>
                <mc:Fallback>
                  <p:oleObj name="Clip" r:id="rId5" imgW="2903538" imgH="304800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046"/>
                          <a:ext cx="28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7" name="Group 12"/>
            <p:cNvGrpSpPr>
              <a:grpSpLocks/>
            </p:cNvGrpSpPr>
            <p:nvPr/>
          </p:nvGrpSpPr>
          <p:grpSpPr bwMode="auto">
            <a:xfrm>
              <a:off x="1202" y="2533"/>
              <a:ext cx="3519" cy="525"/>
              <a:chOff x="1202" y="2533"/>
              <a:chExt cx="3519" cy="525"/>
            </a:xfrm>
          </p:grpSpPr>
          <p:grpSp>
            <p:nvGrpSpPr>
              <p:cNvPr id="50316" name="Group 13"/>
              <p:cNvGrpSpPr>
                <a:grpSpLocks/>
              </p:cNvGrpSpPr>
              <p:nvPr/>
            </p:nvGrpSpPr>
            <p:grpSpPr bwMode="auto">
              <a:xfrm>
                <a:off x="1202" y="2692"/>
                <a:ext cx="1296" cy="361"/>
                <a:chOff x="1202" y="2723"/>
                <a:chExt cx="1296" cy="315"/>
              </a:xfrm>
            </p:grpSpPr>
            <p:sp>
              <p:nvSpPr>
                <p:cNvPr id="50321" name="Rectangle 14"/>
                <p:cNvSpPr>
                  <a:spLocks noChangeArrowheads="1"/>
                </p:cNvSpPr>
                <p:nvPr/>
              </p:nvSpPr>
              <p:spPr bwMode="auto">
                <a:xfrm rot="-1184161">
                  <a:off x="1202" y="2723"/>
                  <a:ext cx="1046" cy="23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322" name="Rectangle 15"/>
                <p:cNvSpPr>
                  <a:spLocks noChangeArrowheads="1"/>
                </p:cNvSpPr>
                <p:nvPr/>
              </p:nvSpPr>
              <p:spPr bwMode="auto">
                <a:xfrm rot="-1184161">
                  <a:off x="1380" y="2793"/>
                  <a:ext cx="1118" cy="24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317" name="Group 16"/>
              <p:cNvGrpSpPr>
                <a:grpSpLocks/>
              </p:cNvGrpSpPr>
              <p:nvPr/>
            </p:nvGrpSpPr>
            <p:grpSpPr bwMode="auto">
              <a:xfrm flipH="1">
                <a:off x="3425" y="2696"/>
                <a:ext cx="1296" cy="362"/>
                <a:chOff x="1202" y="2723"/>
                <a:chExt cx="1296" cy="315"/>
              </a:xfrm>
            </p:grpSpPr>
            <p:sp>
              <p:nvSpPr>
                <p:cNvPr id="50319" name="Rectangle 17"/>
                <p:cNvSpPr>
                  <a:spLocks noChangeArrowheads="1"/>
                </p:cNvSpPr>
                <p:nvPr/>
              </p:nvSpPr>
              <p:spPr bwMode="auto">
                <a:xfrm rot="-1184161">
                  <a:off x="1202" y="2723"/>
                  <a:ext cx="1046" cy="23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320" name="Rectangle 18"/>
                <p:cNvSpPr>
                  <a:spLocks noChangeArrowheads="1"/>
                </p:cNvSpPr>
                <p:nvPr/>
              </p:nvSpPr>
              <p:spPr bwMode="auto">
                <a:xfrm rot="-1184161">
                  <a:off x="1380" y="2793"/>
                  <a:ext cx="1118" cy="24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318" name="Rectangle 19"/>
              <p:cNvSpPr>
                <a:spLocks noChangeArrowheads="1"/>
              </p:cNvSpPr>
              <p:nvPr/>
            </p:nvSpPr>
            <p:spPr bwMode="auto">
              <a:xfrm>
                <a:off x="2174" y="2533"/>
                <a:ext cx="1629" cy="42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88" name="AutoShape 20"/>
            <p:cNvSpPr>
              <a:spLocks noChangeArrowheads="1"/>
            </p:cNvSpPr>
            <p:nvPr/>
          </p:nvSpPr>
          <p:spPr bwMode="auto">
            <a:xfrm>
              <a:off x="4457" y="2868"/>
              <a:ext cx="273" cy="374"/>
            </a:xfrm>
            <a:prstGeom prst="flowChartManualInpu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AutoShape 21"/>
            <p:cNvSpPr>
              <a:spLocks noChangeArrowheads="1"/>
            </p:cNvSpPr>
            <p:nvPr/>
          </p:nvSpPr>
          <p:spPr bwMode="auto">
            <a:xfrm flipH="1">
              <a:off x="1170" y="2871"/>
              <a:ext cx="273" cy="374"/>
            </a:xfrm>
            <a:prstGeom prst="flowChartManualInpu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22"/>
            <p:cNvSpPr>
              <a:spLocks noChangeShapeType="1"/>
            </p:cNvSpPr>
            <p:nvPr/>
          </p:nvSpPr>
          <p:spPr bwMode="auto">
            <a:xfrm flipV="1">
              <a:off x="1410" y="2688"/>
              <a:ext cx="811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23"/>
            <p:cNvSpPr>
              <a:spLocks noChangeShapeType="1"/>
            </p:cNvSpPr>
            <p:nvPr/>
          </p:nvSpPr>
          <p:spPr bwMode="auto">
            <a:xfrm flipV="1">
              <a:off x="1170" y="2543"/>
              <a:ext cx="990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24"/>
            <p:cNvSpPr>
              <a:spLocks noChangeShapeType="1"/>
            </p:cNvSpPr>
            <p:nvPr/>
          </p:nvSpPr>
          <p:spPr bwMode="auto">
            <a:xfrm>
              <a:off x="2166" y="2525"/>
              <a:ext cx="56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25"/>
            <p:cNvSpPr>
              <a:spLocks noChangeShapeType="1"/>
            </p:cNvSpPr>
            <p:nvPr/>
          </p:nvSpPr>
          <p:spPr bwMode="auto">
            <a:xfrm flipH="1" flipV="1">
              <a:off x="3680" y="2684"/>
              <a:ext cx="779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26"/>
            <p:cNvSpPr>
              <a:spLocks noChangeShapeType="1"/>
            </p:cNvSpPr>
            <p:nvPr/>
          </p:nvSpPr>
          <p:spPr bwMode="auto">
            <a:xfrm flipH="1" flipV="1">
              <a:off x="3744" y="2532"/>
              <a:ext cx="99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Line 27"/>
            <p:cNvSpPr>
              <a:spLocks noChangeShapeType="1"/>
            </p:cNvSpPr>
            <p:nvPr/>
          </p:nvSpPr>
          <p:spPr bwMode="auto">
            <a:xfrm flipH="1">
              <a:off x="3683" y="2521"/>
              <a:ext cx="66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28"/>
            <p:cNvSpPr>
              <a:spLocks noChangeShapeType="1"/>
            </p:cNvSpPr>
            <p:nvPr/>
          </p:nvSpPr>
          <p:spPr bwMode="auto">
            <a:xfrm>
              <a:off x="2143" y="2525"/>
              <a:ext cx="1597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29"/>
            <p:cNvSpPr>
              <a:spLocks noChangeShapeType="1"/>
            </p:cNvSpPr>
            <p:nvPr/>
          </p:nvSpPr>
          <p:spPr bwMode="auto">
            <a:xfrm flipV="1">
              <a:off x="2226" y="2685"/>
              <a:ext cx="145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198" name="Group 30"/>
            <p:cNvGrpSpPr>
              <a:grpSpLocks/>
            </p:cNvGrpSpPr>
            <p:nvPr/>
          </p:nvGrpSpPr>
          <p:grpSpPr bwMode="auto">
            <a:xfrm>
              <a:off x="2333" y="2185"/>
              <a:ext cx="527" cy="856"/>
              <a:chOff x="2333" y="2185"/>
              <a:chExt cx="1150" cy="1867"/>
            </a:xfrm>
          </p:grpSpPr>
          <p:grpSp>
            <p:nvGrpSpPr>
              <p:cNvPr id="50264" name="Group 31"/>
              <p:cNvGrpSpPr>
                <a:grpSpLocks/>
              </p:cNvGrpSpPr>
              <p:nvPr/>
            </p:nvGrpSpPr>
            <p:grpSpPr bwMode="auto">
              <a:xfrm>
                <a:off x="2695" y="2185"/>
                <a:ext cx="499" cy="535"/>
                <a:chOff x="3997" y="3580"/>
                <a:chExt cx="499" cy="535"/>
              </a:xfrm>
            </p:grpSpPr>
            <p:sp>
              <p:nvSpPr>
                <p:cNvPr id="50275" name="Oval 32"/>
                <p:cNvSpPr>
                  <a:spLocks noChangeArrowheads="1"/>
                </p:cNvSpPr>
                <p:nvPr/>
              </p:nvSpPr>
              <p:spPr bwMode="auto">
                <a:xfrm>
                  <a:off x="3997" y="3655"/>
                  <a:ext cx="499" cy="46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276" name="Group 33"/>
                <p:cNvGrpSpPr>
                  <a:grpSpLocks/>
                </p:cNvGrpSpPr>
                <p:nvPr/>
              </p:nvGrpSpPr>
              <p:grpSpPr bwMode="auto">
                <a:xfrm>
                  <a:off x="4092" y="3804"/>
                  <a:ext cx="309" cy="53"/>
                  <a:chOff x="4092" y="3804"/>
                  <a:chExt cx="309" cy="53"/>
                </a:xfrm>
              </p:grpSpPr>
              <p:grpSp>
                <p:nvGrpSpPr>
                  <p:cNvPr id="5028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4113" y="3823"/>
                    <a:ext cx="86" cy="34"/>
                    <a:chOff x="4113" y="3823"/>
                    <a:chExt cx="86" cy="34"/>
                  </a:xfrm>
                </p:grpSpPr>
                <p:sp>
                  <p:nvSpPr>
                    <p:cNvPr id="50313" name="Oval 35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1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14" name="Oval 3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4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15" name="Oval 3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5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287" name="Group 38"/>
                  <p:cNvGrpSpPr>
                    <a:grpSpLocks/>
                  </p:cNvGrpSpPr>
                  <p:nvPr/>
                </p:nvGrpSpPr>
                <p:grpSpPr bwMode="auto">
                  <a:xfrm flipV="1">
                    <a:off x="409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50303" name="Line 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4" name="Line 4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6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7" name="Line 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8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9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10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11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12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288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4293" y="3823"/>
                    <a:ext cx="86" cy="34"/>
                    <a:chOff x="4293" y="3823"/>
                    <a:chExt cx="86" cy="34"/>
                  </a:xfrm>
                </p:grpSpPr>
                <p:sp>
                  <p:nvSpPr>
                    <p:cNvPr id="50300" name="Oval 50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29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1" name="Oval 5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2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02" name="Oval 5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3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289" name="Group 53"/>
                  <p:cNvGrpSpPr>
                    <a:grpSpLocks/>
                  </p:cNvGrpSpPr>
                  <p:nvPr/>
                </p:nvGrpSpPr>
                <p:grpSpPr bwMode="auto">
                  <a:xfrm flipV="1">
                    <a:off x="427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50290" name="Line 5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1" name="Line 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2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4" name="Line 5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5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6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7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8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99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0277" name="Line 64"/>
                <p:cNvSpPr>
                  <a:spLocks noChangeShapeType="1"/>
                </p:cNvSpPr>
                <p:nvPr/>
              </p:nvSpPr>
              <p:spPr bwMode="auto">
                <a:xfrm>
                  <a:off x="4236" y="3870"/>
                  <a:ext cx="44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278" name="Group 65"/>
                <p:cNvGrpSpPr>
                  <a:grpSpLocks/>
                </p:cNvGrpSpPr>
                <p:nvPr/>
              </p:nvGrpSpPr>
              <p:grpSpPr bwMode="auto">
                <a:xfrm flipV="1">
                  <a:off x="4148" y="3972"/>
                  <a:ext cx="198" cy="49"/>
                  <a:chOff x="3728" y="3496"/>
                  <a:chExt cx="323" cy="66"/>
                </a:xfrm>
              </p:grpSpPr>
              <p:sp>
                <p:nvSpPr>
                  <p:cNvPr id="50284" name="Arc 66"/>
                  <p:cNvSpPr>
                    <a:spLocks/>
                  </p:cNvSpPr>
                  <p:nvPr/>
                </p:nvSpPr>
                <p:spPr bwMode="auto">
                  <a:xfrm>
                    <a:off x="3890" y="3496"/>
                    <a:ext cx="161" cy="66"/>
                  </a:xfrm>
                  <a:custGeom>
                    <a:avLst/>
                    <a:gdLst>
                      <a:gd name="T0" fmla="*/ 0 w 19586"/>
                      <a:gd name="T1" fmla="*/ 0 h 21600"/>
                      <a:gd name="T2" fmla="*/ 0 w 19586"/>
                      <a:gd name="T3" fmla="*/ 0 h 21600"/>
                      <a:gd name="T4" fmla="*/ 0 w 1958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19586"/>
                      <a:gd name="T10" fmla="*/ 0 h 21600"/>
                      <a:gd name="T11" fmla="*/ 19586 w 1958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85" name="Arc 67"/>
                  <p:cNvSpPr>
                    <a:spLocks/>
                  </p:cNvSpPr>
                  <p:nvPr/>
                </p:nvSpPr>
                <p:spPr bwMode="auto">
                  <a:xfrm flipH="1">
                    <a:off x="3728" y="3496"/>
                    <a:ext cx="161" cy="66"/>
                  </a:xfrm>
                  <a:custGeom>
                    <a:avLst/>
                    <a:gdLst>
                      <a:gd name="T0" fmla="*/ 0 w 19586"/>
                      <a:gd name="T1" fmla="*/ 0 h 21600"/>
                      <a:gd name="T2" fmla="*/ 0 w 19586"/>
                      <a:gd name="T3" fmla="*/ 0 h 21600"/>
                      <a:gd name="T4" fmla="*/ 0 w 1958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19586"/>
                      <a:gd name="T10" fmla="*/ 0 h 21600"/>
                      <a:gd name="T11" fmla="*/ 19586 w 1958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279" name="Group 68"/>
                <p:cNvGrpSpPr>
                  <a:grpSpLocks/>
                </p:cNvGrpSpPr>
                <p:nvPr/>
              </p:nvGrpSpPr>
              <p:grpSpPr bwMode="auto">
                <a:xfrm>
                  <a:off x="4184" y="3580"/>
                  <a:ext cx="115" cy="116"/>
                  <a:chOff x="4184" y="3580"/>
                  <a:chExt cx="115" cy="116"/>
                </a:xfrm>
              </p:grpSpPr>
              <p:sp>
                <p:nvSpPr>
                  <p:cNvPr id="5028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184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8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210" y="3580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8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37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83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3585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265" name="Group 73"/>
              <p:cNvGrpSpPr>
                <a:grpSpLocks/>
              </p:cNvGrpSpPr>
              <p:nvPr/>
            </p:nvGrpSpPr>
            <p:grpSpPr bwMode="auto">
              <a:xfrm>
                <a:off x="2517" y="2735"/>
                <a:ext cx="852" cy="1294"/>
                <a:chOff x="2517" y="2735"/>
                <a:chExt cx="852" cy="1294"/>
              </a:xfrm>
            </p:grpSpPr>
            <p:sp>
              <p:nvSpPr>
                <p:cNvPr id="5026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922" y="2735"/>
                  <a:ext cx="8" cy="577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69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540" y="2891"/>
                  <a:ext cx="382" cy="33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7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940" y="2839"/>
                  <a:ext cx="429" cy="63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71" name="Line 77"/>
                <p:cNvSpPr>
                  <a:spLocks noChangeShapeType="1"/>
                </p:cNvSpPr>
                <p:nvPr/>
              </p:nvSpPr>
              <p:spPr bwMode="auto">
                <a:xfrm>
                  <a:off x="2930" y="3328"/>
                  <a:ext cx="257" cy="26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72" name="Line 78"/>
                <p:cNvSpPr>
                  <a:spLocks noChangeShapeType="1"/>
                </p:cNvSpPr>
                <p:nvPr/>
              </p:nvSpPr>
              <p:spPr bwMode="auto">
                <a:xfrm>
                  <a:off x="3187" y="3593"/>
                  <a:ext cx="94" cy="428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7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634" y="3320"/>
                  <a:ext cx="288" cy="358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7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2517" y="3678"/>
                  <a:ext cx="117" cy="351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266" name="Line 81"/>
              <p:cNvSpPr>
                <a:spLocks noChangeShapeType="1"/>
              </p:cNvSpPr>
              <p:nvPr/>
            </p:nvSpPr>
            <p:spPr bwMode="auto">
              <a:xfrm>
                <a:off x="3273" y="3990"/>
                <a:ext cx="21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7" name="Line 82"/>
              <p:cNvSpPr>
                <a:spLocks noChangeShapeType="1"/>
              </p:cNvSpPr>
              <p:nvPr/>
            </p:nvSpPr>
            <p:spPr bwMode="auto">
              <a:xfrm>
                <a:off x="2333" y="3953"/>
                <a:ext cx="21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99" name="Line 83"/>
            <p:cNvSpPr>
              <a:spLocks noChangeShapeType="1"/>
            </p:cNvSpPr>
            <p:nvPr/>
          </p:nvSpPr>
          <p:spPr bwMode="auto">
            <a:xfrm flipV="1">
              <a:off x="2238" y="2953"/>
              <a:ext cx="1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84"/>
            <p:cNvSpPr>
              <a:spLocks noChangeShapeType="1"/>
            </p:cNvSpPr>
            <p:nvPr/>
          </p:nvSpPr>
          <p:spPr bwMode="auto">
            <a:xfrm>
              <a:off x="2231" y="269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85"/>
            <p:cNvSpPr>
              <a:spLocks noChangeShapeType="1"/>
            </p:cNvSpPr>
            <p:nvPr/>
          </p:nvSpPr>
          <p:spPr bwMode="auto">
            <a:xfrm>
              <a:off x="3682" y="2683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Line 86"/>
            <p:cNvSpPr>
              <a:spLocks noChangeShapeType="1"/>
            </p:cNvSpPr>
            <p:nvPr/>
          </p:nvSpPr>
          <p:spPr bwMode="auto">
            <a:xfrm flipH="1" flipV="1">
              <a:off x="3676" y="2953"/>
              <a:ext cx="77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03" name="Group 87"/>
            <p:cNvGrpSpPr>
              <a:grpSpLocks/>
            </p:cNvGrpSpPr>
            <p:nvPr/>
          </p:nvGrpSpPr>
          <p:grpSpPr bwMode="auto">
            <a:xfrm>
              <a:off x="3060" y="2242"/>
              <a:ext cx="457" cy="823"/>
              <a:chOff x="3060" y="2242"/>
              <a:chExt cx="457" cy="823"/>
            </a:xfrm>
          </p:grpSpPr>
          <p:grpSp>
            <p:nvGrpSpPr>
              <p:cNvPr id="50207" name="Group 88"/>
              <p:cNvGrpSpPr>
                <a:grpSpLocks/>
              </p:cNvGrpSpPr>
              <p:nvPr/>
            </p:nvGrpSpPr>
            <p:grpSpPr bwMode="auto">
              <a:xfrm>
                <a:off x="3226" y="2242"/>
                <a:ext cx="229" cy="245"/>
                <a:chOff x="3997" y="3580"/>
                <a:chExt cx="499" cy="535"/>
              </a:xfrm>
            </p:grpSpPr>
            <p:sp>
              <p:nvSpPr>
                <p:cNvPr id="50223" name="Oval 89"/>
                <p:cNvSpPr>
                  <a:spLocks noChangeArrowheads="1"/>
                </p:cNvSpPr>
                <p:nvPr/>
              </p:nvSpPr>
              <p:spPr bwMode="auto">
                <a:xfrm>
                  <a:off x="3997" y="3655"/>
                  <a:ext cx="499" cy="46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224" name="Group 90"/>
                <p:cNvGrpSpPr>
                  <a:grpSpLocks/>
                </p:cNvGrpSpPr>
                <p:nvPr/>
              </p:nvGrpSpPr>
              <p:grpSpPr bwMode="auto">
                <a:xfrm>
                  <a:off x="4092" y="3804"/>
                  <a:ext cx="309" cy="53"/>
                  <a:chOff x="4092" y="3804"/>
                  <a:chExt cx="309" cy="53"/>
                </a:xfrm>
              </p:grpSpPr>
              <p:grpSp>
                <p:nvGrpSpPr>
                  <p:cNvPr id="5023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113" y="3823"/>
                    <a:ext cx="86" cy="34"/>
                    <a:chOff x="4113" y="3823"/>
                    <a:chExt cx="86" cy="34"/>
                  </a:xfrm>
                </p:grpSpPr>
                <p:sp>
                  <p:nvSpPr>
                    <p:cNvPr id="50261" name="Oval 9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1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62" name="Oval 93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4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63" name="Oval 9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5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235" name="Group 95"/>
                  <p:cNvGrpSpPr>
                    <a:grpSpLocks/>
                  </p:cNvGrpSpPr>
                  <p:nvPr/>
                </p:nvGrpSpPr>
                <p:grpSpPr bwMode="auto">
                  <a:xfrm flipV="1">
                    <a:off x="409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50251" name="Line 9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2" name="Line 9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3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4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5" name="Line 10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6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7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8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9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60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23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4293" y="3823"/>
                    <a:ext cx="86" cy="34"/>
                    <a:chOff x="4293" y="3823"/>
                    <a:chExt cx="86" cy="34"/>
                  </a:xfrm>
                </p:grpSpPr>
                <p:sp>
                  <p:nvSpPr>
                    <p:cNvPr id="50248" name="Oval 10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29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9" name="Oval 108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2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50" name="Oval 109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3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237" name="Group 110"/>
                  <p:cNvGrpSpPr>
                    <a:grpSpLocks/>
                  </p:cNvGrpSpPr>
                  <p:nvPr/>
                </p:nvGrpSpPr>
                <p:grpSpPr bwMode="auto">
                  <a:xfrm flipV="1">
                    <a:off x="427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50238" name="Line 1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39" name="Line 1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0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1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2" name="Line 1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3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4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5" name="Line 1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6" name="Line 1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47" name="Line 1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0225" name="Line 121"/>
                <p:cNvSpPr>
                  <a:spLocks noChangeShapeType="1"/>
                </p:cNvSpPr>
                <p:nvPr/>
              </p:nvSpPr>
              <p:spPr bwMode="auto">
                <a:xfrm>
                  <a:off x="4236" y="3870"/>
                  <a:ext cx="44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226" name="Group 122"/>
                <p:cNvGrpSpPr>
                  <a:grpSpLocks/>
                </p:cNvGrpSpPr>
                <p:nvPr/>
              </p:nvGrpSpPr>
              <p:grpSpPr bwMode="auto">
                <a:xfrm flipV="1">
                  <a:off x="4148" y="3972"/>
                  <a:ext cx="198" cy="49"/>
                  <a:chOff x="3728" y="3496"/>
                  <a:chExt cx="323" cy="66"/>
                </a:xfrm>
              </p:grpSpPr>
              <p:sp>
                <p:nvSpPr>
                  <p:cNvPr id="50232" name="Arc 123"/>
                  <p:cNvSpPr>
                    <a:spLocks/>
                  </p:cNvSpPr>
                  <p:nvPr/>
                </p:nvSpPr>
                <p:spPr bwMode="auto">
                  <a:xfrm>
                    <a:off x="3890" y="3496"/>
                    <a:ext cx="161" cy="66"/>
                  </a:xfrm>
                  <a:custGeom>
                    <a:avLst/>
                    <a:gdLst>
                      <a:gd name="T0" fmla="*/ 0 w 19586"/>
                      <a:gd name="T1" fmla="*/ 0 h 21600"/>
                      <a:gd name="T2" fmla="*/ 0 w 19586"/>
                      <a:gd name="T3" fmla="*/ 0 h 21600"/>
                      <a:gd name="T4" fmla="*/ 0 w 1958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19586"/>
                      <a:gd name="T10" fmla="*/ 0 h 21600"/>
                      <a:gd name="T11" fmla="*/ 19586 w 1958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33" name="Arc 124"/>
                  <p:cNvSpPr>
                    <a:spLocks/>
                  </p:cNvSpPr>
                  <p:nvPr/>
                </p:nvSpPr>
                <p:spPr bwMode="auto">
                  <a:xfrm flipH="1">
                    <a:off x="3728" y="3496"/>
                    <a:ext cx="161" cy="66"/>
                  </a:xfrm>
                  <a:custGeom>
                    <a:avLst/>
                    <a:gdLst>
                      <a:gd name="T0" fmla="*/ 0 w 19586"/>
                      <a:gd name="T1" fmla="*/ 0 h 21600"/>
                      <a:gd name="T2" fmla="*/ 0 w 19586"/>
                      <a:gd name="T3" fmla="*/ 0 h 21600"/>
                      <a:gd name="T4" fmla="*/ 0 w 1958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19586"/>
                      <a:gd name="T10" fmla="*/ 0 h 21600"/>
                      <a:gd name="T11" fmla="*/ 19586 w 1958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586" h="21600" fill="none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-1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227" name="Group 125"/>
                <p:cNvGrpSpPr>
                  <a:grpSpLocks/>
                </p:cNvGrpSpPr>
                <p:nvPr/>
              </p:nvGrpSpPr>
              <p:grpSpPr bwMode="auto">
                <a:xfrm>
                  <a:off x="4184" y="3580"/>
                  <a:ext cx="115" cy="116"/>
                  <a:chOff x="4184" y="3580"/>
                  <a:chExt cx="115" cy="116"/>
                </a:xfrm>
              </p:grpSpPr>
              <p:sp>
                <p:nvSpPr>
                  <p:cNvPr id="50228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184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29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210" y="3580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30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237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231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3585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208" name="Group 130"/>
              <p:cNvGrpSpPr>
                <a:grpSpLocks/>
              </p:cNvGrpSpPr>
              <p:nvPr/>
            </p:nvGrpSpPr>
            <p:grpSpPr bwMode="auto">
              <a:xfrm>
                <a:off x="3060" y="2494"/>
                <a:ext cx="457" cy="571"/>
                <a:chOff x="3060" y="2494"/>
                <a:chExt cx="457" cy="571"/>
              </a:xfrm>
            </p:grpSpPr>
            <p:sp>
              <p:nvSpPr>
                <p:cNvPr id="50209" name="Line 131"/>
                <p:cNvSpPr>
                  <a:spLocks noChangeShapeType="1"/>
                </p:cNvSpPr>
                <p:nvPr/>
              </p:nvSpPr>
              <p:spPr bwMode="auto">
                <a:xfrm>
                  <a:off x="3166" y="2753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AutoShape 132"/>
                <p:cNvSpPr>
                  <a:spLocks noChangeArrowheads="1"/>
                </p:cNvSpPr>
                <p:nvPr/>
              </p:nvSpPr>
              <p:spPr bwMode="auto">
                <a:xfrm flipH="1">
                  <a:off x="3154" y="2750"/>
                  <a:ext cx="363" cy="129"/>
                </a:xfrm>
                <a:prstGeom prst="parallelogram">
                  <a:avLst>
                    <a:gd name="adj" fmla="val 110760"/>
                  </a:avLst>
                </a:prstGeom>
                <a:solidFill>
                  <a:srgbClr val="663300"/>
                </a:solidFill>
                <a:ln w="9525">
                  <a:solidFill>
                    <a:srgbClr val="6633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1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3330" y="2494"/>
                  <a:ext cx="4" cy="264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251" y="2565"/>
                  <a:ext cx="79" cy="14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3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3341" y="2571"/>
                  <a:ext cx="120" cy="19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3235" y="2758"/>
                  <a:ext cx="114" cy="134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5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3212" y="2884"/>
                  <a:ext cx="23" cy="17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74" y="2762"/>
                  <a:ext cx="156" cy="79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7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3147" y="2831"/>
                  <a:ext cx="31" cy="23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8" name="Line 140"/>
                <p:cNvSpPr>
                  <a:spLocks noChangeShapeType="1"/>
                </p:cNvSpPr>
                <p:nvPr/>
              </p:nvSpPr>
              <p:spPr bwMode="auto">
                <a:xfrm>
                  <a:off x="3137" y="3016"/>
                  <a:ext cx="105" cy="2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9" name="Line 141"/>
                <p:cNvSpPr>
                  <a:spLocks noChangeShapeType="1"/>
                </p:cNvSpPr>
                <p:nvPr/>
              </p:nvSpPr>
              <p:spPr bwMode="auto">
                <a:xfrm>
                  <a:off x="3060" y="3053"/>
                  <a:ext cx="109" cy="1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20" name="Line 142"/>
                <p:cNvSpPr>
                  <a:spLocks noChangeShapeType="1"/>
                </p:cNvSpPr>
                <p:nvPr/>
              </p:nvSpPr>
              <p:spPr bwMode="auto">
                <a:xfrm>
                  <a:off x="3132" y="2640"/>
                  <a:ext cx="124" cy="51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21" name="Line 143"/>
                <p:cNvSpPr>
                  <a:spLocks noChangeShapeType="1"/>
                </p:cNvSpPr>
                <p:nvPr/>
              </p:nvSpPr>
              <p:spPr bwMode="auto">
                <a:xfrm>
                  <a:off x="3302" y="2874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22" name="Line 144"/>
                <p:cNvSpPr>
                  <a:spLocks noChangeShapeType="1"/>
                </p:cNvSpPr>
                <p:nvPr/>
              </p:nvSpPr>
              <p:spPr bwMode="auto">
                <a:xfrm>
                  <a:off x="3506" y="2878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0204" name="AutoShape 145"/>
            <p:cNvSpPr>
              <a:spLocks noChangeArrowheads="1"/>
            </p:cNvSpPr>
            <p:nvPr/>
          </p:nvSpPr>
          <p:spPr bwMode="auto">
            <a:xfrm>
              <a:off x="1228" y="2443"/>
              <a:ext cx="514" cy="141"/>
            </a:xfrm>
            <a:prstGeom prst="triangle">
              <a:avLst>
                <a:gd name="adj" fmla="val 50000"/>
              </a:avLst>
            </a:prstGeom>
            <a:solidFill>
              <a:srgbClr val="663300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AutoShape 146"/>
            <p:cNvSpPr>
              <a:spLocks noChangeArrowheads="1"/>
            </p:cNvSpPr>
            <p:nvPr/>
          </p:nvSpPr>
          <p:spPr bwMode="auto">
            <a:xfrm>
              <a:off x="1606" y="2262"/>
              <a:ext cx="514" cy="141"/>
            </a:xfrm>
            <a:prstGeom prst="triangle">
              <a:avLst>
                <a:gd name="adj" fmla="val 50000"/>
              </a:avLst>
            </a:prstGeom>
            <a:solidFill>
              <a:srgbClr val="663300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0206" name="Object 147"/>
            <p:cNvGraphicFramePr>
              <a:graphicFrameLocks noChangeAspect="1"/>
            </p:cNvGraphicFramePr>
            <p:nvPr/>
          </p:nvGraphicFramePr>
          <p:xfrm>
            <a:off x="1244" y="1890"/>
            <a:ext cx="47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0" name="Clip" r:id="rId7" imgW="5318125" imgH="3086100" progId="MS_ClipArt_Gallery.2">
                    <p:embed/>
                  </p:oleObj>
                </mc:Choice>
                <mc:Fallback>
                  <p:oleObj name="Clip" r:id="rId7" imgW="5318125" imgH="3086100" progId="MS_ClipArt_Gallery.2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890"/>
                          <a:ext cx="47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1" name="Slide Number Placeholder 14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D599D76-F26D-4E6E-AA93-15016EDB0E5B}" type="slidenum">
              <a:rPr lang="en-GB" sz="1400" smtClean="0"/>
              <a:pPr/>
              <a:t>48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physical controls, sensors etc.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special displays and gauges</a:t>
            </a:r>
          </a:p>
          <a:p>
            <a:pPr eaLnBrk="1" hangingPunct="1"/>
            <a:r>
              <a:rPr lang="en-GB" smtClean="0"/>
              <a:t>sound, touch, feel, smell</a:t>
            </a:r>
          </a:p>
          <a:p>
            <a:pPr eaLnBrk="1" hangingPunct="1"/>
            <a:r>
              <a:rPr lang="en-GB" smtClean="0"/>
              <a:t>physical controls</a:t>
            </a:r>
          </a:p>
          <a:p>
            <a:pPr eaLnBrk="1" hangingPunct="1"/>
            <a:r>
              <a:rPr lang="en-GB" smtClean="0"/>
              <a:t>environmental and bio-sensing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8FAF7E0-4FC5-4BF5-B026-14FED94163FA}" type="slidenum">
              <a:rPr lang="en-GB" sz="1400" smtClean="0"/>
              <a:pPr/>
              <a:t>49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Interactivity?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z="2000" smtClean="0"/>
              <a:t>Long ago … </a:t>
            </a:r>
            <a:r>
              <a:rPr lang="en-GB" sz="2000" b="1" i="1" smtClean="0"/>
              <a:t>batch</a:t>
            </a:r>
            <a:r>
              <a:rPr lang="en-GB" sz="2000" b="1" smtClean="0"/>
              <a:t> processing</a:t>
            </a:r>
          </a:p>
          <a:p>
            <a:pPr marL="565150" lvl="1" eaLnBrk="1" hangingPunct="1"/>
            <a:r>
              <a:rPr lang="en-GB" sz="1800" smtClean="0"/>
              <a:t>punched card stacks or large data files prepared</a:t>
            </a:r>
          </a:p>
          <a:p>
            <a:pPr marL="565150" lvl="1" eaLnBrk="1" hangingPunct="1"/>
            <a:r>
              <a:rPr lang="en-GB" sz="1800" smtClean="0"/>
              <a:t>long wait ….</a:t>
            </a:r>
          </a:p>
          <a:p>
            <a:pPr marL="565150" lvl="1" eaLnBrk="1" hangingPunct="1"/>
            <a:r>
              <a:rPr lang="en-GB" sz="1800" smtClean="0"/>
              <a:t>line printer output</a:t>
            </a:r>
          </a:p>
          <a:p>
            <a:pPr marL="565150" lvl="1" eaLnBrk="1" hangingPunct="1">
              <a:buFontTx/>
              <a:buChar char=" "/>
            </a:pPr>
            <a:r>
              <a:rPr lang="en-GB" sz="1800" smtClean="0"/>
              <a:t>… and if it is not right …</a:t>
            </a:r>
          </a:p>
          <a:p>
            <a:pPr marL="565150" lvl="1" eaLnBrk="1" hangingPunct="1">
              <a:buFontTx/>
              <a:buChar char=" "/>
            </a:pPr>
            <a:endParaRPr lang="en-GB" sz="1200" smtClean="0"/>
          </a:p>
          <a:p>
            <a:pPr marL="0" indent="0" eaLnBrk="1" hangingPunct="1">
              <a:buFontTx/>
              <a:buChar char=" "/>
            </a:pPr>
            <a:r>
              <a:rPr lang="en-GB" sz="2000" smtClean="0"/>
              <a:t>Now most computing is </a:t>
            </a:r>
            <a:r>
              <a:rPr lang="en-GB" sz="2000" b="1" smtClean="0"/>
              <a:t>interactive</a:t>
            </a:r>
          </a:p>
          <a:p>
            <a:pPr marL="565150" lvl="1" eaLnBrk="1" hangingPunct="1"/>
            <a:r>
              <a:rPr lang="en-GB" sz="1800" smtClean="0"/>
              <a:t>rapid feedback</a:t>
            </a:r>
          </a:p>
          <a:p>
            <a:pPr marL="565150" lvl="1" eaLnBrk="1" hangingPunct="1"/>
            <a:r>
              <a:rPr lang="en-GB" sz="1800" smtClean="0"/>
              <a:t>the user in control (most of the time)</a:t>
            </a:r>
          </a:p>
          <a:p>
            <a:pPr marL="565150" lvl="1" eaLnBrk="1" hangingPunct="1"/>
            <a:r>
              <a:rPr lang="en-GB" sz="1800" smtClean="0"/>
              <a:t>doing rather than thinking …</a:t>
            </a:r>
          </a:p>
          <a:p>
            <a:pPr marL="0" indent="0" eaLnBrk="1" hangingPunct="1"/>
            <a:endParaRPr lang="en-GB" sz="1000" smtClean="0"/>
          </a:p>
          <a:p>
            <a:pPr marL="0" indent="0" eaLnBrk="1" hangingPunct="1">
              <a:buFontTx/>
              <a:buNone/>
            </a:pPr>
            <a:r>
              <a:rPr lang="en-GB" sz="2000" smtClean="0"/>
              <a:t>Is faster always better?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07A8360-7F4E-452C-A4E7-6C63F0209016}" type="slidenum">
              <a:rPr lang="en-GB" sz="1400" smtClean="0"/>
              <a:pPr/>
              <a:t>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dedicated displays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analogue representations: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dials, gauges, lights, etc.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digital displays: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small LCD screens, LED lights, etc.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head-up displays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found in aircraft cockpits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show most important controls</a:t>
            </a:r>
            <a:br>
              <a:rPr lang="en-GB" smtClean="0"/>
            </a:br>
            <a:r>
              <a:rPr lang="en-GB" smtClean="0"/>
              <a:t>			… depending on context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FE1B32F-0847-4CB1-9154-68DB702B7061}" type="slidenum">
              <a:rPr lang="en-GB" sz="1400" smtClean="0"/>
              <a:pPr/>
              <a:t>50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Sounds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beeps, bongs, clonks, whistles and whirrs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used for error indications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confirmation of actions e.g. Keyclick</a:t>
            </a:r>
          </a:p>
          <a:p>
            <a:pPr eaLnBrk="1" hangingPunct="1"/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E124D50-22DB-4AA1-A450-E97CB9AE5148}" type="slidenum">
              <a:rPr lang="en-GB" sz="1400" smtClean="0"/>
              <a:pPr/>
              <a:t>51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Touch, feel, smell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touch and feeling important</a:t>
            </a:r>
          </a:p>
          <a:p>
            <a:pPr lvl="1" eaLnBrk="1" hangingPunct="1"/>
            <a:r>
              <a:rPr lang="en-GB" smtClean="0"/>
              <a:t>in games … vibration, force feedback</a:t>
            </a:r>
          </a:p>
          <a:p>
            <a:pPr lvl="1" eaLnBrk="1" hangingPunct="1"/>
            <a:r>
              <a:rPr lang="en-GB" smtClean="0"/>
              <a:t>in simulation … feel of surgical instruments</a:t>
            </a:r>
          </a:p>
          <a:p>
            <a:pPr lvl="1" eaLnBrk="1" hangingPunct="1"/>
            <a:r>
              <a:rPr lang="en-GB" smtClean="0"/>
              <a:t>called </a:t>
            </a:r>
            <a:r>
              <a:rPr lang="en-GB" i="1" smtClean="0"/>
              <a:t>haptic</a:t>
            </a:r>
            <a:r>
              <a:rPr lang="en-GB" smtClean="0"/>
              <a:t> devices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texture, smell, taste</a:t>
            </a:r>
          </a:p>
          <a:p>
            <a:pPr lvl="1" eaLnBrk="1" hangingPunct="1"/>
            <a:r>
              <a:rPr lang="en-GB" smtClean="0"/>
              <a:t>current technology very limited</a:t>
            </a:r>
          </a:p>
          <a:p>
            <a:pPr eaLnBrk="1" hangingPunct="1"/>
            <a:endParaRPr lang="en-GB" sz="120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5D02521-0B26-4ACC-B390-AEBE9B6196CE}" type="slidenum">
              <a:rPr lang="en-GB" sz="1400" smtClean="0"/>
              <a:pPr/>
              <a:t>52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physical controls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eaLnBrk="1" hangingPunct="1"/>
            <a:r>
              <a:rPr lang="en-GB" smtClean="0"/>
              <a:t>specialist controls needed …</a:t>
            </a:r>
          </a:p>
          <a:p>
            <a:pPr lvl="1" eaLnBrk="1" hangingPunct="1"/>
            <a:r>
              <a:rPr lang="en-GB" smtClean="0"/>
              <a:t>industrial controls,  consumer products, etc.</a:t>
            </a:r>
          </a:p>
          <a:p>
            <a:pPr eaLnBrk="1" hangingPunct="1"/>
            <a:endParaRPr lang="en-GB" smtClean="0"/>
          </a:p>
        </p:txBody>
      </p:sp>
      <p:pic>
        <p:nvPicPr>
          <p:cNvPr id="55300" name="Picture 4" descr="microwave-sml.jpg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576388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mini-disc-ctrl-sml.jpg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86400"/>
            <a:ext cx="27622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 descr="washing-machine-sml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733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165725" y="1965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2400" y="50292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/>
              <a:t>large buttons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851025" y="525780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/>
              <a:t>clear dials</a:t>
            </a:r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381000" y="3886200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2"/>
          <p:cNvSpPr>
            <a:spLocks noChangeArrowheads="1"/>
          </p:cNvSpPr>
          <p:nvPr/>
        </p:nvSpPr>
        <p:spPr bwMode="auto">
          <a:xfrm>
            <a:off x="2743200" y="3886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 flipH="1">
            <a:off x="838200" y="44958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2590800" y="4648200"/>
            <a:ext cx="381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5"/>
          <p:cNvSpPr txBox="1">
            <a:spLocks noChangeArrowheads="1"/>
          </p:cNvSpPr>
          <p:nvPr/>
        </p:nvSpPr>
        <p:spPr bwMode="auto">
          <a:xfrm>
            <a:off x="1600200" y="601980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/>
              <a:t>tiny buttons</a:t>
            </a:r>
          </a:p>
        </p:txBody>
      </p:sp>
      <p:sp>
        <p:nvSpPr>
          <p:cNvPr id="55311" name="Text Box 16"/>
          <p:cNvSpPr txBox="1">
            <a:spLocks noChangeArrowheads="1"/>
          </p:cNvSpPr>
          <p:nvPr/>
        </p:nvSpPr>
        <p:spPr bwMode="auto">
          <a:xfrm>
            <a:off x="4114800" y="4495800"/>
            <a:ext cx="1941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/>
              <a:t>multi-function</a:t>
            </a:r>
            <a:br>
              <a:rPr lang="en-GB"/>
            </a:br>
            <a:r>
              <a:rPr lang="en-GB"/>
              <a:t>control</a:t>
            </a:r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4446588" y="3276600"/>
            <a:ext cx="2054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/>
              <a:t>easy-clean</a:t>
            </a:r>
          </a:p>
          <a:p>
            <a:pPr algn="ctr"/>
            <a:r>
              <a:rPr lang="en-GB"/>
              <a:t>smooth buttons</a:t>
            </a:r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5486400" y="57912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9"/>
          <p:cNvSpPr>
            <a:spLocks noChangeShapeType="1"/>
          </p:cNvSpPr>
          <p:nvPr/>
        </p:nvSpPr>
        <p:spPr bwMode="auto">
          <a:xfrm>
            <a:off x="5410200" y="5257800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Oval 20"/>
          <p:cNvSpPr>
            <a:spLocks noChangeArrowheads="1"/>
          </p:cNvSpPr>
          <p:nvPr/>
        </p:nvSpPr>
        <p:spPr bwMode="auto">
          <a:xfrm>
            <a:off x="4114800" y="5867400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1"/>
          <p:cNvSpPr>
            <a:spLocks noChangeShapeType="1"/>
          </p:cNvSpPr>
          <p:nvPr/>
        </p:nvSpPr>
        <p:spPr bwMode="auto">
          <a:xfrm flipH="1">
            <a:off x="3200400" y="6096000"/>
            <a:ext cx="914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Oval 22"/>
          <p:cNvSpPr>
            <a:spLocks noChangeArrowheads="1"/>
          </p:cNvSpPr>
          <p:nvPr/>
        </p:nvSpPr>
        <p:spPr bwMode="auto">
          <a:xfrm>
            <a:off x="7086600" y="4648200"/>
            <a:ext cx="8382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3"/>
          <p:cNvSpPr>
            <a:spLocks noChangeShapeType="1"/>
          </p:cNvSpPr>
          <p:nvPr/>
        </p:nvSpPr>
        <p:spPr bwMode="auto">
          <a:xfrm>
            <a:off x="5867400" y="4038600"/>
            <a:ext cx="1295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9E17447-35C3-4143-9DB7-77689B2E62FB}" type="slidenum">
              <a:rPr lang="en-GB" sz="1400" smtClean="0"/>
              <a:pPr/>
              <a:t>53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bio-sensing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sensors all around us</a:t>
            </a:r>
          </a:p>
          <a:p>
            <a:pPr lvl="1" eaLnBrk="1" hangingPunct="1"/>
            <a:r>
              <a:rPr lang="en-GB" smtClean="0"/>
              <a:t>car courtesy light – small switch on door</a:t>
            </a:r>
          </a:p>
          <a:p>
            <a:pPr lvl="1" eaLnBrk="1" hangingPunct="1"/>
            <a:r>
              <a:rPr lang="en-GB" smtClean="0"/>
              <a:t>ultrasound detectors – security, washbasins</a:t>
            </a:r>
          </a:p>
          <a:p>
            <a:pPr lvl="1" eaLnBrk="1" hangingPunct="1"/>
            <a:r>
              <a:rPr lang="en-GB" smtClean="0"/>
              <a:t>RFID security tags in shops</a:t>
            </a:r>
          </a:p>
          <a:p>
            <a:pPr lvl="1" eaLnBrk="1" hangingPunct="1"/>
            <a:r>
              <a:rPr lang="en-GB" smtClean="0"/>
              <a:t>temperature, weight, location 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smtClean="0"/>
              <a:t>… and even our own bodies …</a:t>
            </a:r>
          </a:p>
          <a:p>
            <a:pPr lvl="1" eaLnBrk="1" hangingPunct="1"/>
            <a:r>
              <a:rPr lang="en-GB" smtClean="0"/>
              <a:t>iris scanners, body temperature, heart rate, galvanic skin response, blink rate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B305668-2BA6-4E3D-8B6D-140578F9D54A}" type="slidenum">
              <a:rPr lang="en-GB" sz="1400" smtClean="0"/>
              <a:pPr/>
              <a:t>54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paper: printing and scanning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print technology</a:t>
            </a:r>
          </a:p>
          <a:p>
            <a:pPr eaLnBrk="1" hangingPunct="1"/>
            <a:r>
              <a:rPr lang="en-GB" smtClean="0"/>
              <a:t>fonts, page description, WYSIWYG</a:t>
            </a:r>
          </a:p>
          <a:p>
            <a:pPr eaLnBrk="1" hangingPunct="1"/>
            <a:r>
              <a:rPr lang="en-GB" smtClean="0"/>
              <a:t>scanning, OCR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1850FEC-1CF0-4F26-BA72-D0B58E4E2101}" type="slidenum">
              <a:rPr lang="en-GB" sz="1400" smtClean="0"/>
              <a:pPr/>
              <a:t>55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Printing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image made from small dots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allows any character set or graphic to be printed,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critical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resolution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size and spacing of the dots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measured in dots per inch (dpi)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speed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usually measured in pages per minute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cost!!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38600" y="533400"/>
            <a:ext cx="3276600" cy="1295400"/>
            <a:chOff x="2400" y="336"/>
            <a:chExt cx="2064" cy="816"/>
          </a:xfrm>
        </p:grpSpPr>
        <p:sp>
          <p:nvSpPr>
            <p:cNvPr id="58374" name="Oval 4"/>
            <p:cNvSpPr>
              <a:spLocks noChangeArrowheads="1"/>
            </p:cNvSpPr>
            <p:nvPr/>
          </p:nvSpPr>
          <p:spPr bwMode="auto">
            <a:xfrm>
              <a:off x="4320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Oval 5"/>
            <p:cNvSpPr>
              <a:spLocks noChangeArrowheads="1"/>
            </p:cNvSpPr>
            <p:nvPr/>
          </p:nvSpPr>
          <p:spPr bwMode="auto">
            <a:xfrm>
              <a:off x="4224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Oval 6"/>
            <p:cNvSpPr>
              <a:spLocks noChangeArrowheads="1"/>
            </p:cNvSpPr>
            <p:nvPr/>
          </p:nvSpPr>
          <p:spPr bwMode="auto">
            <a:xfrm>
              <a:off x="4080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7" name="Oval 7"/>
            <p:cNvSpPr>
              <a:spLocks noChangeArrowheads="1"/>
            </p:cNvSpPr>
            <p:nvPr/>
          </p:nvSpPr>
          <p:spPr bwMode="auto">
            <a:xfrm>
              <a:off x="3984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Oval 8"/>
            <p:cNvSpPr>
              <a:spLocks noChangeArrowheads="1"/>
            </p:cNvSpPr>
            <p:nvPr/>
          </p:nvSpPr>
          <p:spPr bwMode="auto">
            <a:xfrm>
              <a:off x="4032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Oval 9"/>
            <p:cNvSpPr>
              <a:spLocks noChangeArrowheads="1"/>
            </p:cNvSpPr>
            <p:nvPr/>
          </p:nvSpPr>
          <p:spPr bwMode="auto">
            <a:xfrm>
              <a:off x="4176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Oval 10"/>
            <p:cNvSpPr>
              <a:spLocks noChangeArrowheads="1"/>
            </p:cNvSpPr>
            <p:nvPr/>
          </p:nvSpPr>
          <p:spPr bwMode="auto">
            <a:xfrm>
              <a:off x="432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Oval 11"/>
            <p:cNvSpPr>
              <a:spLocks noChangeArrowheads="1"/>
            </p:cNvSpPr>
            <p:nvPr/>
          </p:nvSpPr>
          <p:spPr bwMode="auto">
            <a:xfrm>
              <a:off x="432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Oval 12"/>
            <p:cNvSpPr>
              <a:spLocks noChangeArrowheads="1"/>
            </p:cNvSpPr>
            <p:nvPr/>
          </p:nvSpPr>
          <p:spPr bwMode="auto">
            <a:xfrm>
              <a:off x="4224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Oval 13"/>
            <p:cNvSpPr>
              <a:spLocks noChangeArrowheads="1"/>
            </p:cNvSpPr>
            <p:nvPr/>
          </p:nvSpPr>
          <p:spPr bwMode="auto">
            <a:xfrm>
              <a:off x="408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Oval 14"/>
            <p:cNvSpPr>
              <a:spLocks noChangeArrowheads="1"/>
            </p:cNvSpPr>
            <p:nvPr/>
          </p:nvSpPr>
          <p:spPr bwMode="auto">
            <a:xfrm>
              <a:off x="3984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Oval 15"/>
            <p:cNvSpPr>
              <a:spLocks noChangeArrowheads="1"/>
            </p:cNvSpPr>
            <p:nvPr/>
          </p:nvSpPr>
          <p:spPr bwMode="auto">
            <a:xfrm>
              <a:off x="36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Oval 16"/>
            <p:cNvSpPr>
              <a:spLocks noChangeArrowheads="1"/>
            </p:cNvSpPr>
            <p:nvPr/>
          </p:nvSpPr>
          <p:spPr bwMode="auto">
            <a:xfrm>
              <a:off x="3648" y="86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Oval 17"/>
            <p:cNvSpPr>
              <a:spLocks noChangeArrowheads="1"/>
            </p:cNvSpPr>
            <p:nvPr/>
          </p:nvSpPr>
          <p:spPr bwMode="auto">
            <a:xfrm>
              <a:off x="3648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8" name="Oval 18"/>
            <p:cNvSpPr>
              <a:spLocks noChangeArrowheads="1"/>
            </p:cNvSpPr>
            <p:nvPr/>
          </p:nvSpPr>
          <p:spPr bwMode="auto">
            <a:xfrm>
              <a:off x="3648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Oval 19"/>
            <p:cNvSpPr>
              <a:spLocks noChangeArrowheads="1"/>
            </p:cNvSpPr>
            <p:nvPr/>
          </p:nvSpPr>
          <p:spPr bwMode="auto">
            <a:xfrm>
              <a:off x="3648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Oval 20"/>
            <p:cNvSpPr>
              <a:spLocks noChangeArrowheads="1"/>
            </p:cNvSpPr>
            <p:nvPr/>
          </p:nvSpPr>
          <p:spPr bwMode="auto">
            <a:xfrm>
              <a:off x="3504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Oval 21"/>
            <p:cNvSpPr>
              <a:spLocks noChangeArrowheads="1"/>
            </p:cNvSpPr>
            <p:nvPr/>
          </p:nvSpPr>
          <p:spPr bwMode="auto">
            <a:xfrm>
              <a:off x="3792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Oval 22"/>
            <p:cNvSpPr>
              <a:spLocks noChangeArrowheads="1"/>
            </p:cNvSpPr>
            <p:nvPr/>
          </p:nvSpPr>
          <p:spPr bwMode="auto">
            <a:xfrm>
              <a:off x="3072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Oval 23"/>
            <p:cNvSpPr>
              <a:spLocks noChangeArrowheads="1"/>
            </p:cNvSpPr>
            <p:nvPr/>
          </p:nvSpPr>
          <p:spPr bwMode="auto">
            <a:xfrm>
              <a:off x="3216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4" name="Oval 24"/>
            <p:cNvSpPr>
              <a:spLocks noChangeArrowheads="1"/>
            </p:cNvSpPr>
            <p:nvPr/>
          </p:nvSpPr>
          <p:spPr bwMode="auto">
            <a:xfrm>
              <a:off x="3312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Oval 25"/>
            <p:cNvSpPr>
              <a:spLocks noChangeArrowheads="1"/>
            </p:cNvSpPr>
            <p:nvPr/>
          </p:nvSpPr>
          <p:spPr bwMode="auto">
            <a:xfrm>
              <a:off x="3312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6" name="Oval 26"/>
            <p:cNvSpPr>
              <a:spLocks noChangeArrowheads="1"/>
            </p:cNvSpPr>
            <p:nvPr/>
          </p:nvSpPr>
          <p:spPr bwMode="auto">
            <a:xfrm>
              <a:off x="3312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Oval 27"/>
            <p:cNvSpPr>
              <a:spLocks noChangeArrowheads="1"/>
            </p:cNvSpPr>
            <p:nvPr/>
          </p:nvSpPr>
          <p:spPr bwMode="auto">
            <a:xfrm>
              <a:off x="321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Oval 28"/>
            <p:cNvSpPr>
              <a:spLocks noChangeArrowheads="1"/>
            </p:cNvSpPr>
            <p:nvPr/>
          </p:nvSpPr>
          <p:spPr bwMode="auto">
            <a:xfrm>
              <a:off x="3072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Oval 29"/>
            <p:cNvSpPr>
              <a:spLocks noChangeArrowheads="1"/>
            </p:cNvSpPr>
            <p:nvPr/>
          </p:nvSpPr>
          <p:spPr bwMode="auto">
            <a:xfrm>
              <a:off x="297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Oval 30"/>
            <p:cNvSpPr>
              <a:spLocks noChangeArrowheads="1"/>
            </p:cNvSpPr>
            <p:nvPr/>
          </p:nvSpPr>
          <p:spPr bwMode="auto">
            <a:xfrm>
              <a:off x="297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Oval 31"/>
            <p:cNvSpPr>
              <a:spLocks noChangeArrowheads="1"/>
            </p:cNvSpPr>
            <p:nvPr/>
          </p:nvSpPr>
          <p:spPr bwMode="auto">
            <a:xfrm>
              <a:off x="297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Oval 32"/>
            <p:cNvSpPr>
              <a:spLocks noChangeArrowheads="1"/>
            </p:cNvSpPr>
            <p:nvPr/>
          </p:nvSpPr>
          <p:spPr bwMode="auto">
            <a:xfrm>
              <a:off x="2496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Oval 33"/>
            <p:cNvSpPr>
              <a:spLocks noChangeArrowheads="1"/>
            </p:cNvSpPr>
            <p:nvPr/>
          </p:nvSpPr>
          <p:spPr bwMode="auto">
            <a:xfrm>
              <a:off x="2736" y="48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Oval 34"/>
            <p:cNvSpPr>
              <a:spLocks noChangeArrowheads="1"/>
            </p:cNvSpPr>
            <p:nvPr/>
          </p:nvSpPr>
          <p:spPr bwMode="auto">
            <a:xfrm>
              <a:off x="273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Oval 35"/>
            <p:cNvSpPr>
              <a:spLocks noChangeArrowheads="1"/>
            </p:cNvSpPr>
            <p:nvPr/>
          </p:nvSpPr>
          <p:spPr bwMode="auto">
            <a:xfrm>
              <a:off x="273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6" name="Oval 36"/>
            <p:cNvSpPr>
              <a:spLocks noChangeArrowheads="1"/>
            </p:cNvSpPr>
            <p:nvPr/>
          </p:nvSpPr>
          <p:spPr bwMode="auto">
            <a:xfrm>
              <a:off x="273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Oval 37"/>
            <p:cNvSpPr>
              <a:spLocks noChangeArrowheads="1"/>
            </p:cNvSpPr>
            <p:nvPr/>
          </p:nvSpPr>
          <p:spPr bwMode="auto">
            <a:xfrm>
              <a:off x="264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Oval 38"/>
            <p:cNvSpPr>
              <a:spLocks noChangeArrowheads="1"/>
            </p:cNvSpPr>
            <p:nvPr/>
          </p:nvSpPr>
          <p:spPr bwMode="auto">
            <a:xfrm>
              <a:off x="24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Oval 39"/>
            <p:cNvSpPr>
              <a:spLocks noChangeArrowheads="1"/>
            </p:cNvSpPr>
            <p:nvPr/>
          </p:nvSpPr>
          <p:spPr bwMode="auto">
            <a:xfrm>
              <a:off x="2640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Oval 40"/>
            <p:cNvSpPr>
              <a:spLocks noChangeArrowheads="1"/>
            </p:cNvSpPr>
            <p:nvPr/>
          </p:nvSpPr>
          <p:spPr bwMode="auto">
            <a:xfrm>
              <a:off x="240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1" name="Oval 41"/>
            <p:cNvSpPr>
              <a:spLocks noChangeArrowheads="1"/>
            </p:cNvSpPr>
            <p:nvPr/>
          </p:nvSpPr>
          <p:spPr bwMode="auto">
            <a:xfrm>
              <a:off x="240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Oval 42"/>
            <p:cNvSpPr>
              <a:spLocks noChangeArrowheads="1"/>
            </p:cNvSpPr>
            <p:nvPr/>
          </p:nvSpPr>
          <p:spPr bwMode="auto">
            <a:xfrm>
              <a:off x="2736" y="33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3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F444B36-00B9-4D80-BA13-30DD7309B678}" type="slidenum">
              <a:rPr lang="en-GB" sz="1400" smtClean="0"/>
              <a:pPr/>
              <a:t>56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dot-based printers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dot-matrix printers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use inked ribbon (like a typewriter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line of pins that can strike the ribbon, dotting the paper.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typical resolution 80-120 dpi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ink-jet and bubble-jet printers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smtClean="0"/>
              <a:t>tiny blobs of ink </a:t>
            </a:r>
            <a:r>
              <a:rPr lang="en-GB" sz="1800" smtClean="0"/>
              <a:t>sent from print head to paper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typically 300 dpi or better 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laser printer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like photocopier: dots of electrostatic charge deposited on drum, which picks up toner (black powder form of ink) rolled onto paper which is then fixed with heat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typically 600 dpi or better.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AAD8B21-9B69-4502-8C4E-256B9902B4C9}" type="slidenum">
              <a:rPr lang="en-GB" sz="1400" smtClean="0"/>
              <a:pPr/>
              <a:t>57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Printing in the workplace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shop tills</a:t>
            </a:r>
          </a:p>
          <a:p>
            <a:pPr lvl="1" eaLnBrk="1" hangingPunct="1"/>
            <a:r>
              <a:rPr lang="en-GB" sz="2000" smtClean="0"/>
              <a:t>dot matrix</a:t>
            </a:r>
          </a:p>
          <a:p>
            <a:pPr lvl="1" eaLnBrk="1" hangingPunct="1"/>
            <a:r>
              <a:rPr lang="en-GB" sz="2000" smtClean="0"/>
              <a:t>same print head used for several paper rolls</a:t>
            </a:r>
          </a:p>
          <a:p>
            <a:pPr lvl="1" eaLnBrk="1" hangingPunct="1"/>
            <a:r>
              <a:rPr lang="en-GB" sz="2000" smtClean="0"/>
              <a:t>may also print cheques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2400" smtClean="0"/>
              <a:t>thermal printers</a:t>
            </a:r>
          </a:p>
          <a:p>
            <a:pPr lvl="1" eaLnBrk="1" hangingPunct="1"/>
            <a:r>
              <a:rPr lang="en-GB" sz="2000" smtClean="0"/>
              <a:t>special heat-sensitive paper</a:t>
            </a:r>
          </a:p>
          <a:p>
            <a:pPr lvl="1" eaLnBrk="1" hangingPunct="1"/>
            <a:r>
              <a:rPr lang="en-GB" sz="2000" smtClean="0"/>
              <a:t>paper heated by pins makes a dot</a:t>
            </a:r>
          </a:p>
          <a:p>
            <a:pPr lvl="1" eaLnBrk="1" hangingPunct="1"/>
            <a:r>
              <a:rPr lang="en-GB" sz="2000" smtClean="0"/>
              <a:t>poor quality, but simple &amp; low maintenance</a:t>
            </a:r>
          </a:p>
          <a:p>
            <a:pPr lvl="1" eaLnBrk="1" hangingPunct="1"/>
            <a:r>
              <a:rPr lang="en-GB" sz="2000" smtClean="0"/>
              <a:t>used in some fax machines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A52AA11-316D-497B-801A-85F17CA7D3C1}" type="slidenum">
              <a:rPr lang="en-GB" sz="1400" smtClean="0"/>
              <a:pPr/>
              <a:t>58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GB" sz="2000" smtClean="0"/>
              <a:t>Font – the particular style of text</a:t>
            </a:r>
          </a:p>
          <a:p>
            <a:pPr marL="292100" indent="-292100" eaLnBrk="1" hangingPunct="1">
              <a:lnSpc>
                <a:spcPct val="90000"/>
              </a:lnSpc>
              <a:buFontTx/>
              <a:buChar char=" "/>
            </a:pPr>
            <a:endParaRPr lang="en-GB" sz="1200" smtClean="0"/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800" smtClean="0">
                <a:latin typeface="Courier" charset="0"/>
                <a:cs typeface="Times New Roman" charset="0"/>
              </a:rPr>
              <a:t>Courier font</a:t>
            </a:r>
            <a:endParaRPr lang="en-US" sz="1200" smtClean="0">
              <a:latin typeface="Palatino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800" smtClean="0">
                <a:latin typeface="Helvetica" charset="0"/>
                <a:cs typeface="Helvetica" charset="0"/>
              </a:rPr>
              <a:t>Helvetica font</a:t>
            </a:r>
            <a:endParaRPr lang="en-US" sz="1200" smtClean="0">
              <a:latin typeface="Palatino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800" smtClean="0">
                <a:latin typeface="Palatino" charset="0"/>
                <a:cs typeface="Times New Roman" charset="0"/>
              </a:rPr>
              <a:t>Palatino font</a:t>
            </a:r>
            <a:endParaRPr lang="en-US" sz="1200" smtClean="0">
              <a:latin typeface="Palatino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800" smtClean="0">
                <a:latin typeface="Times New Roman" charset="0"/>
                <a:cs typeface="Times" charset="0"/>
              </a:rPr>
              <a:t>Times Roman font</a:t>
            </a:r>
            <a:endParaRPr lang="en-US" sz="1200" smtClean="0">
              <a:latin typeface="Palatino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latin typeface="Symbol" pitchFamily="18" charset="2"/>
                <a:cs typeface="Times New Roman" charset="0"/>
              </a:rPr>
              <a:t>§´µº¿Â Ä¿~ </a:t>
            </a:r>
            <a:r>
              <a:rPr lang="en-US" sz="1800" smtClean="0">
                <a:latin typeface="Palatino" charset="0"/>
                <a:cs typeface="Helvetica" charset="0"/>
              </a:rPr>
              <a:t> (special symbol)</a:t>
            </a:r>
            <a:endParaRPr lang="en-GB" sz="1800" smtClean="0">
              <a:latin typeface="Palatino" charset="0"/>
              <a:cs typeface="Helvetica" charset="0"/>
            </a:endParaRPr>
          </a:p>
          <a:p>
            <a:pPr marL="292100" indent="-292100" eaLnBrk="1" hangingPunct="1">
              <a:lnSpc>
                <a:spcPct val="90000"/>
              </a:lnSpc>
              <a:buFontTx/>
              <a:buChar char=" "/>
            </a:pPr>
            <a:endParaRPr lang="en-GB" sz="1200" smtClean="0"/>
          </a:p>
          <a:p>
            <a:pPr marL="292100" indent="-292100" eaLnBrk="1" hangingPunct="1">
              <a:lnSpc>
                <a:spcPct val="90000"/>
              </a:lnSpc>
            </a:pPr>
            <a:r>
              <a:rPr lang="en-GB" sz="1800" smtClean="0"/>
              <a:t>Size of a font measured in points (1 pt about 1/72”)</a:t>
            </a:r>
            <a:br>
              <a:rPr lang="en-GB" sz="1800" smtClean="0"/>
            </a:br>
            <a:r>
              <a:rPr lang="en-GB" sz="1800" smtClean="0"/>
              <a:t>(vaguely) related to its height</a:t>
            </a:r>
          </a:p>
          <a:p>
            <a:pPr marL="292100" indent="-292100" eaLnBrk="1" hangingPunct="1">
              <a:lnSpc>
                <a:spcPct val="90000"/>
              </a:lnSpc>
              <a:buFontTx/>
              <a:buChar char=" "/>
            </a:pPr>
            <a:endParaRPr lang="en-GB" sz="800" smtClean="0"/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000" smtClean="0">
                <a:latin typeface="Helvetica" charset="0"/>
                <a:cs typeface="Helvetica" charset="0"/>
              </a:rPr>
              <a:t>This is ten point Helvetica</a:t>
            </a:r>
            <a:endParaRPr lang="en-US" sz="1200" smtClean="0">
              <a:latin typeface="Helvetica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200" smtClean="0">
                <a:latin typeface="Helvetica" charset="0"/>
                <a:cs typeface="Helvetica" charset="0"/>
              </a:rPr>
              <a:t>This is twelve point</a:t>
            </a:r>
            <a:endParaRPr lang="en-US" sz="1200" smtClean="0">
              <a:latin typeface="Helvetica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400" smtClean="0">
                <a:latin typeface="Helvetica" charset="0"/>
                <a:cs typeface="Helvetica" charset="0"/>
              </a:rPr>
              <a:t>This is fourteen point</a:t>
            </a:r>
            <a:endParaRPr lang="en-US" sz="1200" smtClean="0">
              <a:latin typeface="Helvetica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1800" smtClean="0">
                <a:latin typeface="Helvetica" charset="0"/>
                <a:cs typeface="Helvetica" charset="0"/>
              </a:rPr>
              <a:t>This is eighteen point</a:t>
            </a:r>
            <a:endParaRPr lang="en-US" sz="1200" smtClean="0">
              <a:latin typeface="Helvetica" charset="0"/>
              <a:cs typeface="Times New Roman" charset="0"/>
            </a:endParaRPr>
          </a:p>
          <a:p>
            <a:pPr marL="292100" indent="-292100" algn="ctr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sz="2400" smtClean="0">
                <a:latin typeface="Helvetica" charset="0"/>
                <a:cs typeface="Helvetica" charset="0"/>
              </a:rPr>
              <a:t>and this is twenty-four point</a:t>
            </a:r>
            <a:endParaRPr lang="en-GB" sz="2400" smtClean="0">
              <a:latin typeface="Helvetica" charset="0"/>
              <a:cs typeface="Helvetica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E31FE6F-EE90-4A92-A506-C6675D59A62E}" type="slidenum">
              <a:rPr lang="en-GB" sz="1400" smtClean="0"/>
              <a:pPr/>
              <a:t>59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Richer interaction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2654300" y="2608263"/>
            <a:ext cx="838200" cy="1828800"/>
            <a:chOff x="1728" y="1776"/>
            <a:chExt cx="528" cy="1152"/>
          </a:xfrm>
        </p:grpSpPr>
        <p:sp>
          <p:nvSpPr>
            <p:cNvPr id="7184" name="AutoShape 6"/>
            <p:cNvSpPr>
              <a:spLocks noChangeArrowheads="1"/>
            </p:cNvSpPr>
            <p:nvPr/>
          </p:nvSpPr>
          <p:spPr bwMode="auto">
            <a:xfrm>
              <a:off x="1728" y="1776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E1B8B8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7"/>
            <p:cNvSpPr>
              <a:spLocks noChangeShapeType="1"/>
            </p:cNvSpPr>
            <p:nvPr/>
          </p:nvSpPr>
          <p:spPr bwMode="auto">
            <a:xfrm>
              <a:off x="1920" y="216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>
              <a:off x="1920" y="2304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9"/>
            <p:cNvSpPr>
              <a:spLocks noChangeShapeType="1"/>
            </p:cNvSpPr>
            <p:nvPr/>
          </p:nvSpPr>
          <p:spPr bwMode="auto">
            <a:xfrm flipH="1">
              <a:off x="1728" y="2304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0"/>
            <p:cNvSpPr>
              <a:spLocks noChangeShapeType="1"/>
            </p:cNvSpPr>
            <p:nvPr/>
          </p:nvSpPr>
          <p:spPr bwMode="auto">
            <a:xfrm flipH="1">
              <a:off x="1824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11"/>
            <p:cNvSpPr>
              <a:spLocks noChangeShapeType="1"/>
            </p:cNvSpPr>
            <p:nvPr/>
          </p:nvSpPr>
          <p:spPr bwMode="auto">
            <a:xfrm>
              <a:off x="1920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1663700" y="4513263"/>
            <a:ext cx="2590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3" name="Group 13"/>
          <p:cNvGrpSpPr>
            <a:grpSpLocks/>
          </p:cNvGrpSpPr>
          <p:nvPr/>
        </p:nvGrpSpPr>
        <p:grpSpPr bwMode="auto">
          <a:xfrm rot="-578918">
            <a:off x="4635500" y="2760663"/>
            <a:ext cx="914400" cy="304800"/>
            <a:chOff x="3552" y="1488"/>
            <a:chExt cx="576" cy="192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auto">
            <a:xfrm rot="-5400000">
              <a:off x="3576" y="146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744" y="14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Line 16"/>
          <p:cNvSpPr>
            <a:spLocks noChangeShapeType="1"/>
          </p:cNvSpPr>
          <p:nvPr/>
        </p:nvSpPr>
        <p:spPr bwMode="auto">
          <a:xfrm>
            <a:off x="4483100" y="4589463"/>
            <a:ext cx="1600200" cy="685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17"/>
          <p:cNvSpPr>
            <a:spLocks noChangeShapeType="1"/>
          </p:cNvSpPr>
          <p:nvPr/>
        </p:nvSpPr>
        <p:spPr bwMode="auto">
          <a:xfrm>
            <a:off x="4025900" y="3675063"/>
            <a:ext cx="2286000" cy="1295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18"/>
          <p:cNvSpPr>
            <a:spLocks noChangeShapeType="1"/>
          </p:cNvSpPr>
          <p:nvPr/>
        </p:nvSpPr>
        <p:spPr bwMode="auto">
          <a:xfrm>
            <a:off x="5410200" y="3276600"/>
            <a:ext cx="1282700" cy="13890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9"/>
          <p:cNvSpPr txBox="1">
            <a:spLocks noChangeArrowheads="1"/>
          </p:cNvSpPr>
          <p:nvPr/>
        </p:nvSpPr>
        <p:spPr bwMode="auto">
          <a:xfrm>
            <a:off x="6311900" y="4818063"/>
            <a:ext cx="19939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>
                <a:latin typeface="Verdana" pitchFamily="34" charset="0"/>
              </a:rPr>
              <a:t>sensors</a:t>
            </a:r>
          </a:p>
          <a:p>
            <a:pPr algn="ctr"/>
            <a:r>
              <a:rPr lang="en-GB">
                <a:latin typeface="Verdana" pitchFamily="34" charset="0"/>
              </a:rPr>
              <a:t>and devices</a:t>
            </a:r>
          </a:p>
          <a:p>
            <a:pPr algn="ctr"/>
            <a:r>
              <a:rPr lang="en-GB">
                <a:latin typeface="Verdana" pitchFamily="34" charset="0"/>
              </a:rPr>
              <a:t>everywhere</a:t>
            </a:r>
          </a:p>
        </p:txBody>
      </p:sp>
      <p:pic>
        <p:nvPicPr>
          <p:cNvPr id="7178" name="Picture 20" descr="the_fridge.gif                                                 0001A46C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455863"/>
            <a:ext cx="1257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94063"/>
            <a:ext cx="2349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Line 22"/>
          <p:cNvSpPr>
            <a:spLocks noChangeShapeType="1"/>
          </p:cNvSpPr>
          <p:nvPr/>
        </p:nvSpPr>
        <p:spPr bwMode="auto">
          <a:xfrm>
            <a:off x="2349500" y="4284663"/>
            <a:ext cx="35052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7B6EB22-86CE-495D-9410-D017DD40E839}" type="slidenum">
              <a:rPr lang="en-GB" sz="1400" smtClean="0"/>
              <a:pPr/>
              <a:t>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Fonts (ctd)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smtClean="0"/>
              <a:t>Pitch</a:t>
            </a:r>
          </a:p>
          <a:p>
            <a:pPr lvl="1" eaLnBrk="1" hangingPunct="1"/>
            <a:r>
              <a:rPr lang="en-GB" sz="2000" smtClean="0"/>
              <a:t>fixed-pitch – every character has the same width</a:t>
            </a:r>
          </a:p>
          <a:p>
            <a:pPr lvl="2" eaLnBrk="1" hangingPunct="1">
              <a:buFontTx/>
              <a:buChar char=" "/>
            </a:pPr>
            <a:r>
              <a:rPr lang="en-GB" sz="1800" smtClean="0"/>
              <a:t>e.g. </a:t>
            </a:r>
            <a:r>
              <a:rPr lang="en-GB" sz="1800" smtClean="0">
                <a:latin typeface="Courier" charset="0"/>
              </a:rPr>
              <a:t>Courier</a:t>
            </a:r>
            <a:endParaRPr lang="en-GB" sz="1800" smtClean="0"/>
          </a:p>
          <a:p>
            <a:pPr lvl="1" eaLnBrk="1" hangingPunct="1"/>
            <a:r>
              <a:rPr lang="en-GB" sz="2000" smtClean="0"/>
              <a:t>variable-pitched  – some characters wider</a:t>
            </a:r>
          </a:p>
          <a:p>
            <a:pPr lvl="2" eaLnBrk="1" hangingPunct="1">
              <a:buFontTx/>
              <a:buChar char=" "/>
            </a:pPr>
            <a:r>
              <a:rPr lang="en-GB" sz="1800" smtClean="0"/>
              <a:t>e.g. </a:t>
            </a:r>
            <a:r>
              <a:rPr lang="en-GB" sz="1800" smtClean="0">
                <a:latin typeface="Times New Roman" charset="0"/>
              </a:rPr>
              <a:t>Times Roman</a:t>
            </a:r>
            <a:r>
              <a:rPr lang="en-GB" sz="1800" smtClean="0"/>
              <a:t> </a:t>
            </a:r>
            <a:r>
              <a:rPr lang="en-GB" sz="1600" smtClean="0"/>
              <a:t>– compare the ‘i’ and the “m”</a:t>
            </a:r>
            <a:endParaRPr lang="en-GB" sz="1800" smtClean="0"/>
          </a:p>
          <a:p>
            <a:pPr eaLnBrk="1" hangingPunct="1">
              <a:buFontTx/>
              <a:buNone/>
            </a:pPr>
            <a:r>
              <a:rPr lang="en-GB" sz="2400" smtClean="0"/>
              <a:t>Serif or Sans-serif</a:t>
            </a:r>
          </a:p>
          <a:p>
            <a:pPr lvl="1" eaLnBrk="1" hangingPunct="1"/>
            <a:r>
              <a:rPr lang="en-GB" sz="2000" smtClean="0"/>
              <a:t>sans-serif – square-ended strokes</a:t>
            </a:r>
          </a:p>
          <a:p>
            <a:pPr lvl="2" eaLnBrk="1" hangingPunct="1">
              <a:buFontTx/>
              <a:buChar char=" "/>
            </a:pPr>
            <a:r>
              <a:rPr lang="en-GB" sz="1800" smtClean="0"/>
              <a:t>e.g. </a:t>
            </a:r>
            <a:r>
              <a:rPr lang="en-GB" sz="1800" smtClean="0">
                <a:latin typeface="Helvetica" charset="0"/>
              </a:rPr>
              <a:t>Helvetica</a:t>
            </a:r>
            <a:endParaRPr lang="en-GB" sz="1800" smtClean="0"/>
          </a:p>
          <a:p>
            <a:pPr lvl="1" eaLnBrk="1" hangingPunct="1"/>
            <a:r>
              <a:rPr lang="en-GB" sz="2000" smtClean="0"/>
              <a:t>serif  –  with splayed ends (such as)</a:t>
            </a:r>
          </a:p>
          <a:p>
            <a:pPr lvl="2" eaLnBrk="1" hangingPunct="1">
              <a:buFontTx/>
              <a:buChar char=" "/>
            </a:pPr>
            <a:r>
              <a:rPr lang="en-GB" sz="1800" smtClean="0"/>
              <a:t>e.g. </a:t>
            </a:r>
            <a:r>
              <a:rPr lang="en-GB" sz="1800" smtClean="0">
                <a:latin typeface="Times New Roman" charset="0"/>
              </a:rPr>
              <a:t>Times Roman</a:t>
            </a:r>
            <a:r>
              <a:rPr lang="en-GB" sz="1800" smtClean="0"/>
              <a:t> or </a:t>
            </a:r>
            <a:r>
              <a:rPr lang="en-GB" sz="1800" smtClean="0">
                <a:latin typeface="Palatino" charset="0"/>
              </a:rPr>
              <a:t>Palatino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86400"/>
            <a:ext cx="50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520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086600" y="53340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DBA5A88-51DF-49E7-A324-FB07A07E52C6}" type="slidenum">
              <a:rPr lang="en-GB" sz="1400" smtClean="0"/>
              <a:pPr/>
              <a:t>60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Readability of text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lowercase</a:t>
            </a:r>
          </a:p>
          <a:p>
            <a:pPr lvl="1" eaLnBrk="1" hangingPunct="1"/>
            <a:r>
              <a:rPr lang="en-GB" smtClean="0"/>
              <a:t>easy to read shape of words</a:t>
            </a:r>
          </a:p>
          <a:p>
            <a:pPr eaLnBrk="1" hangingPunct="1"/>
            <a:r>
              <a:rPr lang="en-GB" smtClean="0"/>
              <a:t>UPPERCASE</a:t>
            </a:r>
          </a:p>
          <a:p>
            <a:pPr lvl="1" eaLnBrk="1" hangingPunct="1"/>
            <a:r>
              <a:rPr lang="en-GB" smtClean="0"/>
              <a:t>better for individual letters and non-words</a:t>
            </a:r>
            <a:br>
              <a:rPr lang="en-GB" smtClean="0"/>
            </a:br>
            <a:r>
              <a:rPr lang="en-GB" smtClean="0"/>
              <a:t>	</a:t>
            </a:r>
            <a:r>
              <a:rPr lang="en-GB" sz="2000" smtClean="0"/>
              <a:t>e.g. flight numbers: BA793 vs. ba793</a:t>
            </a:r>
            <a:endParaRPr lang="en-GB" smtClean="0"/>
          </a:p>
          <a:p>
            <a:pPr lvl="1" eaLnBrk="1" hangingPunct="1"/>
            <a:endParaRPr lang="en-GB" sz="1200" smtClean="0"/>
          </a:p>
          <a:p>
            <a:pPr eaLnBrk="1" hangingPunct="1"/>
            <a:r>
              <a:rPr lang="en-GB" smtClean="0"/>
              <a:t>serif fonts</a:t>
            </a:r>
          </a:p>
          <a:p>
            <a:pPr lvl="1" eaLnBrk="1" hangingPunct="1"/>
            <a:r>
              <a:rPr lang="en-GB" sz="2800" smtClean="0">
                <a:latin typeface="Times" charset="0"/>
              </a:rPr>
              <a:t>helps your eye on long lines of printed text</a:t>
            </a:r>
            <a:endParaRPr lang="en-GB" smtClean="0"/>
          </a:p>
          <a:p>
            <a:pPr lvl="1" eaLnBrk="1" hangingPunct="1"/>
            <a:r>
              <a:rPr lang="en-GB" smtClean="0"/>
              <a:t>but sans serif often better on screen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FB8C187-19BE-42BB-90C7-477819DE6F68}" type="slidenum">
              <a:rPr lang="en-GB" sz="1400" smtClean="0"/>
              <a:pPr/>
              <a:t>61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Page Description Languages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Pages very complex</a:t>
            </a:r>
          </a:p>
          <a:p>
            <a:pPr lvl="1" eaLnBrk="1" hangingPunct="1"/>
            <a:r>
              <a:rPr lang="en-GB" sz="1800" smtClean="0"/>
              <a:t>different fonts, bitmaps, lines, digitised photos, etc. 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sz="2000" smtClean="0"/>
              <a:t>Can convert it all into a bitmap and send to the printer</a:t>
            </a:r>
            <a:br>
              <a:rPr lang="en-GB" sz="2000" smtClean="0"/>
            </a:br>
            <a:r>
              <a:rPr lang="en-GB" sz="2000" smtClean="0"/>
              <a:t>	… but often huge !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sz="2000" smtClean="0"/>
              <a:t>Alternatively Use a page description language</a:t>
            </a:r>
          </a:p>
          <a:p>
            <a:pPr lvl="1" eaLnBrk="1" hangingPunct="1"/>
            <a:r>
              <a:rPr lang="en-GB" sz="1800" smtClean="0"/>
              <a:t>sends a </a:t>
            </a:r>
            <a:r>
              <a:rPr lang="en-GB" sz="1800" i="1" smtClean="0"/>
              <a:t>description</a:t>
            </a:r>
            <a:r>
              <a:rPr lang="en-GB" sz="1800" smtClean="0"/>
              <a:t> of the page can be sent,</a:t>
            </a:r>
          </a:p>
          <a:p>
            <a:pPr lvl="1" eaLnBrk="1" hangingPunct="1"/>
            <a:r>
              <a:rPr lang="en-GB" sz="1800" smtClean="0"/>
              <a:t>instructions for curves, lines, text in different styles, etc.</a:t>
            </a:r>
          </a:p>
          <a:p>
            <a:pPr lvl="1" eaLnBrk="1" hangingPunct="1"/>
            <a:r>
              <a:rPr lang="en-GB" sz="1800" smtClean="0"/>
              <a:t>like a programming language for printing! 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sz="2000" smtClean="0"/>
              <a:t>PostScript is the most common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43D034D-142E-4F7F-A197-CC49D7585CCE}" type="slidenum">
              <a:rPr lang="en-GB" sz="1400" smtClean="0"/>
              <a:pPr/>
              <a:t>62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Screen and page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WYSIWYG</a:t>
            </a:r>
          </a:p>
          <a:p>
            <a:pPr lvl="1" eaLnBrk="1" hangingPunct="1"/>
            <a:r>
              <a:rPr lang="en-GB" sz="2000" smtClean="0"/>
              <a:t>what you see is what you get</a:t>
            </a:r>
          </a:p>
          <a:p>
            <a:pPr lvl="1" eaLnBrk="1" hangingPunct="1"/>
            <a:r>
              <a:rPr lang="en-GB" sz="2000" smtClean="0"/>
              <a:t>aim of word processing, etc. </a:t>
            </a:r>
          </a:p>
          <a:p>
            <a:pPr eaLnBrk="1" hangingPunct="1"/>
            <a:r>
              <a:rPr lang="en-GB" sz="2400" smtClean="0"/>
              <a:t>but …</a:t>
            </a:r>
          </a:p>
          <a:p>
            <a:pPr lvl="1" eaLnBrk="1" hangingPunct="1"/>
            <a:r>
              <a:rPr lang="en-GB" sz="2000" smtClean="0"/>
              <a:t>screen: 72 dpi, landscape image</a:t>
            </a:r>
          </a:p>
          <a:p>
            <a:pPr lvl="1" eaLnBrk="1" hangingPunct="1"/>
            <a:r>
              <a:rPr lang="en-GB" sz="2000" smtClean="0"/>
              <a:t>print: 600+ dpi, portrait</a:t>
            </a:r>
          </a:p>
          <a:p>
            <a:pPr eaLnBrk="1" hangingPunct="1"/>
            <a:r>
              <a:rPr lang="en-GB" sz="2400" smtClean="0"/>
              <a:t>can try to make them similar</a:t>
            </a:r>
            <a:br>
              <a:rPr lang="en-GB" sz="2400" smtClean="0"/>
            </a:br>
            <a:r>
              <a:rPr lang="en-GB" sz="2400" smtClean="0"/>
              <a:t>	but never quite the same</a:t>
            </a:r>
          </a:p>
          <a:p>
            <a:pPr eaLnBrk="1" hangingPunct="1"/>
            <a:r>
              <a:rPr lang="en-GB" sz="2400" smtClean="0"/>
              <a:t>so … need different designs, graphics etc, for screen and print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8C3CA96-C302-4309-A5C9-198D8577E10B}" type="slidenum">
              <a:rPr lang="en-GB" sz="1400" smtClean="0"/>
              <a:pPr/>
              <a:t>63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Scanners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Take paper and convert it into a bitmap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z="2000" smtClean="0"/>
              <a:t>Two sorts of scanner</a:t>
            </a:r>
          </a:p>
          <a:p>
            <a:pPr lvl="1" eaLnBrk="1" hangingPunct="1"/>
            <a:r>
              <a:rPr lang="en-GB" sz="1800" smtClean="0"/>
              <a:t>flat-bed: paper placed on a glass plate, whole page converted into bitmap</a:t>
            </a:r>
          </a:p>
          <a:p>
            <a:pPr lvl="1" eaLnBrk="1" hangingPunct="1"/>
            <a:r>
              <a:rPr lang="en-GB" sz="1800" smtClean="0"/>
              <a:t>hand-held: scanner passed over paper, digitising strip typically 3-4” wide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z="2000" smtClean="0"/>
              <a:t>Shines light at paper and note intensity of reflection</a:t>
            </a:r>
          </a:p>
          <a:p>
            <a:pPr lvl="1" eaLnBrk="1" hangingPunct="1"/>
            <a:r>
              <a:rPr lang="en-GB" sz="1800" smtClean="0"/>
              <a:t>colour or greyscale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z="2000" smtClean="0"/>
              <a:t>Typical resolutions from 600–2400 dpi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5DC5B65-0962-44D2-A70D-7718F3ABC162}" type="slidenum">
              <a:rPr lang="en-GB" sz="1400" smtClean="0"/>
              <a:pPr/>
              <a:t>64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Scanners (cntd)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Used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400" smtClean="0"/>
          </a:p>
          <a:p>
            <a:pPr marL="946150" lvl="1" indent="-374650" eaLnBrk="1" hangingPunct="1">
              <a:lnSpc>
                <a:spcPct val="90000"/>
              </a:lnSpc>
            </a:pPr>
            <a:r>
              <a:rPr lang="en-GB" smtClean="0"/>
              <a:t>desktop publishing for incorporating photographs and other images</a:t>
            </a:r>
          </a:p>
          <a:p>
            <a:pPr marL="946150" lvl="1" indent="-374650" eaLnBrk="1" hangingPunct="1">
              <a:lnSpc>
                <a:spcPct val="90000"/>
              </a:lnSpc>
            </a:pPr>
            <a:endParaRPr lang="en-GB" sz="1400" smtClean="0"/>
          </a:p>
          <a:p>
            <a:pPr marL="946150" lvl="1" indent="-374650" eaLnBrk="1" hangingPunct="1">
              <a:lnSpc>
                <a:spcPct val="90000"/>
              </a:lnSpc>
            </a:pPr>
            <a:r>
              <a:rPr lang="en-GB" smtClean="0"/>
              <a:t>document storage and retrieval systems, doing away with paper storage</a:t>
            </a:r>
          </a:p>
          <a:p>
            <a:pPr marL="946150" lvl="1" indent="-374650" eaLnBrk="1" hangingPunct="1">
              <a:lnSpc>
                <a:spcPct val="90000"/>
              </a:lnSpc>
            </a:pPr>
            <a:endParaRPr lang="en-GB" sz="1200" smtClean="0"/>
          </a:p>
          <a:p>
            <a:pPr marL="946150" lvl="1" indent="-374650" eaLnBrk="1" hangingPunct="1">
              <a:lnSpc>
                <a:spcPct val="90000"/>
              </a:lnSpc>
              <a:buFontTx/>
              <a:buChar char="+"/>
            </a:pPr>
            <a:r>
              <a:rPr lang="en-GB" smtClean="0"/>
              <a:t>special scanners for slides and photographic negatives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623A733-43BB-4C0B-8AAF-D8F07842C0E7}" type="slidenum">
              <a:rPr lang="en-GB" sz="1400" smtClean="0"/>
              <a:pPr/>
              <a:t>65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Optical character recognition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OCR </a:t>
            </a:r>
            <a:r>
              <a:rPr lang="en-GB" b="1" smtClean="0"/>
              <a:t>converts bitmap back into text</a:t>
            </a:r>
          </a:p>
          <a:p>
            <a:pPr eaLnBrk="1" hangingPunct="1"/>
            <a:r>
              <a:rPr lang="en-GB" smtClean="0"/>
              <a:t>different fonts</a:t>
            </a:r>
          </a:p>
          <a:p>
            <a:pPr lvl="1" eaLnBrk="1" hangingPunct="1"/>
            <a:r>
              <a:rPr lang="en-GB" smtClean="0"/>
              <a:t>create problems for simple “template matching” algorithms</a:t>
            </a:r>
          </a:p>
          <a:p>
            <a:pPr lvl="1" eaLnBrk="1" hangingPunct="1"/>
            <a:r>
              <a:rPr lang="en-GB" smtClean="0"/>
              <a:t>more complex systems segment text, decompose it into lines and arcs, and decipher characters that way</a:t>
            </a:r>
          </a:p>
          <a:p>
            <a:pPr eaLnBrk="1" hangingPunct="1"/>
            <a:r>
              <a:rPr lang="en-GB" smtClean="0"/>
              <a:t>page format</a:t>
            </a:r>
          </a:p>
          <a:p>
            <a:pPr lvl="1" eaLnBrk="1" hangingPunct="1"/>
            <a:r>
              <a:rPr lang="en-GB" smtClean="0"/>
              <a:t>columns, pictures, headers and footers 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238BA4C-6F1A-4FDC-9E42-0C56957A5C0C}" type="slidenum">
              <a:rPr lang="en-GB" sz="1400" smtClean="0"/>
              <a:pPr/>
              <a:t>66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Paper-based interaction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paper usually regarded as </a:t>
            </a:r>
            <a:r>
              <a:rPr lang="en-GB" sz="2000" i="1" smtClean="0"/>
              <a:t>output</a:t>
            </a:r>
            <a:r>
              <a:rPr lang="en-GB" sz="2000" smtClean="0"/>
              <a:t> only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can be </a:t>
            </a:r>
            <a:r>
              <a:rPr lang="en-GB" sz="2000" i="1" smtClean="0"/>
              <a:t>input</a:t>
            </a:r>
            <a:r>
              <a:rPr lang="en-GB" sz="2000" smtClean="0"/>
              <a:t> too – OCR, scanning, etc.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Xerox PaperWorks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glyphs – small patterns of /\\//\\\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used to identify forms etc.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used with scanner and fax to control applications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more recently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papers </a:t>
            </a:r>
            <a:r>
              <a:rPr lang="en-GB" sz="2000" b="1" smtClean="0"/>
              <a:t>micro printed </a:t>
            </a:r>
            <a:r>
              <a:rPr lang="en-GB" sz="2000" smtClean="0"/>
              <a:t>- like wattermarks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identify </a:t>
            </a:r>
            <a:r>
              <a:rPr lang="en-GB" sz="1800" i="1" smtClean="0"/>
              <a:t>which</a:t>
            </a:r>
            <a:r>
              <a:rPr lang="en-GB" sz="1800" smtClean="0"/>
              <a:t> sheet and </a:t>
            </a:r>
            <a:r>
              <a:rPr lang="en-GB" sz="1800" i="1" smtClean="0"/>
              <a:t>where</a:t>
            </a:r>
            <a:r>
              <a:rPr lang="en-GB" sz="1800" smtClean="0"/>
              <a:t> you 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special ‘pen’ can read locations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know where they are writing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6C56148-FF60-4E8B-9E94-7982DB071096}" type="slidenum">
              <a:rPr lang="en-GB" sz="1400" smtClean="0"/>
              <a:pPr/>
              <a:t>67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memory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short term and long term</a:t>
            </a:r>
          </a:p>
          <a:p>
            <a:pPr eaLnBrk="1" hangingPunct="1"/>
            <a:r>
              <a:rPr lang="en-GB" smtClean="0"/>
              <a:t>speed, capacity, compression</a:t>
            </a:r>
          </a:p>
          <a:p>
            <a:pPr eaLnBrk="1" hangingPunct="1"/>
            <a:r>
              <a:rPr lang="en-GB" smtClean="0"/>
              <a:t>formats, access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FC3B499-2A90-4F94-9640-D45EA24727F5}" type="slidenum">
              <a:rPr lang="en-GB" sz="1400" smtClean="0"/>
              <a:pPr/>
              <a:t>68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Short-term Memory - RAM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Random access memory (RAM)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on silicon chips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100 nano-second access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usually volatile (lose information if power turned off)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data transferred at around 100 Mbytes/sec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Some </a:t>
            </a:r>
            <a:r>
              <a:rPr lang="en-GB" sz="2400" i="1" smtClean="0"/>
              <a:t>non-volatile RAM</a:t>
            </a:r>
            <a:r>
              <a:rPr lang="en-GB" sz="2400" smtClean="0"/>
              <a:t> used to store basic set-up information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Typical desktop computers:</a:t>
            </a:r>
            <a:br>
              <a:rPr lang="en-GB" sz="2400" smtClean="0"/>
            </a:br>
            <a:r>
              <a:rPr lang="en-GB" sz="2400" smtClean="0"/>
              <a:t>	64 to 256 Mbytes RAM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2F667C7-5A83-4DA4-9709-F876AC00712B}" type="slidenum">
              <a:rPr lang="en-GB" sz="1400" smtClean="0"/>
              <a:pPr/>
              <a:t>69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text entry devices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keyboards </a:t>
            </a:r>
            <a:r>
              <a:rPr lang="en-GB" sz="2400" smtClean="0"/>
              <a:t>(QWERTY et al.)</a:t>
            </a:r>
            <a:endParaRPr lang="en-GB" smtClean="0"/>
          </a:p>
          <a:p>
            <a:pPr eaLnBrk="1" hangingPunct="1"/>
            <a:r>
              <a:rPr lang="en-GB" smtClean="0"/>
              <a:t>chord keyboards, phone pads</a:t>
            </a:r>
          </a:p>
          <a:p>
            <a:pPr eaLnBrk="1" hangingPunct="1"/>
            <a:r>
              <a:rPr lang="en-GB" smtClean="0"/>
              <a:t>handwriting, speech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2B061C8-2355-4C8C-A881-507BCEBADAFF}" type="slidenum">
              <a:rPr lang="en-GB" sz="1400" smtClean="0"/>
              <a:pPr/>
              <a:t>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Long-term Memory - disks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magnetic disks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floppy disks store around 1.4 Mbytes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hard disks typically 40 Gbytes to 100s of Gbytes</a:t>
            </a:r>
            <a:br>
              <a:rPr lang="en-GB" sz="2000" smtClean="0"/>
            </a:br>
            <a:r>
              <a:rPr lang="en-GB" sz="2000" smtClean="0"/>
              <a:t>access time ~10ms, transfer rate 100kbytes/s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optical disks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use lasers to read and sometimes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more robust that magnetic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CD-ROM</a:t>
            </a:r>
            <a:br>
              <a:rPr lang="en-GB" sz="2000" smtClean="0"/>
            </a:br>
            <a:r>
              <a:rPr lang="en-GB" sz="2000" smtClean="0"/>
              <a:t>	-  same technology as home audio, ~ 600 Gbytes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DVD - for AV applications, or very large files 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0AD8527-6DE2-4417-AB95-0979402B3C4D}" type="slidenum">
              <a:rPr lang="en-GB" sz="1400" smtClean="0"/>
              <a:pPr/>
              <a:t>70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Blurring boundaries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PDAs</a:t>
            </a:r>
          </a:p>
          <a:p>
            <a:pPr lvl="1" eaLnBrk="1" hangingPunct="1"/>
            <a:r>
              <a:rPr lang="en-GB" smtClean="0"/>
              <a:t>often use RAM for their main memory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Flash-Memory</a:t>
            </a:r>
          </a:p>
          <a:p>
            <a:pPr lvl="1" eaLnBrk="1" hangingPunct="1"/>
            <a:r>
              <a:rPr lang="en-GB" smtClean="0"/>
              <a:t>used in PDAs, cameras etc.</a:t>
            </a:r>
          </a:p>
          <a:p>
            <a:pPr lvl="1" eaLnBrk="1" hangingPunct="1"/>
            <a:r>
              <a:rPr lang="en-GB" smtClean="0"/>
              <a:t>silicon based but persistent</a:t>
            </a:r>
          </a:p>
          <a:p>
            <a:pPr lvl="1" eaLnBrk="1" hangingPunct="1"/>
            <a:r>
              <a:rPr lang="en-GB" smtClean="0"/>
              <a:t>plug-in USB devices for data transfer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85B853C-CBCD-4F0C-8171-5FAC2BF3BDB4}" type="slidenum">
              <a:rPr lang="en-GB" sz="1400" smtClean="0"/>
              <a:pPr/>
              <a:t>71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virtual memory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running lots of programs + each program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not enough RAM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Solution - Virtual memory 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store some programs temporarily on disk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makes RAM appear bigger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But … swopping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program on disk needs to run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copied from disk to RAM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 l o w s     t  h  i  n  g  s        d    o    w    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93AE35B-352A-4DF3-B596-E030C80955BF}" type="slidenum">
              <a:rPr lang="en-GB" sz="1400" smtClean="0"/>
              <a:pPr/>
              <a:t>72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Compression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smtClean="0"/>
              <a:t>reduce amount of storage</a:t>
            </a:r>
            <a:r>
              <a:rPr lang="en-GB" sz="2400" smtClean="0"/>
              <a:t> required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lossless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recover exact text </a:t>
            </a:r>
            <a:r>
              <a:rPr lang="en-GB" sz="2000" smtClean="0"/>
              <a:t>or image – e.g. GIF, ZIP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look for commonalities: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text: AAAAAAAAAABBBBBCCCCCCCC            10A5B8C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video:  compare successive frames and store change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lossy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recover something like original </a:t>
            </a:r>
            <a:r>
              <a:rPr lang="en-GB" sz="2000" smtClean="0"/>
              <a:t>– e.g. JPEG, MP3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exploit perception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JPEG: lose rapid changes and some colour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MP3: reduce accuracy of drowned out notes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6400800" y="3505200"/>
            <a:ext cx="533400" cy="304800"/>
          </a:xfrm>
          <a:prstGeom prst="rightArrow">
            <a:avLst>
              <a:gd name="adj1" fmla="val 41667"/>
              <a:gd name="adj2" fmla="val 82639"/>
            </a:avLst>
          </a:prstGeom>
          <a:solidFill>
            <a:srgbClr val="5C4A8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A3E9A05-02C9-483B-9349-2B211DAB3E5D}" type="slidenum">
              <a:rPr lang="en-GB" sz="1400" smtClean="0"/>
              <a:pPr/>
              <a:t>73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Storage formats - text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ASCII - 7-bit binary code for to each letter and character</a:t>
            </a:r>
          </a:p>
          <a:p>
            <a:pPr eaLnBrk="1" hangingPunct="1"/>
            <a:r>
              <a:rPr lang="en-GB" sz="2000" smtClean="0"/>
              <a:t>UTF-8 - 8-bit encoding of 16 bit character set</a:t>
            </a:r>
          </a:p>
          <a:p>
            <a:pPr eaLnBrk="1" hangingPunct="1"/>
            <a:r>
              <a:rPr lang="en-GB" sz="2000" smtClean="0"/>
              <a:t>RTF (rich text format)</a:t>
            </a:r>
            <a:br>
              <a:rPr lang="en-GB" sz="2000" smtClean="0"/>
            </a:br>
            <a:r>
              <a:rPr lang="en-GB" sz="2000" smtClean="0"/>
              <a:t>	-  text plus formatting and layout information</a:t>
            </a:r>
          </a:p>
          <a:p>
            <a:pPr eaLnBrk="1" hangingPunct="1"/>
            <a:r>
              <a:rPr lang="en-GB" sz="2000" smtClean="0"/>
              <a:t>SGML (standardized generalised markup language)</a:t>
            </a:r>
            <a:br>
              <a:rPr lang="en-GB" sz="2000" smtClean="0"/>
            </a:br>
            <a:r>
              <a:rPr lang="en-GB" sz="2000" smtClean="0"/>
              <a:t>	-  documents regarded as structured objects </a:t>
            </a:r>
          </a:p>
          <a:p>
            <a:pPr eaLnBrk="1" hangingPunct="1"/>
            <a:r>
              <a:rPr lang="en-GB" sz="2000" smtClean="0"/>
              <a:t>XML (extended markup language)</a:t>
            </a:r>
            <a:br>
              <a:rPr lang="en-GB" sz="2000" smtClean="0"/>
            </a:br>
            <a:r>
              <a:rPr lang="en-GB" sz="2000" smtClean="0"/>
              <a:t>	-  simpler version of SGML for web applications 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C8086CC-3A20-4C01-A3EC-883E2EAAC564}" type="slidenum">
              <a:rPr lang="en-GB" sz="1400" smtClean="0"/>
              <a:pPr/>
              <a:t>74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Storage formats - media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Images: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many storage formats :</a:t>
            </a:r>
            <a:br>
              <a:rPr lang="en-GB" sz="2000" smtClean="0"/>
            </a:br>
            <a:r>
              <a:rPr lang="en-GB" sz="2000" smtClean="0"/>
              <a:t>		(PostScript, GIFF, JPEG, TIFF, PICT,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plus different compression techniques</a:t>
            </a:r>
            <a:br>
              <a:rPr lang="en-GB" sz="2000" smtClean="0"/>
            </a:br>
            <a:r>
              <a:rPr lang="en-GB" sz="2000" smtClean="0"/>
              <a:t>		(to reduce their storage requirements)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Audio/Video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again lots of formats : </a:t>
            </a:r>
            <a:br>
              <a:rPr lang="en-GB" sz="2000" smtClean="0"/>
            </a:br>
            <a:r>
              <a:rPr lang="en-GB" sz="2000" smtClean="0"/>
              <a:t>		(QuickTime, MPEG, WAV,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compression even more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also ‘streaming’ formats for network delivery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8CFC067-B31D-4553-BAF8-2C5EC5AC46F2}" type="slidenum">
              <a:rPr lang="en-GB" sz="1400" smtClean="0"/>
              <a:pPr/>
              <a:t>75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methods of access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large information store</a:t>
            </a:r>
          </a:p>
          <a:p>
            <a:pPr lvl="1" eaLnBrk="1" hangingPunct="1"/>
            <a:r>
              <a:rPr lang="en-GB" sz="2000" smtClean="0"/>
              <a:t>long time to search  =&gt;   use index</a:t>
            </a:r>
          </a:p>
          <a:p>
            <a:pPr lvl="1" eaLnBrk="1" hangingPunct="1"/>
            <a:r>
              <a:rPr lang="en-GB" sz="2000" smtClean="0"/>
              <a:t>what you index    -&gt;   what you can access</a:t>
            </a:r>
          </a:p>
          <a:p>
            <a:pPr eaLnBrk="1" hangingPunct="1"/>
            <a:r>
              <a:rPr lang="en-GB" sz="2400" smtClean="0"/>
              <a:t>simple index needs exact match</a:t>
            </a:r>
          </a:p>
          <a:p>
            <a:pPr eaLnBrk="1" hangingPunct="1"/>
            <a:r>
              <a:rPr lang="en-GB" sz="2400" smtClean="0"/>
              <a:t>forgiving systems:</a:t>
            </a:r>
          </a:p>
          <a:p>
            <a:pPr lvl="1" eaLnBrk="1" hangingPunct="1"/>
            <a:r>
              <a:rPr lang="en-GB" sz="2000" smtClean="0"/>
              <a:t>Xerox “do what I mean” (DWIM)</a:t>
            </a:r>
          </a:p>
          <a:p>
            <a:pPr lvl="1" eaLnBrk="1" hangingPunct="1"/>
            <a:r>
              <a:rPr lang="en-GB" sz="2000" smtClean="0"/>
              <a:t>SOUNDEX – McCloud ~ MacCleod</a:t>
            </a:r>
          </a:p>
          <a:p>
            <a:pPr eaLnBrk="1" hangingPunct="1"/>
            <a:r>
              <a:rPr lang="en-GB" sz="2400" smtClean="0"/>
              <a:t>access without structure …</a:t>
            </a:r>
          </a:p>
          <a:p>
            <a:pPr lvl="1" eaLnBrk="1" hangingPunct="1"/>
            <a:r>
              <a:rPr lang="en-GB" sz="2000" smtClean="0"/>
              <a:t>free text indexing (all the words in a document)</a:t>
            </a:r>
          </a:p>
          <a:p>
            <a:pPr lvl="1" eaLnBrk="1" hangingPunct="1"/>
            <a:r>
              <a:rPr lang="en-GB" sz="2000" smtClean="0"/>
              <a:t>needs lots of space!!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2B9E1DE-45AE-4D97-9B47-939E53F42A54}" type="slidenum">
              <a:rPr lang="en-GB" sz="1400" smtClean="0"/>
              <a:pPr/>
              <a:t>76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processing and networks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finite speed </a:t>
            </a:r>
            <a:r>
              <a:rPr lang="en-GB" sz="2400" smtClean="0"/>
              <a:t>(but also Moore’s law)</a:t>
            </a:r>
          </a:p>
          <a:p>
            <a:pPr eaLnBrk="1" hangingPunct="1"/>
            <a:r>
              <a:rPr lang="en-GB" smtClean="0"/>
              <a:t>limits of interaction</a:t>
            </a:r>
          </a:p>
          <a:p>
            <a:pPr eaLnBrk="1" hangingPunct="1"/>
            <a:r>
              <a:rPr lang="en-GB" smtClean="0"/>
              <a:t>networked computing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35C6981-3901-44CB-B930-91AFA54F557A}" type="slidenum">
              <a:rPr lang="en-GB" sz="1400" smtClean="0"/>
              <a:pPr/>
              <a:t>77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Finite processing speed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Designers tend to assume </a:t>
            </a:r>
            <a:r>
              <a:rPr lang="en-GB" sz="2000" b="1" smtClean="0"/>
              <a:t>fast processors, and make interfaces more and more complicated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But problems occur, because </a:t>
            </a:r>
            <a:r>
              <a:rPr lang="en-GB" sz="2000" b="1" smtClean="0"/>
              <a:t>processing cannot keep up with all the tasks it needs to do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cursor overshooting because system has buffered keypresses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icon wars - user clicks on icon, nothing happens, clicks on another, then system responds and windows fly everywhere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Also problems if system is too fast - e.g. help screens may scroll through text much too rapidly to be read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8F732EF-76CE-4218-A69A-A030E77DA09C}" type="slidenum">
              <a:rPr lang="en-GB" sz="1400" smtClean="0"/>
              <a:pPr/>
              <a:t>78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Moore’s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computers get faster and faster!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1965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Gordon Moore, co-founder of Intel, noticed a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processor speed doubles every 18 months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PC … 1987: 1.5 Mhz, 2002: 1.5 GHz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similar pattern for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but doubles every 12 months</a:t>
            </a:r>
            <a:r>
              <a:rPr lang="en-GB" sz="2000" smtClean="0"/>
              <a:t>!!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hard disk … 1991: 20Mbyte : 2002: 30 Gbyte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baby born today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record all sound and 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by 70 all life’s memories stored in a grain of dust!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E698585-D006-4120-9572-2782E2419061}" type="slidenum">
              <a:rPr lang="en-GB" sz="1400" smtClean="0"/>
              <a:pPr/>
              <a:t>79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Keyboards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Most common text input device</a:t>
            </a:r>
          </a:p>
          <a:p>
            <a:pPr eaLnBrk="1" hangingPunct="1"/>
            <a:r>
              <a:rPr lang="en-GB" sz="2400" smtClean="0"/>
              <a:t>Allows </a:t>
            </a:r>
            <a:r>
              <a:rPr lang="en-GB" sz="2400" b="1" smtClean="0"/>
              <a:t>rapid entry </a:t>
            </a:r>
            <a:r>
              <a:rPr lang="en-GB" sz="2400" smtClean="0"/>
              <a:t>of text by experienced users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b="1" smtClean="0"/>
              <a:t>Keypress</a:t>
            </a:r>
            <a:r>
              <a:rPr lang="en-GB" sz="2400" smtClean="0"/>
              <a:t> closes connection, causing a character code to be sent</a:t>
            </a:r>
          </a:p>
          <a:p>
            <a:pPr eaLnBrk="1" hangingPunct="1"/>
            <a:r>
              <a:rPr lang="en-GB" sz="2400" smtClean="0"/>
              <a:t>Usually connected by cable, but can be wireless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883F2CA-B604-4707-B6A2-18FBA183A8C6}" type="slidenum">
              <a:rPr lang="en-GB" sz="1400" smtClean="0"/>
              <a:pPr/>
              <a:t>8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Limitations on interactive performance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000" smtClean="0"/>
              <a:t>Computation bound</a:t>
            </a:r>
          </a:p>
          <a:p>
            <a:pPr lvl="1" eaLnBrk="1" hangingPunct="1"/>
            <a:r>
              <a:rPr lang="en-GB" sz="1800" b="1" smtClean="0"/>
              <a:t>Computation takes ages</a:t>
            </a:r>
            <a:r>
              <a:rPr lang="en-GB" sz="1800" smtClean="0"/>
              <a:t>, causing frustration for the user</a:t>
            </a:r>
          </a:p>
          <a:p>
            <a:pPr eaLnBrk="1" hangingPunct="1">
              <a:buFontTx/>
              <a:buNone/>
            </a:pPr>
            <a:r>
              <a:rPr lang="en-GB" sz="2000" smtClean="0"/>
              <a:t>Storage channel bound</a:t>
            </a:r>
          </a:p>
          <a:p>
            <a:pPr lvl="1" eaLnBrk="1" hangingPunct="1"/>
            <a:r>
              <a:rPr lang="en-GB" sz="1800" smtClean="0"/>
              <a:t>Bottleneck in </a:t>
            </a:r>
            <a:r>
              <a:rPr lang="en-GB" sz="1800" b="1" smtClean="0"/>
              <a:t>transference of data from disk to memory</a:t>
            </a:r>
          </a:p>
          <a:p>
            <a:pPr eaLnBrk="1" hangingPunct="1">
              <a:buFontTx/>
              <a:buNone/>
            </a:pPr>
            <a:r>
              <a:rPr lang="en-GB" sz="2000" smtClean="0"/>
              <a:t>Graphics bound</a:t>
            </a:r>
          </a:p>
          <a:p>
            <a:pPr lvl="1" eaLnBrk="1" hangingPunct="1"/>
            <a:r>
              <a:rPr lang="en-GB" sz="1800" smtClean="0"/>
              <a:t>Common bottleneck: </a:t>
            </a:r>
            <a:r>
              <a:rPr lang="en-GB" sz="1800" b="1" smtClean="0"/>
              <a:t>updating displays requires a lot of effort</a:t>
            </a:r>
            <a:r>
              <a:rPr lang="en-GB" sz="1800" smtClean="0"/>
              <a:t> - sometimes helped by adding a graphics co-processor optimised to take on the burden</a:t>
            </a:r>
          </a:p>
          <a:p>
            <a:pPr eaLnBrk="1" hangingPunct="1">
              <a:buFontTx/>
              <a:buNone/>
            </a:pPr>
            <a:r>
              <a:rPr lang="en-GB" sz="2000" smtClean="0"/>
              <a:t>Network capacity</a:t>
            </a:r>
          </a:p>
          <a:p>
            <a:pPr lvl="1" eaLnBrk="1" hangingPunct="1"/>
            <a:r>
              <a:rPr lang="en-GB" sz="1800" smtClean="0"/>
              <a:t>Many computers networked - shared resources and files, access to printers etc. - but </a:t>
            </a:r>
            <a:r>
              <a:rPr lang="en-GB" sz="1800" b="1" smtClean="0"/>
              <a:t>interactive performance can be reduced by  slow network speed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2A6EE0A-4F26-44AB-8ECE-6BCFA912D688}" type="slidenum">
              <a:rPr lang="en-GB" sz="1400" smtClean="0"/>
              <a:pPr/>
              <a:t>80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Networked computing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sz="2400" smtClean="0"/>
              <a:t>Networks allow access to  …</a:t>
            </a:r>
          </a:p>
          <a:p>
            <a:pPr lvl="1" eaLnBrk="1" hangingPunct="1"/>
            <a:r>
              <a:rPr lang="en-GB" sz="2000" smtClean="0"/>
              <a:t>large memory and processing</a:t>
            </a:r>
          </a:p>
          <a:p>
            <a:pPr lvl="1" eaLnBrk="1" hangingPunct="1"/>
            <a:r>
              <a:rPr lang="en-GB" sz="2000" smtClean="0"/>
              <a:t>other people (groupware, email)</a:t>
            </a:r>
          </a:p>
          <a:p>
            <a:pPr lvl="1" eaLnBrk="1" hangingPunct="1"/>
            <a:r>
              <a:rPr lang="en-GB" sz="2000" smtClean="0"/>
              <a:t>shared resources – esp. the web</a:t>
            </a:r>
          </a:p>
          <a:p>
            <a:pPr eaLnBrk="1" hangingPunct="1">
              <a:buFontTx/>
              <a:buChar char=" "/>
            </a:pPr>
            <a:endParaRPr lang="en-GB" sz="1000" smtClean="0"/>
          </a:p>
          <a:p>
            <a:pPr eaLnBrk="1" hangingPunct="1">
              <a:buFontTx/>
              <a:buChar char=" "/>
            </a:pPr>
            <a:r>
              <a:rPr lang="en-GB" sz="2400" smtClean="0"/>
              <a:t>Issues</a:t>
            </a:r>
          </a:p>
          <a:p>
            <a:pPr lvl="1" eaLnBrk="1" hangingPunct="1"/>
            <a:r>
              <a:rPr lang="en-GB" sz="2000" smtClean="0"/>
              <a:t>network delays – slow feedback</a:t>
            </a:r>
          </a:p>
          <a:p>
            <a:pPr lvl="1" eaLnBrk="1" hangingPunct="1"/>
            <a:r>
              <a:rPr lang="en-GB" sz="2000" smtClean="0"/>
              <a:t>conflicts - many people update data</a:t>
            </a:r>
          </a:p>
          <a:p>
            <a:pPr lvl="1" eaLnBrk="1" hangingPunct="1"/>
            <a:r>
              <a:rPr lang="en-GB" sz="2000" smtClean="0"/>
              <a:t>unpredictability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C886FFA-9DF5-44B8-905C-FA2EFD0E4525}" type="slidenum">
              <a:rPr lang="en-GB" sz="1400" smtClean="0"/>
              <a:pPr/>
              <a:t>81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layout – QWERTY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Standardised layout</a:t>
            </a:r>
          </a:p>
          <a:p>
            <a:pPr eaLnBrk="1" hangingPunct="1">
              <a:buFontTx/>
              <a:buChar char=" "/>
            </a:pPr>
            <a:r>
              <a:rPr lang="en-GB" sz="2000" smtClean="0"/>
              <a:t>but … </a:t>
            </a:r>
          </a:p>
          <a:p>
            <a:pPr lvl="1" eaLnBrk="1" hangingPunct="1"/>
            <a:r>
              <a:rPr lang="en-GB" sz="1800" smtClean="0"/>
              <a:t>non-alphanumeric keys are placed differently</a:t>
            </a:r>
          </a:p>
          <a:p>
            <a:pPr lvl="1" eaLnBrk="1" hangingPunct="1"/>
            <a:r>
              <a:rPr lang="en-GB" sz="1800" smtClean="0"/>
              <a:t>accented symbols needed for different scripts</a:t>
            </a:r>
          </a:p>
          <a:p>
            <a:pPr lvl="1" eaLnBrk="1" hangingPunct="1"/>
            <a:r>
              <a:rPr lang="en-GB" sz="1800" smtClean="0"/>
              <a:t>minor differences between UK and USA keyboards</a:t>
            </a:r>
            <a:endParaRPr lang="en-GB" sz="1600" smtClean="0"/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QWERTY arrangement </a:t>
            </a:r>
            <a:r>
              <a:rPr lang="en-GB" sz="2000" b="1" smtClean="0"/>
              <a:t>not optimal for typing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	– layout to prevent typewriters jamming!</a:t>
            </a:r>
          </a:p>
          <a:p>
            <a:pPr eaLnBrk="1" hangingPunct="1"/>
            <a:r>
              <a:rPr lang="en-GB" sz="2000" b="1" smtClean="0"/>
              <a:t>Alternative designs allow faster typing</a:t>
            </a:r>
            <a:r>
              <a:rPr lang="en-GB" sz="2000" smtClean="0"/>
              <a:t> but large social base of QWERTY typists produces reluctance to change.</a:t>
            </a:r>
          </a:p>
          <a:p>
            <a:pPr eaLnBrk="1" hangingPunct="1"/>
            <a:endParaRPr lang="en-GB" sz="200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E1FD7EF-1199-413C-BFD6-D9AA54251DE2}" type="slidenum">
              <a:rPr lang="en-GB" sz="1400" smtClean="0"/>
              <a:pPr/>
              <a:t>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3251</Words>
  <Application>Microsoft Office PowerPoint</Application>
  <PresentationFormat>On-screen Show (4:3)</PresentationFormat>
  <Paragraphs>832</Paragraphs>
  <Slides>81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4" baseType="lpstr">
      <vt:lpstr>Blank</vt:lpstr>
      <vt:lpstr>Picture</vt:lpstr>
      <vt:lpstr>Clip</vt:lpstr>
      <vt:lpstr>chapter 2</vt:lpstr>
      <vt:lpstr>The Computer</vt:lpstr>
      <vt:lpstr>A ‘typical’ computer system</vt:lpstr>
      <vt:lpstr>How many computers …</vt:lpstr>
      <vt:lpstr>Interactivity?</vt:lpstr>
      <vt:lpstr>Richer interaction</vt:lpstr>
      <vt:lpstr>text entry devices</vt:lpstr>
      <vt:lpstr>Keyboards</vt:lpstr>
      <vt:lpstr>layout – QWERTY</vt:lpstr>
      <vt:lpstr>QWERTY (ctd)</vt:lpstr>
      <vt:lpstr>alternative keyboard layouts</vt:lpstr>
      <vt:lpstr>special keyboards</vt:lpstr>
      <vt:lpstr>Chord keyboards</vt:lpstr>
      <vt:lpstr>phone pad and T9 entry</vt:lpstr>
      <vt:lpstr>Handwriting recognition</vt:lpstr>
      <vt:lpstr>Speech recognition</vt:lpstr>
      <vt:lpstr>Numeric keypads</vt:lpstr>
      <vt:lpstr>positioning, pointing and drawing</vt:lpstr>
      <vt:lpstr>the Mouse</vt:lpstr>
      <vt:lpstr>the mouse (ctd)</vt:lpstr>
      <vt:lpstr>How does it work?</vt:lpstr>
      <vt:lpstr>Even by foot …</vt:lpstr>
      <vt:lpstr>Touchpad</vt:lpstr>
      <vt:lpstr>Trackball and thumbwheels</vt:lpstr>
      <vt:lpstr>Joystick and keyboard nipple</vt:lpstr>
      <vt:lpstr>Touch-sensitive screen</vt:lpstr>
      <vt:lpstr>Stylus and light pen</vt:lpstr>
      <vt:lpstr>Digitizing tablet</vt:lpstr>
      <vt:lpstr>Eyegaze</vt:lpstr>
      <vt:lpstr>Cursor keys</vt:lpstr>
      <vt:lpstr>Discrete positioning controls</vt:lpstr>
      <vt:lpstr>display devices</vt:lpstr>
      <vt:lpstr>bitmap displays</vt:lpstr>
      <vt:lpstr>resolution and colour depth</vt:lpstr>
      <vt:lpstr>anti-aliasing</vt:lpstr>
      <vt:lpstr>Cathode ray tube</vt:lpstr>
      <vt:lpstr>Health hazards of CRT !</vt:lpstr>
      <vt:lpstr>Health hints …</vt:lpstr>
      <vt:lpstr>Liquid crystal displays</vt:lpstr>
      <vt:lpstr>special displays</vt:lpstr>
      <vt:lpstr>large displays</vt:lpstr>
      <vt:lpstr>situated displays</vt:lpstr>
      <vt:lpstr>virtual reality and 3D interaction</vt:lpstr>
      <vt:lpstr>positioning in 3D space</vt:lpstr>
      <vt:lpstr>3D displays</vt:lpstr>
      <vt:lpstr>VR headsets</vt:lpstr>
      <vt:lpstr>VR motion sickness</vt:lpstr>
      <vt:lpstr>simulators and VR caves</vt:lpstr>
      <vt:lpstr>physical controls, sensors etc.</vt:lpstr>
      <vt:lpstr>dedicated displays</vt:lpstr>
      <vt:lpstr>Sounds</vt:lpstr>
      <vt:lpstr>Touch, feel, smell</vt:lpstr>
      <vt:lpstr>physical controls</vt:lpstr>
      <vt:lpstr>Environment and bio-sensing</vt:lpstr>
      <vt:lpstr>paper: printing and scanning</vt:lpstr>
      <vt:lpstr>Printing</vt:lpstr>
      <vt:lpstr>Types of dot-based printers</vt:lpstr>
      <vt:lpstr>Printing in the workplace</vt:lpstr>
      <vt:lpstr>Fonts</vt:lpstr>
      <vt:lpstr>Fonts (ctd)</vt:lpstr>
      <vt:lpstr>Readability of text</vt:lpstr>
      <vt:lpstr>Page Description Languages</vt:lpstr>
      <vt:lpstr>Screen and page</vt:lpstr>
      <vt:lpstr>Scanners</vt:lpstr>
      <vt:lpstr>Scanners (cntd)</vt:lpstr>
      <vt:lpstr>Optical character recognition</vt:lpstr>
      <vt:lpstr>Paper-based interaction</vt:lpstr>
      <vt:lpstr>memory</vt:lpstr>
      <vt:lpstr>Short-term Memory - RAM</vt:lpstr>
      <vt:lpstr>Long-term Memory - disks</vt:lpstr>
      <vt:lpstr>Blurring boundaries</vt:lpstr>
      <vt:lpstr>virtual memory</vt:lpstr>
      <vt:lpstr>Compression</vt:lpstr>
      <vt:lpstr>Storage formats - text</vt:lpstr>
      <vt:lpstr>Storage formats - media</vt:lpstr>
      <vt:lpstr>methods of access</vt:lpstr>
      <vt:lpstr>processing and networks</vt:lpstr>
      <vt:lpstr>Finite processing speed</vt:lpstr>
      <vt:lpstr>Moore’s law</vt:lpstr>
      <vt:lpstr>Limitations on interactive performance</vt:lpstr>
      <vt:lpstr>Networked computing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Njenga</cp:lastModifiedBy>
  <cp:revision>110</cp:revision>
  <dcterms:created xsi:type="dcterms:W3CDTF">2003-08-07T14:10:51Z</dcterms:created>
  <dcterms:modified xsi:type="dcterms:W3CDTF">2018-05-23T12:37:17Z</dcterms:modified>
</cp:coreProperties>
</file>