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20" r:id="rId2"/>
    <p:sldId id="349" r:id="rId3"/>
    <p:sldId id="321" r:id="rId4"/>
    <p:sldId id="352" r:id="rId5"/>
    <p:sldId id="350" r:id="rId6"/>
    <p:sldId id="322" r:id="rId7"/>
    <p:sldId id="285" r:id="rId8"/>
    <p:sldId id="286" r:id="rId9"/>
    <p:sldId id="287" r:id="rId10"/>
    <p:sldId id="288" r:id="rId11"/>
    <p:sldId id="323" r:id="rId12"/>
    <p:sldId id="353" r:id="rId13"/>
    <p:sldId id="324" r:id="rId14"/>
    <p:sldId id="326" r:id="rId15"/>
    <p:sldId id="359" r:id="rId16"/>
    <p:sldId id="327" r:id="rId17"/>
    <p:sldId id="328" r:id="rId18"/>
    <p:sldId id="354" r:id="rId19"/>
    <p:sldId id="355" r:id="rId20"/>
    <p:sldId id="358" r:id="rId21"/>
    <p:sldId id="360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61" r:id="rId31"/>
    <p:sldId id="363" r:id="rId32"/>
    <p:sldId id="367" r:id="rId33"/>
    <p:sldId id="368" r:id="rId34"/>
    <p:sldId id="369" r:id="rId35"/>
    <p:sldId id="370" r:id="rId36"/>
    <p:sldId id="372" r:id="rId37"/>
    <p:sldId id="348" r:id="rId3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FF00"/>
    <a:srgbClr val="262464"/>
    <a:srgbClr val="F3FAFF"/>
    <a:srgbClr val="555A5E"/>
    <a:srgbClr val="4E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6626" autoAdjust="0"/>
    <p:restoredTop sz="90874" autoAdjust="0"/>
  </p:normalViewPr>
  <p:slideViewPr>
    <p:cSldViewPr>
      <p:cViewPr varScale="1">
        <p:scale>
          <a:sx n="67" d="100"/>
          <a:sy n="67" d="100"/>
        </p:scale>
        <p:origin x="-12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-2574" y="3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/>
              </a:defRPr>
            </a:lvl1pPr>
          </a:lstStyle>
          <a:p>
            <a:pPr>
              <a:defRPr/>
            </a:pPr>
            <a:fld id="{D095B421-FD9C-47D5-8A2F-B4518D3185C8}" type="datetimeFigureOut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"/>
              </a:defRPr>
            </a:lvl1pPr>
          </a:lstStyle>
          <a:p>
            <a:pPr>
              <a:defRPr/>
            </a:pPr>
            <a:fld id="{12072089-18CF-4F1E-88E9-AF02C852C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8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2BF14CE-0BE3-4882-9FA2-60996B6E66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11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CBE70-EF0C-4D99-9C7A-C5E04522B4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8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26AA4-4CAE-4BF6-9257-997FEBD93F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0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9DEA9-6FAC-4320-9525-2191C9386E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4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0E5A2-6DD2-40F4-BC0C-F74A31AD2F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74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60CDC-5195-4D13-B57D-1FA82CE7C6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7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1AD5E-00FA-4211-920B-7E4D22EFCE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65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BFEBE-B290-42C2-A549-CA9FFDA79C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2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2D667-FFDB-4478-A967-E344FBCD92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57D63-0D94-4DB7-AFF7-F2D69D2A34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9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C4B92-5561-4981-A0DE-D36ADA47A3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7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443E1-6D1B-41C1-805D-A29451D4B1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fld id="{8C80588D-5A46-437D-8610-F6D881C3BD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spcAft>
                <a:spcPct val="30000"/>
              </a:spcAft>
            </a:pPr>
            <a:r>
              <a:rPr lang="en-GB" sz="4000" smtClean="0">
                <a:solidFill>
                  <a:srgbClr val="2E005D"/>
                </a:solidFill>
                <a:latin typeface="Verdana" pitchFamily="34" charset="0"/>
              </a:rPr>
              <a:t>chapter 3</a:t>
            </a:r>
            <a:endParaRPr lang="en-GB" sz="4000" smtClean="0">
              <a:solidFill>
                <a:srgbClr val="2E005D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z="4400" smtClean="0">
                <a:latin typeface="Comic Sans MS" pitchFamily="66" charset="0"/>
              </a:rPr>
              <a:t>The interaction</a:t>
            </a:r>
          </a:p>
        </p:txBody>
      </p:sp>
      <p:sp>
        <p:nvSpPr>
          <p:cNvPr id="2052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198079E-1789-4AFB-9F87-26200BED9FA0}" type="slidenum">
              <a:rPr lang="en-GB" sz="1400" smtClean="0"/>
              <a:pPr/>
              <a:t>1</a:t>
            </a:fld>
            <a:endParaRPr lang="en-GB" sz="14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858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execution/evaluation loop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lvl="2" eaLnBrk="1" hangingPunct="1">
              <a:lnSpc>
                <a:spcPct val="90000"/>
              </a:lnSpc>
            </a:pPr>
            <a:endParaRPr lang="en-GB" sz="1800" smtClean="0"/>
          </a:p>
          <a:p>
            <a:pPr lvl="2" eaLnBrk="1" hangingPunct="1">
              <a:lnSpc>
                <a:spcPct val="90000"/>
              </a:lnSpc>
            </a:pPr>
            <a:endParaRPr lang="en-GB" sz="1800" smtClean="0">
              <a:solidFill>
                <a:schemeClr val="bg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sz="1800" smtClean="0">
                <a:solidFill>
                  <a:schemeClr val="bg2"/>
                </a:solidFill>
              </a:rPr>
              <a:t>user establishes the goal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>
                <a:solidFill>
                  <a:schemeClr val="bg2"/>
                </a:solidFill>
              </a:rPr>
              <a:t>formulates 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>
                <a:solidFill>
                  <a:schemeClr val="bg2"/>
                </a:solidFill>
              </a:rPr>
              <a:t>specifies actions at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>
                <a:solidFill>
                  <a:schemeClr val="bg2"/>
                </a:solidFill>
              </a:rPr>
              <a:t>executes action</a:t>
            </a:r>
            <a:endParaRPr lang="en-GB" sz="1800" smtClean="0"/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perceives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interprets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evaluates system state with respect to goal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11272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system</a:t>
              </a:r>
            </a:p>
          </p:txBody>
        </p:sp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evaluation</a:t>
              </a:r>
            </a:p>
          </p:txBody>
        </p:sp>
        <p:sp>
          <p:nvSpPr>
            <p:cNvPr id="11274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execution</a:t>
              </a:r>
            </a:p>
          </p:txBody>
        </p:sp>
        <p:grpSp>
          <p:nvGrpSpPr>
            <p:cNvPr id="11275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1277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goal</a:t>
              </a:r>
            </a:p>
          </p:txBody>
        </p:sp>
      </p:grpSp>
      <p:sp>
        <p:nvSpPr>
          <p:cNvPr id="11269" name="Oval 12"/>
          <p:cNvSpPr>
            <a:spLocks noChangeArrowheads="1"/>
          </p:cNvSpPr>
          <p:nvPr/>
        </p:nvSpPr>
        <p:spPr bwMode="auto">
          <a:xfrm>
            <a:off x="5867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13"/>
          <p:cNvSpPr>
            <a:spLocks noChangeArrowheads="1"/>
          </p:cNvSpPr>
          <p:nvPr/>
        </p:nvSpPr>
        <p:spPr bwMode="auto">
          <a:xfrm>
            <a:off x="1600200" y="4724400"/>
            <a:ext cx="5943600" cy="10668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BB4D780-6DBD-4D56-B826-40D2A47C784A}" type="slidenum">
              <a:rPr lang="en-GB" sz="1400" smtClean="0"/>
              <a:pPr/>
              <a:t>10</a:t>
            </a:fld>
            <a:endParaRPr lang="en-GB" sz="1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Using Norman’s model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sz="2400" smtClean="0"/>
              <a:t>Some systems are harder to use than others</a:t>
            </a:r>
          </a:p>
          <a:p>
            <a:pPr eaLnBrk="1" hangingPunct="1">
              <a:buFontTx/>
              <a:buNone/>
              <a:tabLst>
                <a:tab pos="1801813" algn="l"/>
                <a:tab pos="2471738" algn="l"/>
              </a:tabLst>
            </a:pPr>
            <a:endParaRPr lang="en-GB" sz="2400" smtClean="0"/>
          </a:p>
          <a:p>
            <a:pPr eaLnBrk="1" hangingPunct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sz="2400" smtClean="0"/>
              <a:t>Gulf of Execution</a:t>
            </a:r>
          </a:p>
          <a:p>
            <a:pPr lvl="1" eaLnBrk="1" hangingPunct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sz="2000" smtClean="0"/>
              <a:t>	user’s </a:t>
            </a:r>
            <a:r>
              <a:rPr lang="en-GB" sz="2000" b="1" smtClean="0"/>
              <a:t>formulation of actions </a:t>
            </a: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>	</a:t>
            </a:r>
            <a:r>
              <a:rPr lang="en-GB" sz="2800" smtClean="0"/>
              <a:t>≠	</a:t>
            </a:r>
            <a:r>
              <a:rPr lang="en-GB" sz="2000" smtClean="0"/>
              <a:t>actions allowed by the system</a:t>
            </a:r>
          </a:p>
          <a:p>
            <a:pPr eaLnBrk="1" hangingPunct="1">
              <a:buFontTx/>
              <a:buNone/>
              <a:tabLst>
                <a:tab pos="1801813" algn="l"/>
                <a:tab pos="2471738" algn="l"/>
              </a:tabLst>
            </a:pPr>
            <a:endParaRPr lang="en-GB" sz="2400" smtClean="0"/>
          </a:p>
          <a:p>
            <a:pPr eaLnBrk="1" hangingPunct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sz="2400" smtClean="0"/>
              <a:t>Gulf of Evaluation</a:t>
            </a:r>
          </a:p>
          <a:p>
            <a:pPr lvl="1" eaLnBrk="1" hangingPunct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sz="2000" smtClean="0"/>
              <a:t>	user’s </a:t>
            </a:r>
            <a:r>
              <a:rPr lang="en-GB" sz="2000" b="1" smtClean="0"/>
              <a:t>expectation of changed system state</a:t>
            </a: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>	</a:t>
            </a:r>
            <a:r>
              <a:rPr lang="en-GB" sz="2800" smtClean="0"/>
              <a:t>≠	</a:t>
            </a:r>
            <a:r>
              <a:rPr lang="en-GB" sz="2000" smtClean="0"/>
              <a:t>actual presentation of this state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5FFC8FE-450A-420D-8F19-D2E11B4754B5}" type="slidenum">
              <a:rPr lang="en-GB" sz="1400" smtClean="0"/>
              <a:pPr/>
              <a:t>11</a:t>
            </a:fld>
            <a:endParaRPr lang="en-GB" sz="1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Human error - slips and mistakes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slip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GB" smtClean="0"/>
              <a:t>understand system and goal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GB" smtClean="0"/>
              <a:t>correct formulation of action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GB" smtClean="0"/>
              <a:t>incorrect action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endParaRPr lang="en-GB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mistake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GB" smtClean="0"/>
              <a:t>may not even have right goal!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endParaRPr lang="en-GB" sz="1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Fixing things?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	slip – </a:t>
            </a:r>
            <a:r>
              <a:rPr lang="en-GB" sz="2000" b="1" smtClean="0"/>
              <a:t>better interface</a:t>
            </a:r>
            <a:r>
              <a:rPr lang="en-GB" sz="2000" smtClean="0"/>
              <a:t>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	mistake – </a:t>
            </a:r>
            <a:r>
              <a:rPr lang="en-GB" sz="2000" b="1" smtClean="0"/>
              <a:t>better understanding</a:t>
            </a:r>
            <a:r>
              <a:rPr lang="en-GB" sz="2000" smtClean="0"/>
              <a:t> of system</a:t>
            </a:r>
            <a:endParaRPr lang="en-GB" smtClean="0"/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1066800" y="2514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1066800" y="2895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1066800" y="33528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1066800" y="44196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3FAE8A7-FAC6-4358-83A0-17EB7D48D1E1}" type="slidenum">
              <a:rPr lang="en-GB" sz="1400" smtClean="0"/>
              <a:pPr/>
              <a:t>12</a:t>
            </a:fld>
            <a:endParaRPr lang="en-GB" sz="1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Abowd and Beale interaction framework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extension of Norman…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their interaction framework has 4 parts</a:t>
            </a:r>
            <a:endParaRPr lang="en-GB" sz="2400" smtClean="0"/>
          </a:p>
          <a:p>
            <a:pPr marL="819150" lvl="1" eaLnBrk="1" hangingPunct="1">
              <a:lnSpc>
                <a:spcPct val="90000"/>
              </a:lnSpc>
            </a:pPr>
            <a:r>
              <a:rPr lang="en-GB" sz="2000" smtClean="0"/>
              <a:t>user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sz="2000" smtClean="0"/>
              <a:t>input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sz="2000" smtClean="0"/>
              <a:t>system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sz="2000" smtClean="0"/>
              <a:t>output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smtClean="0"/>
              <a:t>each has its own unique language</a:t>
            </a:r>
            <a:r>
              <a:rPr lang="en-GB" sz="2000" smtClean="0"/>
              <a:t/>
            </a:r>
            <a:br>
              <a:rPr lang="en-GB" sz="2000" smtClean="0"/>
            </a:br>
            <a:r>
              <a:rPr lang="en-GB" sz="1200" smtClean="0"/>
              <a:t/>
            </a:r>
            <a:br>
              <a:rPr lang="en-GB" sz="1200" smtClean="0"/>
            </a:br>
            <a:r>
              <a:rPr lang="en-GB" sz="2000" smtClean="0"/>
              <a:t>interaction </a:t>
            </a:r>
            <a:r>
              <a:rPr lang="en-GB" sz="2000" smtClean="0">
                <a:sym typeface="Symbol" pitchFamily="18" charset="2"/>
              </a:rPr>
              <a:t></a:t>
            </a:r>
            <a:r>
              <a:rPr lang="en-GB" sz="2000" smtClean="0"/>
              <a:t>  </a:t>
            </a:r>
            <a:r>
              <a:rPr lang="en-GB" sz="2000" b="1" smtClean="0"/>
              <a:t>translation between languages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problems in interaction  =  problems in translation</a:t>
            </a:r>
            <a:endParaRPr lang="en-GB" sz="2400" smtClean="0"/>
          </a:p>
        </p:txBody>
      </p:sp>
      <p:grpSp>
        <p:nvGrpSpPr>
          <p:cNvPr id="14340" name="Group 16"/>
          <p:cNvGrpSpPr>
            <a:grpSpLocks/>
          </p:cNvGrpSpPr>
          <p:nvPr/>
        </p:nvGrpSpPr>
        <p:grpSpPr bwMode="auto">
          <a:xfrm>
            <a:off x="5480050" y="2057400"/>
            <a:ext cx="3289300" cy="2514600"/>
            <a:chOff x="3452" y="1248"/>
            <a:chExt cx="2072" cy="1584"/>
          </a:xfrm>
        </p:grpSpPr>
        <p:sp>
          <p:nvSpPr>
            <p:cNvPr id="14342" name="Oval 5"/>
            <p:cNvSpPr>
              <a:spLocks noChangeArrowheads="1"/>
            </p:cNvSpPr>
            <p:nvPr/>
          </p:nvSpPr>
          <p:spPr bwMode="auto">
            <a:xfrm>
              <a:off x="4128" y="1248"/>
              <a:ext cx="720" cy="15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3452" y="1852"/>
              <a:ext cx="39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b="1">
                  <a:latin typeface="Arial" pitchFamily="34" charset="0"/>
                </a:rPr>
                <a:t>S</a:t>
              </a:r>
            </a:p>
            <a:p>
              <a:pPr algn="ctr"/>
              <a:r>
                <a:rPr lang="en-GB" sz="1800">
                  <a:latin typeface="Arial" pitchFamily="34" charset="0"/>
                </a:rPr>
                <a:t>core</a:t>
              </a:r>
              <a:endParaRPr lang="en-GB" sz="2400">
                <a:latin typeface="Arial" pitchFamily="34" charset="0"/>
              </a:endParaRPr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5144" y="1852"/>
              <a:ext cx="380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b="1">
                  <a:latin typeface="Arial" pitchFamily="34" charset="0"/>
                </a:rPr>
                <a:t>U</a:t>
              </a:r>
            </a:p>
            <a:p>
              <a:pPr algn="ctr"/>
              <a:r>
                <a:rPr lang="en-GB" sz="1800">
                  <a:latin typeface="Arial" pitchFamily="34" charset="0"/>
                </a:rPr>
                <a:t>task</a:t>
              </a:r>
              <a:endParaRPr lang="en-GB" sz="2400">
                <a:latin typeface="Arial" pitchFamily="34" charset="0"/>
              </a:endParaRPr>
            </a:p>
          </p:txBody>
        </p:sp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4224" y="1344"/>
              <a:ext cx="51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b="1">
                  <a:latin typeface="Arial" pitchFamily="34" charset="0"/>
                </a:rPr>
                <a:t>O</a:t>
              </a:r>
            </a:p>
            <a:p>
              <a:pPr algn="ctr"/>
              <a:r>
                <a:rPr lang="en-GB" sz="1800">
                  <a:latin typeface="Arial" pitchFamily="34" charset="0"/>
                </a:rPr>
                <a:t>output</a:t>
              </a:r>
              <a:endParaRPr lang="en-GB" sz="2400">
                <a:latin typeface="Arial" pitchFamily="34" charset="0"/>
              </a:endParaRPr>
            </a:p>
          </p:txBody>
        </p:sp>
        <p:sp>
          <p:nvSpPr>
            <p:cNvPr id="14346" name="Text Box 9"/>
            <p:cNvSpPr txBox="1">
              <a:spLocks noChangeArrowheads="1"/>
            </p:cNvSpPr>
            <p:nvPr/>
          </p:nvSpPr>
          <p:spPr bwMode="auto">
            <a:xfrm>
              <a:off x="4276" y="2256"/>
              <a:ext cx="428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b="1">
                  <a:latin typeface="Arial" pitchFamily="34" charset="0"/>
                </a:rPr>
                <a:t>I</a:t>
              </a:r>
            </a:p>
            <a:p>
              <a:pPr algn="ctr"/>
              <a:r>
                <a:rPr lang="en-GB" sz="1800">
                  <a:latin typeface="Arial" pitchFamily="34" charset="0"/>
                </a:rPr>
                <a:t>input</a:t>
              </a:r>
              <a:endParaRPr lang="en-GB" sz="2400">
                <a:latin typeface="Arial" pitchFamily="34" charset="0"/>
              </a:endParaRPr>
            </a:p>
          </p:txBody>
        </p:sp>
        <p:sp>
          <p:nvSpPr>
            <p:cNvPr id="14347" name="Line 12"/>
            <p:cNvSpPr>
              <a:spLocks noChangeShapeType="1"/>
            </p:cNvSpPr>
            <p:nvPr/>
          </p:nvSpPr>
          <p:spPr bwMode="auto">
            <a:xfrm flipV="1">
              <a:off x="3792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13"/>
            <p:cNvSpPr>
              <a:spLocks noChangeShapeType="1"/>
            </p:cNvSpPr>
            <p:nvPr/>
          </p:nvSpPr>
          <p:spPr bwMode="auto">
            <a:xfrm>
              <a:off x="4656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14"/>
            <p:cNvSpPr>
              <a:spLocks noChangeShapeType="1"/>
            </p:cNvSpPr>
            <p:nvPr/>
          </p:nvSpPr>
          <p:spPr bwMode="auto">
            <a:xfrm>
              <a:off x="3792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5"/>
            <p:cNvSpPr>
              <a:spLocks noChangeShapeType="1"/>
            </p:cNvSpPr>
            <p:nvPr/>
          </p:nvSpPr>
          <p:spPr bwMode="auto">
            <a:xfrm flipV="1">
              <a:off x="4656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1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880C313-415C-4358-95E6-77EB7FDFCB69}" type="slidenum">
              <a:rPr lang="en-GB" sz="1400" smtClean="0"/>
              <a:pPr/>
              <a:t>13</a:t>
            </a:fld>
            <a:endParaRPr lang="en-GB" sz="14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Using Abowd &amp; Beale’s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sz="2000" smtClean="0"/>
              <a:t>user intentions</a:t>
            </a:r>
            <a:br>
              <a:rPr lang="en-GB" sz="2000" smtClean="0"/>
            </a:br>
            <a:r>
              <a:rPr lang="en-GB" sz="2000" smtClean="0"/>
              <a:t>	</a:t>
            </a:r>
            <a:r>
              <a:rPr lang="en-US" sz="2000" smtClean="0">
                <a:ea typeface="Helvetica" pitchFamily="34" charset="0"/>
                <a:cs typeface="Helvetica" pitchFamily="34" charset="0"/>
                <a:sym typeface="Symbol" pitchFamily="18" charset="2"/>
              </a:rPr>
              <a:t></a:t>
            </a:r>
            <a:r>
              <a:rPr lang="en-GB" sz="2000" smtClean="0"/>
              <a:t> translated into actions at the interface</a:t>
            </a:r>
            <a:br>
              <a:rPr lang="en-GB" sz="2000" smtClean="0"/>
            </a:br>
            <a:r>
              <a:rPr lang="en-GB" sz="2000" smtClean="0"/>
              <a:t> 		</a:t>
            </a:r>
            <a:r>
              <a:rPr lang="en-US" sz="2000" smtClean="0">
                <a:ea typeface="Helvetica" pitchFamily="34" charset="0"/>
                <a:cs typeface="Helvetica" pitchFamily="34" charset="0"/>
                <a:sym typeface="Symbol" pitchFamily="18" charset="2"/>
              </a:rPr>
              <a:t></a:t>
            </a:r>
            <a:r>
              <a:rPr lang="en-GB" sz="2000" smtClean="0"/>
              <a:t>  translated into alterations of system state</a:t>
            </a:r>
            <a:br>
              <a:rPr lang="en-GB" sz="2000" smtClean="0"/>
            </a:br>
            <a:r>
              <a:rPr lang="en-GB" sz="2000" smtClean="0"/>
              <a:t> 			</a:t>
            </a:r>
            <a:r>
              <a:rPr lang="en-US" sz="2000" smtClean="0">
                <a:ea typeface="Helvetica" pitchFamily="34" charset="0"/>
                <a:cs typeface="Helvetica" pitchFamily="34" charset="0"/>
                <a:sym typeface="Symbol" pitchFamily="18" charset="2"/>
              </a:rPr>
              <a:t></a:t>
            </a:r>
            <a:r>
              <a:rPr lang="en-GB" sz="2000" smtClean="0"/>
              <a:t>  reflected in the output display</a:t>
            </a:r>
            <a:br>
              <a:rPr lang="en-GB" sz="2000" smtClean="0"/>
            </a:br>
            <a:r>
              <a:rPr lang="en-GB" sz="2000" smtClean="0"/>
              <a:t> 				</a:t>
            </a:r>
            <a:r>
              <a:rPr lang="en-US" sz="2000" smtClean="0">
                <a:ea typeface="Helvetica" pitchFamily="34" charset="0"/>
                <a:cs typeface="Helvetica" pitchFamily="34" charset="0"/>
                <a:sym typeface="Symbol" pitchFamily="18" charset="2"/>
              </a:rPr>
              <a:t></a:t>
            </a:r>
            <a:r>
              <a:rPr lang="en-GB" sz="2000" smtClean="0"/>
              <a:t>  interpreted by the user</a:t>
            </a:r>
          </a:p>
          <a:p>
            <a:pPr marL="0" indent="0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sz="240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sz="240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sz="2400" smtClean="0"/>
              <a:t>general framework for understanding interaction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sz="2000" b="1" smtClean="0"/>
              <a:t>not restricted to electronic computer systems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sz="2000" smtClean="0"/>
              <a:t>identifies all major components involved in interaction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sz="2000" smtClean="0"/>
              <a:t>allows comparative assessment of systems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sz="2000" smtClean="0"/>
              <a:t>an abstraction</a:t>
            </a:r>
          </a:p>
          <a:p>
            <a:pPr marL="0" indent="0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sz="2400" smtClean="0"/>
          </a:p>
          <a:p>
            <a:pPr marL="0" indent="0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sz="240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B8AF984-CCBB-42D9-AF85-5D33359F3039}" type="slidenum">
              <a:rPr lang="en-GB" sz="1400" smtClean="0"/>
              <a:pPr/>
              <a:t>14</a:t>
            </a:fld>
            <a:endParaRPr lang="en-GB" sz="14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ergonomics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physical aspects </a:t>
            </a:r>
            <a:r>
              <a:rPr lang="en-GB" smtClean="0"/>
              <a:t>of interfaces</a:t>
            </a:r>
          </a:p>
          <a:p>
            <a:pPr eaLnBrk="1" hangingPunct="1"/>
            <a:r>
              <a:rPr lang="en-GB" smtClean="0"/>
              <a:t>industrial interfaces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DFEEC35-75FA-4716-BC02-5D5BE1874A39}" type="slidenum">
              <a:rPr lang="en-GB" sz="1400" smtClean="0"/>
              <a:pPr/>
              <a:t>15</a:t>
            </a:fld>
            <a:endParaRPr lang="en-GB" sz="14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Ergonomics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Study of the </a:t>
            </a:r>
            <a:r>
              <a:rPr lang="en-GB" sz="2400" b="1" smtClean="0"/>
              <a:t>physical characteristics of interaction</a:t>
            </a:r>
          </a:p>
          <a:p>
            <a:pPr eaLnBrk="1" hangingPunct="1"/>
            <a:endParaRPr lang="en-GB" sz="2400" smtClean="0"/>
          </a:p>
          <a:p>
            <a:pPr eaLnBrk="1" hangingPunct="1"/>
            <a:r>
              <a:rPr lang="en-GB" sz="2400" smtClean="0"/>
              <a:t>Also known as </a:t>
            </a:r>
            <a:r>
              <a:rPr lang="en-GB" sz="2400" b="1" smtClean="0"/>
              <a:t>human factors </a:t>
            </a:r>
            <a:r>
              <a:rPr lang="en-GB" sz="2400" smtClean="0"/>
              <a:t>– but this can also be used to mean much of HCI!</a:t>
            </a:r>
          </a:p>
          <a:p>
            <a:pPr eaLnBrk="1" hangingPunct="1"/>
            <a:endParaRPr lang="en-GB" sz="2400" smtClean="0"/>
          </a:p>
          <a:p>
            <a:pPr eaLnBrk="1" hangingPunct="1"/>
            <a:r>
              <a:rPr lang="en-GB" sz="2400" smtClean="0"/>
              <a:t>Ergonomics </a:t>
            </a:r>
            <a:r>
              <a:rPr lang="en-GB" sz="2400" b="1" smtClean="0"/>
              <a:t>good at defining standards and guidelines</a:t>
            </a:r>
            <a:r>
              <a:rPr lang="en-GB" sz="2400" smtClean="0"/>
              <a:t> for constraining the way we design certain aspects of systems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4937A0E-A6CC-4541-8483-777D86955FBE}" type="slidenum">
              <a:rPr lang="en-GB" sz="1400" smtClean="0"/>
              <a:pPr/>
              <a:t>16</a:t>
            </a:fld>
            <a:endParaRPr lang="en-GB" sz="14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Ergonomics - examples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b="1" smtClean="0"/>
              <a:t>arrangement</a:t>
            </a:r>
            <a:r>
              <a:rPr lang="en-GB" sz="2400" smtClean="0"/>
              <a:t> of controls and displays</a:t>
            </a:r>
          </a:p>
          <a:p>
            <a:pPr marL="1154113" lvl="1" indent="-587375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e.g.	controls grouped according to function or frequency of use, or sequentially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surrounding </a:t>
            </a:r>
            <a:r>
              <a:rPr lang="en-GB" sz="2400" b="1" smtClean="0"/>
              <a:t>environment</a:t>
            </a:r>
          </a:p>
          <a:p>
            <a:pPr marL="1154113" lvl="1" indent="-587375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e.g.	seating arrangements adaptable to cope with all sizes of user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b="1" smtClean="0"/>
              <a:t>health</a:t>
            </a:r>
            <a:r>
              <a:rPr lang="en-GB" sz="2400" smtClean="0"/>
              <a:t> issues</a:t>
            </a:r>
          </a:p>
          <a:p>
            <a:pPr marL="1154113" lvl="1" indent="-587375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e.g.	physical position, environmental conditions (temperature, humidity), lighting, noise,	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use of </a:t>
            </a:r>
            <a:r>
              <a:rPr lang="en-GB" sz="2400" b="1" smtClean="0"/>
              <a:t>colour</a:t>
            </a:r>
          </a:p>
          <a:p>
            <a:pPr marL="1154113" lvl="1" indent="-587375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e.g.	use of red for warning, green for okay,</a:t>
            </a:r>
            <a:br>
              <a:rPr lang="en-GB" sz="2000" smtClean="0"/>
            </a:br>
            <a:r>
              <a:rPr lang="en-GB" sz="2000" smtClean="0"/>
              <a:t>awareness of colour-blindness etc.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AF48267-5D9F-46DA-BA28-D65CBB651BCC}" type="slidenum">
              <a:rPr lang="en-GB" sz="1400" smtClean="0"/>
              <a:pPr/>
              <a:t>17</a:t>
            </a:fld>
            <a:endParaRPr lang="en-GB" sz="14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Industrial interfaces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smtClean="0"/>
              <a:t>Office interface vs. industrial interface?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sz="1600" smtClean="0"/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smtClean="0"/>
              <a:t>Context matters!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sz="1400" smtClean="0"/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sz="2400" smtClean="0"/>
              <a:t>		office	 industrial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sz="2400" smtClean="0"/>
              <a:t> 	type of data	textual	numeric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sz="2400" smtClean="0"/>
              <a:t>  	rate of change	slow	fast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sz="2400" smtClean="0"/>
              <a:t>  	environment	clean	dirty</a:t>
            </a:r>
            <a:r>
              <a:rPr lang="en-GB" smtClean="0"/>
              <a:t>	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smtClean="0"/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smtClean="0"/>
              <a:t>…  the oil soaked mouse!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371600" y="34290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371600" y="38100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1371600" y="51816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DFE748C-684F-4367-ABD1-D3E96BD03DE3}" type="slidenum">
              <a:rPr lang="en-GB" sz="1400" smtClean="0"/>
              <a:pPr/>
              <a:t>18</a:t>
            </a:fld>
            <a:endParaRPr lang="en-GB" sz="14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Glass interfaces 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industrial interface:</a:t>
            </a:r>
          </a:p>
          <a:p>
            <a:pPr marL="819150" lvl="1" eaLnBrk="1" hangingPunct="1"/>
            <a:r>
              <a:rPr lang="en-GB" sz="2000" smtClean="0"/>
              <a:t>traditional … dials and knobs</a:t>
            </a:r>
          </a:p>
          <a:p>
            <a:pPr marL="819150" lvl="1" eaLnBrk="1" hangingPunct="1"/>
            <a:r>
              <a:rPr lang="en-GB" sz="2000" smtClean="0"/>
              <a:t>now … screens and keypads</a:t>
            </a:r>
          </a:p>
          <a:p>
            <a:pPr eaLnBrk="1" hangingPunct="1"/>
            <a:r>
              <a:rPr lang="en-GB" sz="2400" smtClean="0"/>
              <a:t>glass interface</a:t>
            </a:r>
          </a:p>
          <a:p>
            <a:pPr marL="819150" lvl="1" eaLnBrk="1" hangingPunct="1">
              <a:buFontTx/>
              <a:buChar char="+"/>
            </a:pPr>
            <a:r>
              <a:rPr lang="en-GB" sz="2000" smtClean="0"/>
              <a:t>cheaper, more flexible,</a:t>
            </a:r>
            <a:br>
              <a:rPr lang="en-GB" sz="2000" smtClean="0"/>
            </a:br>
            <a:r>
              <a:rPr lang="en-GB" sz="2000" smtClean="0"/>
              <a:t>multiple representations,</a:t>
            </a:r>
            <a:br>
              <a:rPr lang="en-GB" sz="2000" smtClean="0"/>
            </a:br>
            <a:r>
              <a:rPr lang="en-GB" sz="2000" smtClean="0"/>
              <a:t>precise values</a:t>
            </a:r>
          </a:p>
          <a:p>
            <a:pPr marL="819150" lvl="1" eaLnBrk="1" hangingPunct="1"/>
            <a:r>
              <a:rPr lang="en-GB" sz="2000" b="1" smtClean="0"/>
              <a:t>not physically located</a:t>
            </a:r>
            <a:r>
              <a:rPr lang="en-GB" sz="2000" smtClean="0"/>
              <a:t>,</a:t>
            </a:r>
            <a:br>
              <a:rPr lang="en-GB" sz="2000" smtClean="0"/>
            </a:br>
            <a:r>
              <a:rPr lang="en-GB" sz="2000" smtClean="0"/>
              <a:t>loss of context,</a:t>
            </a:r>
            <a:br>
              <a:rPr lang="en-GB" sz="2000" smtClean="0"/>
            </a:br>
            <a:r>
              <a:rPr lang="en-GB" sz="2000" smtClean="0"/>
              <a:t>complex interfaces</a:t>
            </a:r>
          </a:p>
          <a:p>
            <a:pPr eaLnBrk="1" hangingPunct="1"/>
            <a:r>
              <a:rPr lang="en-GB" sz="2400" smtClean="0"/>
              <a:t>may need both</a:t>
            </a:r>
          </a:p>
        </p:txBody>
      </p:sp>
      <p:grpSp>
        <p:nvGrpSpPr>
          <p:cNvPr id="20484" name="Group 20"/>
          <p:cNvGrpSpPr>
            <a:grpSpLocks/>
          </p:cNvGrpSpPr>
          <p:nvPr/>
        </p:nvGrpSpPr>
        <p:grpSpPr bwMode="auto">
          <a:xfrm>
            <a:off x="5486400" y="3581400"/>
            <a:ext cx="3200400" cy="1981200"/>
            <a:chOff x="3456" y="2256"/>
            <a:chExt cx="2016" cy="1248"/>
          </a:xfrm>
        </p:grpSpPr>
        <p:sp>
          <p:nvSpPr>
            <p:cNvPr id="20490" name="AutoShape 5"/>
            <p:cNvSpPr>
              <a:spLocks noChangeArrowheads="1"/>
            </p:cNvSpPr>
            <p:nvPr/>
          </p:nvSpPr>
          <p:spPr bwMode="auto">
            <a:xfrm>
              <a:off x="3456" y="2256"/>
              <a:ext cx="2016" cy="1248"/>
            </a:xfrm>
            <a:prstGeom prst="roundRect">
              <a:avLst>
                <a:gd name="adj" fmla="val 1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3600" y="2352"/>
              <a:ext cx="96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6246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400" b="1">
                  <a:latin typeface="Arial" pitchFamily="34" charset="0"/>
                </a:rPr>
                <a:t>Vessel B Temp</a:t>
              </a:r>
            </a:p>
          </p:txBody>
        </p:sp>
        <p:sp>
          <p:nvSpPr>
            <p:cNvPr id="20492" name="Rectangle 7"/>
            <p:cNvSpPr>
              <a:spLocks noChangeArrowheads="1"/>
            </p:cNvSpPr>
            <p:nvPr/>
          </p:nvSpPr>
          <p:spPr bwMode="auto">
            <a:xfrm>
              <a:off x="3600" y="2592"/>
              <a:ext cx="1728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6246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Rectangle 9"/>
            <p:cNvSpPr>
              <a:spLocks noChangeArrowheads="1"/>
            </p:cNvSpPr>
            <p:nvPr/>
          </p:nvSpPr>
          <p:spPr bwMode="auto">
            <a:xfrm>
              <a:off x="3744" y="2880"/>
              <a:ext cx="144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0"/>
            <p:cNvSpPr>
              <a:spLocks noChangeShapeType="1"/>
            </p:cNvSpPr>
            <p:nvPr/>
          </p:nvSpPr>
          <p:spPr bwMode="auto">
            <a:xfrm>
              <a:off x="374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1"/>
            <p:cNvSpPr>
              <a:spLocks noChangeShapeType="1"/>
            </p:cNvSpPr>
            <p:nvPr/>
          </p:nvSpPr>
          <p:spPr bwMode="auto">
            <a:xfrm>
              <a:off x="518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Line 12"/>
            <p:cNvSpPr>
              <a:spLocks noChangeShapeType="1"/>
            </p:cNvSpPr>
            <p:nvPr/>
          </p:nvSpPr>
          <p:spPr bwMode="auto">
            <a:xfrm>
              <a:off x="446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Text Box 13"/>
            <p:cNvSpPr txBox="1">
              <a:spLocks noChangeArrowheads="1"/>
            </p:cNvSpPr>
            <p:nvPr/>
          </p:nvSpPr>
          <p:spPr bwMode="auto">
            <a:xfrm>
              <a:off x="3662" y="264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sz="1400">
                  <a:latin typeface="Arial" pitchFamily="34" charset="0"/>
                </a:rPr>
                <a:t>0</a:t>
              </a:r>
            </a:p>
          </p:txBody>
        </p:sp>
        <p:sp>
          <p:nvSpPr>
            <p:cNvPr id="20498" name="Text Box 14"/>
            <p:cNvSpPr txBox="1">
              <a:spLocks noChangeArrowheads="1"/>
            </p:cNvSpPr>
            <p:nvPr/>
          </p:nvSpPr>
          <p:spPr bwMode="auto">
            <a:xfrm>
              <a:off x="4306" y="2640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sz="1400">
                  <a:latin typeface="Arial" pitchFamily="34" charset="0"/>
                </a:rPr>
                <a:t>100</a:t>
              </a:r>
            </a:p>
          </p:txBody>
        </p:sp>
        <p:sp>
          <p:nvSpPr>
            <p:cNvPr id="20499" name="Text Box 15"/>
            <p:cNvSpPr txBox="1">
              <a:spLocks noChangeArrowheads="1"/>
            </p:cNvSpPr>
            <p:nvPr/>
          </p:nvSpPr>
          <p:spPr bwMode="auto">
            <a:xfrm>
              <a:off x="5026" y="2640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sz="1400">
                  <a:latin typeface="Arial" pitchFamily="34" charset="0"/>
                </a:rPr>
                <a:t>200</a:t>
              </a:r>
            </a:p>
          </p:txBody>
        </p:sp>
        <p:sp>
          <p:nvSpPr>
            <p:cNvPr id="20500" name="Rectangle 16"/>
            <p:cNvSpPr>
              <a:spLocks noChangeArrowheads="1"/>
            </p:cNvSpPr>
            <p:nvPr/>
          </p:nvSpPr>
          <p:spPr bwMode="auto">
            <a:xfrm>
              <a:off x="4200" y="312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600" b="1">
                  <a:latin typeface="Arial" pitchFamily="34" charset="0"/>
                </a:rPr>
                <a:t>113</a:t>
              </a:r>
            </a:p>
          </p:txBody>
        </p:sp>
        <p:sp>
          <p:nvSpPr>
            <p:cNvPr id="20501" name="Rectangle 18"/>
            <p:cNvSpPr>
              <a:spLocks noChangeArrowheads="1"/>
            </p:cNvSpPr>
            <p:nvPr/>
          </p:nvSpPr>
          <p:spPr bwMode="auto">
            <a:xfrm>
              <a:off x="3744" y="2880"/>
              <a:ext cx="81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477000" y="4648200"/>
            <a:ext cx="2362200" cy="1670050"/>
            <a:chOff x="4080" y="2928"/>
            <a:chExt cx="1488" cy="1052"/>
          </a:xfrm>
        </p:grpSpPr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4080" y="3648"/>
              <a:ext cx="1488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sz="1400">
                  <a:latin typeface="Verdana" pitchFamily="34" charset="0"/>
                </a:rPr>
                <a:t>multiple representations</a:t>
              </a:r>
              <a:br>
                <a:rPr lang="en-GB" sz="1400">
                  <a:latin typeface="Verdana" pitchFamily="34" charset="0"/>
                </a:rPr>
              </a:br>
              <a:r>
                <a:rPr lang="en-GB" sz="1400">
                  <a:latin typeface="Verdana" pitchFamily="34" charset="0"/>
                </a:rPr>
                <a:t>of same information</a:t>
              </a:r>
            </a:p>
          </p:txBody>
        </p:sp>
        <p:sp>
          <p:nvSpPr>
            <p:cNvPr id="20488" name="Line 23"/>
            <p:cNvSpPr>
              <a:spLocks noChangeShapeType="1"/>
            </p:cNvSpPr>
            <p:nvPr/>
          </p:nvSpPr>
          <p:spPr bwMode="auto">
            <a:xfrm flipH="1" flipV="1">
              <a:off x="4560" y="2928"/>
              <a:ext cx="336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24"/>
            <p:cNvSpPr>
              <a:spLocks noChangeShapeType="1"/>
            </p:cNvSpPr>
            <p:nvPr/>
          </p:nvSpPr>
          <p:spPr bwMode="auto">
            <a:xfrm flipH="1" flipV="1">
              <a:off x="4608" y="3264"/>
              <a:ext cx="336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6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B156DDD-B2C2-4C80-9FCA-D7C6EA64F24B}" type="slidenum">
              <a:rPr lang="en-GB" sz="1400" smtClean="0"/>
              <a:pPr/>
              <a:t>19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The Interaction</a:t>
            </a:r>
            <a:endParaRPr lang="en-GB" smtClean="0"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interaction models</a:t>
            </a:r>
          </a:p>
          <a:p>
            <a:pPr lvl="1" eaLnBrk="1" hangingPunct="1"/>
            <a:r>
              <a:rPr lang="en-GB" b="1" smtClean="0"/>
              <a:t>translations</a:t>
            </a:r>
            <a:r>
              <a:rPr lang="en-GB" smtClean="0"/>
              <a:t> between user and system</a:t>
            </a:r>
            <a:endParaRPr lang="en-GB" sz="2800" smtClean="0"/>
          </a:p>
          <a:p>
            <a:pPr eaLnBrk="1" hangingPunct="1"/>
            <a:r>
              <a:rPr lang="en-GB" smtClean="0"/>
              <a:t>ergonomics</a:t>
            </a:r>
          </a:p>
          <a:p>
            <a:pPr lvl="1" eaLnBrk="1" hangingPunct="1"/>
            <a:r>
              <a:rPr lang="en-GB" b="1" smtClean="0"/>
              <a:t>physical characteristics </a:t>
            </a:r>
            <a:r>
              <a:rPr lang="en-GB" smtClean="0"/>
              <a:t>of interaction</a:t>
            </a:r>
          </a:p>
          <a:p>
            <a:pPr eaLnBrk="1" hangingPunct="1"/>
            <a:r>
              <a:rPr lang="en-GB" smtClean="0"/>
              <a:t>interaction styles</a:t>
            </a:r>
          </a:p>
          <a:p>
            <a:pPr lvl="1" eaLnBrk="1" hangingPunct="1"/>
            <a:r>
              <a:rPr lang="en-GB" smtClean="0"/>
              <a:t>the </a:t>
            </a:r>
            <a:r>
              <a:rPr lang="en-GB" b="1" smtClean="0"/>
              <a:t>nature of user/system dialog</a:t>
            </a:r>
          </a:p>
          <a:p>
            <a:pPr eaLnBrk="1" hangingPunct="1"/>
            <a:r>
              <a:rPr lang="en-GB" smtClean="0"/>
              <a:t>context</a:t>
            </a:r>
          </a:p>
          <a:p>
            <a:pPr lvl="1" eaLnBrk="1" hangingPunct="1"/>
            <a:r>
              <a:rPr lang="en-GB" smtClean="0"/>
              <a:t>social, organizational, motivational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287C499-6A52-443D-ACD6-39488C81A9B3}" type="slidenum">
              <a:rPr lang="en-GB" sz="1400" smtClean="0"/>
              <a:pPr/>
              <a:t>2</a:t>
            </a:fld>
            <a:endParaRPr lang="en-GB" sz="14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Indirect manipulation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5181600" cy="1295400"/>
          </a:xfrm>
        </p:spPr>
        <p:txBody>
          <a:bodyPr/>
          <a:lstStyle/>
          <a:p>
            <a:pPr eaLnBrk="1" hangingPunct="1"/>
            <a:r>
              <a:rPr lang="en-GB" sz="2400" smtClean="0"/>
              <a:t>office– direct manipulation</a:t>
            </a:r>
          </a:p>
          <a:p>
            <a:pPr lvl="1" eaLnBrk="1" hangingPunct="1"/>
            <a:r>
              <a:rPr lang="en-GB" sz="2000" smtClean="0"/>
              <a:t>user interacts</a:t>
            </a:r>
            <a:br>
              <a:rPr lang="en-GB" sz="2000" smtClean="0"/>
            </a:br>
            <a:r>
              <a:rPr lang="en-GB" sz="2000" smtClean="0"/>
              <a:t>with </a:t>
            </a:r>
            <a:r>
              <a:rPr lang="en-GB" sz="2000" b="1" smtClean="0"/>
              <a:t>artificial world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581400"/>
            <a:ext cx="7772400" cy="3048000"/>
          </a:xfrm>
        </p:spPr>
        <p:txBody>
          <a:bodyPr/>
          <a:lstStyle/>
          <a:p>
            <a:pPr eaLnBrk="1" hangingPunct="1"/>
            <a:r>
              <a:rPr lang="en-GB" sz="2400" smtClean="0"/>
              <a:t>industrial – indirect manipulation</a:t>
            </a:r>
          </a:p>
          <a:p>
            <a:pPr lvl="1" eaLnBrk="1" hangingPunct="1"/>
            <a:r>
              <a:rPr lang="en-GB" sz="2000" smtClean="0"/>
              <a:t>user interacts</a:t>
            </a:r>
            <a:br>
              <a:rPr lang="en-GB" sz="2000" smtClean="0"/>
            </a:br>
            <a:r>
              <a:rPr lang="en-GB" sz="2000" i="1" smtClean="0"/>
              <a:t>with</a:t>
            </a:r>
            <a:r>
              <a:rPr lang="en-GB" sz="2000" smtClean="0"/>
              <a:t> </a:t>
            </a:r>
            <a:r>
              <a:rPr lang="en-GB" sz="2000" b="1" smtClean="0"/>
              <a:t>real world</a:t>
            </a: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i="1" smtClean="0"/>
              <a:t>through</a:t>
            </a:r>
            <a:r>
              <a:rPr lang="en-GB" sz="2000" smtClean="0"/>
              <a:t> interface</a:t>
            </a:r>
          </a:p>
          <a:p>
            <a:pPr eaLnBrk="1" hangingPunct="1"/>
            <a:r>
              <a:rPr lang="en-GB" sz="2400" smtClean="0"/>
              <a:t>issues ..</a:t>
            </a:r>
          </a:p>
          <a:p>
            <a:pPr lvl="1" eaLnBrk="1" hangingPunct="1"/>
            <a:r>
              <a:rPr lang="en-GB" sz="2000" smtClean="0"/>
              <a:t>feedback</a:t>
            </a:r>
          </a:p>
          <a:p>
            <a:pPr lvl="1" eaLnBrk="1" hangingPunct="1"/>
            <a:r>
              <a:rPr lang="en-GB" sz="2000" smtClean="0"/>
              <a:t>delays</a:t>
            </a:r>
          </a:p>
        </p:txBody>
      </p:sp>
      <p:grpSp>
        <p:nvGrpSpPr>
          <p:cNvPr id="21509" name="Group 7"/>
          <p:cNvGrpSpPr>
            <a:grpSpLocks/>
          </p:cNvGrpSpPr>
          <p:nvPr/>
        </p:nvGrpSpPr>
        <p:grpSpPr bwMode="auto">
          <a:xfrm>
            <a:off x="5257800" y="2514600"/>
            <a:ext cx="3581400" cy="838200"/>
            <a:chOff x="2544" y="1296"/>
            <a:chExt cx="2256" cy="528"/>
          </a:xfrm>
        </p:grpSpPr>
        <p:sp>
          <p:nvSpPr>
            <p:cNvPr id="21535" name="Rectangle 8"/>
            <p:cNvSpPr>
              <a:spLocks noChangeArrowheads="1"/>
            </p:cNvSpPr>
            <p:nvPr/>
          </p:nvSpPr>
          <p:spPr bwMode="auto">
            <a:xfrm>
              <a:off x="3936" y="1296"/>
              <a:ext cx="864" cy="5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800">
                  <a:latin typeface="Arial" pitchFamily="34" charset="0"/>
                </a:rPr>
                <a:t>system</a:t>
              </a:r>
            </a:p>
          </p:txBody>
        </p:sp>
        <p:sp>
          <p:nvSpPr>
            <p:cNvPr id="21536" name="AutoShape 9"/>
            <p:cNvSpPr>
              <a:spLocks noChangeArrowheads="1"/>
            </p:cNvSpPr>
            <p:nvPr/>
          </p:nvSpPr>
          <p:spPr bwMode="auto">
            <a:xfrm>
              <a:off x="2544" y="1296"/>
              <a:ext cx="528" cy="528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Line 10"/>
            <p:cNvSpPr>
              <a:spLocks noChangeShapeType="1"/>
            </p:cNvSpPr>
            <p:nvPr/>
          </p:nvSpPr>
          <p:spPr bwMode="auto">
            <a:xfrm>
              <a:off x="3168" y="1440"/>
              <a:ext cx="672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Line 11"/>
            <p:cNvSpPr>
              <a:spLocks noChangeShapeType="1"/>
            </p:cNvSpPr>
            <p:nvPr/>
          </p:nvSpPr>
          <p:spPr bwMode="auto">
            <a:xfrm flipH="1">
              <a:off x="3120" y="1632"/>
              <a:ext cx="672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0" name="Group 12"/>
          <p:cNvGrpSpPr>
            <a:grpSpLocks/>
          </p:cNvGrpSpPr>
          <p:nvPr/>
        </p:nvGrpSpPr>
        <p:grpSpPr bwMode="auto">
          <a:xfrm>
            <a:off x="3657600" y="4800600"/>
            <a:ext cx="5181600" cy="1676400"/>
            <a:chOff x="1488" y="2256"/>
            <a:chExt cx="3264" cy="1056"/>
          </a:xfrm>
        </p:grpSpPr>
        <p:sp>
          <p:nvSpPr>
            <p:cNvPr id="21512" name="AutoShape 13"/>
            <p:cNvSpPr>
              <a:spLocks noChangeArrowheads="1"/>
            </p:cNvSpPr>
            <p:nvPr/>
          </p:nvSpPr>
          <p:spPr bwMode="auto">
            <a:xfrm>
              <a:off x="1488" y="2544"/>
              <a:ext cx="528" cy="528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Rectangle 14"/>
            <p:cNvSpPr>
              <a:spLocks noChangeArrowheads="1"/>
            </p:cNvSpPr>
            <p:nvPr/>
          </p:nvSpPr>
          <p:spPr bwMode="auto">
            <a:xfrm>
              <a:off x="4176" y="2256"/>
              <a:ext cx="576" cy="105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latin typeface="Arial" pitchFamily="34" charset="0"/>
              </a:endParaRPr>
            </a:p>
          </p:txBody>
        </p:sp>
        <p:sp>
          <p:nvSpPr>
            <p:cNvPr id="21514" name="AutoShape 15"/>
            <p:cNvSpPr>
              <a:spLocks noChangeArrowheads="1"/>
            </p:cNvSpPr>
            <p:nvPr/>
          </p:nvSpPr>
          <p:spPr bwMode="auto">
            <a:xfrm>
              <a:off x="2928" y="2256"/>
              <a:ext cx="768" cy="1056"/>
            </a:xfrm>
            <a:prstGeom prst="roundRect">
              <a:avLst>
                <a:gd name="adj" fmla="val 1015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latin typeface="Arial" pitchFamily="34" charset="0"/>
              </a:endParaRPr>
            </a:p>
          </p:txBody>
        </p:sp>
        <p:sp>
          <p:nvSpPr>
            <p:cNvPr id="21515" name="Text Box 16"/>
            <p:cNvSpPr txBox="1">
              <a:spLocks noChangeArrowheads="1"/>
            </p:cNvSpPr>
            <p:nvPr/>
          </p:nvSpPr>
          <p:spPr bwMode="auto">
            <a:xfrm>
              <a:off x="2976" y="2265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>
                  <a:latin typeface="Arial" pitchFamily="34" charset="0"/>
                </a:rPr>
                <a:t>interface</a:t>
              </a:r>
            </a:p>
          </p:txBody>
        </p:sp>
        <p:grpSp>
          <p:nvGrpSpPr>
            <p:cNvPr id="21516" name="Group 17"/>
            <p:cNvGrpSpPr>
              <a:grpSpLocks/>
            </p:cNvGrpSpPr>
            <p:nvPr/>
          </p:nvGrpSpPr>
          <p:grpSpPr bwMode="auto">
            <a:xfrm>
              <a:off x="2736" y="2448"/>
              <a:ext cx="336" cy="480"/>
              <a:chOff x="2736" y="3408"/>
              <a:chExt cx="336" cy="480"/>
            </a:xfrm>
          </p:grpSpPr>
          <p:sp>
            <p:nvSpPr>
              <p:cNvPr id="21532" name="Oval 18"/>
              <p:cNvSpPr>
                <a:spLocks noChangeArrowheads="1"/>
              </p:cNvSpPr>
              <p:nvPr/>
            </p:nvSpPr>
            <p:spPr bwMode="auto">
              <a:xfrm>
                <a:off x="2784" y="35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26246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Rectangle 19"/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192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Line 20"/>
              <p:cNvSpPr>
                <a:spLocks noChangeShapeType="1"/>
              </p:cNvSpPr>
              <p:nvPr/>
            </p:nvSpPr>
            <p:spPr bwMode="auto">
              <a:xfrm>
                <a:off x="2928" y="340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17" name="Group 21"/>
            <p:cNvGrpSpPr>
              <a:grpSpLocks/>
            </p:cNvGrpSpPr>
            <p:nvPr/>
          </p:nvGrpSpPr>
          <p:grpSpPr bwMode="auto">
            <a:xfrm>
              <a:off x="3773" y="2448"/>
              <a:ext cx="691" cy="768"/>
              <a:chOff x="3773" y="2448"/>
              <a:chExt cx="691" cy="768"/>
            </a:xfrm>
          </p:grpSpPr>
          <p:sp>
            <p:nvSpPr>
              <p:cNvPr id="21529" name="Oval 22"/>
              <p:cNvSpPr>
                <a:spLocks noChangeAspect="1" noChangeArrowheads="1"/>
              </p:cNvSpPr>
              <p:nvPr/>
            </p:nvSpPr>
            <p:spPr bwMode="auto">
              <a:xfrm>
                <a:off x="3888" y="254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26246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3773" y="2495"/>
                <a:ext cx="404" cy="6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Line 24"/>
              <p:cNvSpPr>
                <a:spLocks noChangeAspect="1" noChangeShapeType="1"/>
              </p:cNvSpPr>
              <p:nvPr/>
            </p:nvSpPr>
            <p:spPr bwMode="auto">
              <a:xfrm>
                <a:off x="4177" y="244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8" name="Line 25"/>
            <p:cNvSpPr>
              <a:spLocks noChangeShapeType="1"/>
            </p:cNvSpPr>
            <p:nvPr/>
          </p:nvSpPr>
          <p:spPr bwMode="auto">
            <a:xfrm>
              <a:off x="2160" y="2544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26"/>
            <p:cNvSpPr>
              <a:spLocks noChangeShapeType="1"/>
            </p:cNvSpPr>
            <p:nvPr/>
          </p:nvSpPr>
          <p:spPr bwMode="auto">
            <a:xfrm flipH="1">
              <a:off x="2112" y="2832"/>
              <a:ext cx="816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27"/>
            <p:cNvSpPr>
              <a:spLocks noChangeShapeType="1"/>
            </p:cNvSpPr>
            <p:nvPr/>
          </p:nvSpPr>
          <p:spPr bwMode="auto">
            <a:xfrm flipH="1">
              <a:off x="2112" y="3120"/>
              <a:ext cx="816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28"/>
            <p:cNvSpPr>
              <a:spLocks noChangeShapeType="1"/>
            </p:cNvSpPr>
            <p:nvPr/>
          </p:nvSpPr>
          <p:spPr bwMode="auto">
            <a:xfrm>
              <a:off x="3696" y="2544"/>
              <a:ext cx="480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29"/>
            <p:cNvSpPr>
              <a:spLocks noChangeShapeType="1"/>
            </p:cNvSpPr>
            <p:nvPr/>
          </p:nvSpPr>
          <p:spPr bwMode="auto">
            <a:xfrm flipH="1">
              <a:off x="3696" y="3120"/>
              <a:ext cx="480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Rectangle 30"/>
            <p:cNvSpPr>
              <a:spLocks noChangeArrowheads="1"/>
            </p:cNvSpPr>
            <p:nvPr/>
          </p:nvSpPr>
          <p:spPr bwMode="auto">
            <a:xfrm>
              <a:off x="4224" y="2256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800">
                  <a:latin typeface="Arial" pitchFamily="34" charset="0"/>
                </a:rPr>
                <a:t>plant</a:t>
              </a:r>
            </a:p>
          </p:txBody>
        </p:sp>
        <p:sp>
          <p:nvSpPr>
            <p:cNvPr id="21524" name="Line 31"/>
            <p:cNvSpPr>
              <a:spLocks noChangeShapeType="1"/>
            </p:cNvSpPr>
            <p:nvPr/>
          </p:nvSpPr>
          <p:spPr bwMode="auto">
            <a:xfrm>
              <a:off x="2928" y="2544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32"/>
            <p:cNvSpPr>
              <a:spLocks noChangeShapeType="1"/>
            </p:cNvSpPr>
            <p:nvPr/>
          </p:nvSpPr>
          <p:spPr bwMode="auto">
            <a:xfrm>
              <a:off x="2928" y="3120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Text Box 33"/>
            <p:cNvSpPr txBox="1">
              <a:spLocks noChangeArrowheads="1"/>
            </p:cNvSpPr>
            <p:nvPr/>
          </p:nvSpPr>
          <p:spPr bwMode="auto">
            <a:xfrm>
              <a:off x="2249" y="2640"/>
              <a:ext cx="6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sz="1400">
                  <a:latin typeface="Arial" pitchFamily="34" charset="0"/>
                </a:rPr>
                <a:t>immediate</a:t>
              </a:r>
            </a:p>
          </p:txBody>
        </p:sp>
        <p:sp>
          <p:nvSpPr>
            <p:cNvPr id="21527" name="Text Box 34"/>
            <p:cNvSpPr txBox="1">
              <a:spLocks noChangeArrowheads="1"/>
            </p:cNvSpPr>
            <p:nvPr/>
          </p:nvSpPr>
          <p:spPr bwMode="auto">
            <a:xfrm>
              <a:off x="2280" y="2832"/>
              <a:ext cx="5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sz="1400">
                  <a:latin typeface="Arial" pitchFamily="34" charset="0"/>
                </a:rPr>
                <a:t>feedback</a:t>
              </a:r>
            </a:p>
          </p:txBody>
        </p:sp>
        <p:sp>
          <p:nvSpPr>
            <p:cNvPr id="21528" name="Text Box 35"/>
            <p:cNvSpPr txBox="1">
              <a:spLocks noChangeArrowheads="1"/>
            </p:cNvSpPr>
            <p:nvPr/>
          </p:nvSpPr>
          <p:spPr bwMode="auto">
            <a:xfrm>
              <a:off x="2208" y="3120"/>
              <a:ext cx="6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sz="1400">
                  <a:latin typeface="Arial" pitchFamily="34" charset="0"/>
                </a:rPr>
                <a:t>instruments</a:t>
              </a:r>
            </a:p>
          </p:txBody>
        </p:sp>
      </p:grpSp>
      <p:sp>
        <p:nvSpPr>
          <p:cNvPr id="21511" name="Slide Number Placeholder 3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FEF2A53-C94B-4AF0-BE83-33D0981DBC2A}" type="slidenum">
              <a:rPr lang="en-GB" sz="1400" smtClean="0"/>
              <a:pPr/>
              <a:t>20</a:t>
            </a:fld>
            <a:endParaRPr lang="en-GB" sz="14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interaction styles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dialogue … computer and user</a:t>
            </a:r>
          </a:p>
          <a:p>
            <a:pPr eaLnBrk="1" hangingPunct="1"/>
            <a:endParaRPr lang="en-GB" sz="1400" smtClean="0"/>
          </a:p>
          <a:p>
            <a:pPr eaLnBrk="1" hangingPunct="1"/>
            <a:r>
              <a:rPr lang="en-GB" smtClean="0"/>
              <a:t>distinct styles of interaction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F42705E-1FB1-47A2-B09B-CC4CFAC9F6BF}" type="slidenum">
              <a:rPr lang="en-GB" sz="1400" smtClean="0"/>
              <a:pPr/>
              <a:t>21</a:t>
            </a:fld>
            <a:endParaRPr lang="en-GB" sz="14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Common interaction styles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command line interface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menus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natural language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question/answer and query dialogue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form-fills and spreadsheets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WIMP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point and click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three–dimensional interfaces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29B43E6-C8F6-4DBE-834B-F1FF2C0A83F7}" type="slidenum">
              <a:rPr lang="en-GB" sz="1400" smtClean="0"/>
              <a:pPr/>
              <a:t>22</a:t>
            </a:fld>
            <a:endParaRPr lang="en-GB" sz="1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Command line interface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Way of expressing </a:t>
            </a:r>
            <a:r>
              <a:rPr lang="en-GB" sz="2400" b="1" smtClean="0"/>
              <a:t>instructions</a:t>
            </a:r>
            <a:r>
              <a:rPr lang="en-GB" sz="2400" smtClean="0"/>
              <a:t> to the computer </a:t>
            </a:r>
            <a:r>
              <a:rPr lang="en-GB" sz="2400" b="1" smtClean="0"/>
              <a:t>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function keys, single characters, short abbreviations, whole words, or a combination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suitable for </a:t>
            </a:r>
            <a:r>
              <a:rPr lang="en-GB" sz="2400" b="1" smtClean="0"/>
              <a:t>repetitive tasks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better </a:t>
            </a:r>
            <a:r>
              <a:rPr lang="en-GB" sz="2400" b="1" smtClean="0"/>
              <a:t>for expert users than novices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offers </a:t>
            </a:r>
            <a:r>
              <a:rPr lang="en-GB" sz="2400" b="1" smtClean="0"/>
              <a:t>direct access</a:t>
            </a:r>
            <a:r>
              <a:rPr lang="en-GB" sz="2400" smtClean="0"/>
              <a:t> to system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command names/abbreviations should  be meaningful!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Typical example: the Unix system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99F3D45-26F9-404E-9F42-4C5D88BEE941}" type="slidenum">
              <a:rPr lang="en-GB" sz="1400" smtClean="0"/>
              <a:pPr/>
              <a:t>23</a:t>
            </a:fld>
            <a:endParaRPr lang="en-GB" sz="1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Menus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b="1" smtClean="0"/>
              <a:t>Set of options </a:t>
            </a:r>
            <a:r>
              <a:rPr lang="en-GB" sz="2400" smtClean="0"/>
              <a:t>displayed on the screen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Options visible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smtClean="0"/>
              <a:t>less recall </a:t>
            </a:r>
            <a:r>
              <a:rPr lang="en-GB" sz="2000" smtClean="0"/>
              <a:t>- easier to 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rely on recognition so names should be meaningful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Selection by: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numbers, letters, arrow keys, mouse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combination  (e.g. mouse plus accelerators)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Often options </a:t>
            </a:r>
            <a:r>
              <a:rPr lang="en-GB" sz="2400" b="1" smtClean="0"/>
              <a:t>hierarchically grouped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sensible grouping is needed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Restricted form of full WIMP system 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027E2EA-B541-4CB2-97DA-F23DD194CAF9}" type="slidenum">
              <a:rPr lang="en-GB" sz="1400" smtClean="0"/>
              <a:pPr/>
              <a:t>24</a:t>
            </a:fld>
            <a:endParaRPr lang="en-GB" sz="1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Natural language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b="1" smtClean="0"/>
              <a:t>Familiar</a:t>
            </a:r>
            <a:r>
              <a:rPr lang="en-GB" sz="2400" smtClean="0"/>
              <a:t> to user</a:t>
            </a:r>
          </a:p>
          <a:p>
            <a:pPr eaLnBrk="1" hangingPunct="1"/>
            <a:r>
              <a:rPr lang="en-GB" sz="2400" smtClean="0"/>
              <a:t>speech recognition or typed natural language</a:t>
            </a:r>
          </a:p>
          <a:p>
            <a:pPr eaLnBrk="1" hangingPunct="1"/>
            <a:r>
              <a:rPr lang="en-GB" sz="2400" smtClean="0"/>
              <a:t>Problems</a:t>
            </a:r>
          </a:p>
          <a:p>
            <a:pPr lvl="1" eaLnBrk="1" hangingPunct="1"/>
            <a:r>
              <a:rPr lang="en-GB" sz="2000" smtClean="0"/>
              <a:t>vague</a:t>
            </a:r>
          </a:p>
          <a:p>
            <a:pPr lvl="1" eaLnBrk="1" hangingPunct="1"/>
            <a:r>
              <a:rPr lang="en-GB" sz="2000" smtClean="0"/>
              <a:t>ambiguous</a:t>
            </a:r>
          </a:p>
          <a:p>
            <a:pPr lvl="1" eaLnBrk="1" hangingPunct="1"/>
            <a:r>
              <a:rPr lang="en-GB" sz="2000" smtClean="0"/>
              <a:t>hard to do well!</a:t>
            </a:r>
          </a:p>
          <a:p>
            <a:pPr eaLnBrk="1" hangingPunct="1"/>
            <a:r>
              <a:rPr lang="en-GB" sz="2400" smtClean="0"/>
              <a:t>Solutions</a:t>
            </a:r>
          </a:p>
          <a:p>
            <a:pPr lvl="1" eaLnBrk="1" hangingPunct="1"/>
            <a:r>
              <a:rPr lang="en-GB" sz="2000" smtClean="0"/>
              <a:t>try to understand a subset</a:t>
            </a:r>
          </a:p>
          <a:p>
            <a:pPr lvl="1" eaLnBrk="1" hangingPunct="1"/>
            <a:r>
              <a:rPr lang="en-GB" sz="2000" smtClean="0"/>
              <a:t>pick on key words 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EE6FBB3-3375-43D2-9266-5296E9375FB9}" type="slidenum">
              <a:rPr lang="en-GB" sz="1400" smtClean="0"/>
              <a:pPr/>
              <a:t>25</a:t>
            </a:fld>
            <a:endParaRPr lang="en-GB" sz="14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Query interfaces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b="1" smtClean="0"/>
              <a:t>Question/answer</a:t>
            </a:r>
            <a:r>
              <a:rPr lang="en-GB" sz="2400" smtClean="0"/>
              <a:t> interfaces</a:t>
            </a:r>
          </a:p>
          <a:p>
            <a:pPr lvl="1" eaLnBrk="1" hangingPunct="1"/>
            <a:r>
              <a:rPr lang="en-GB" sz="2000" smtClean="0"/>
              <a:t>user led through interaction via series of questions</a:t>
            </a:r>
          </a:p>
          <a:p>
            <a:pPr lvl="1" eaLnBrk="1" hangingPunct="1"/>
            <a:r>
              <a:rPr lang="en-GB" sz="2000" smtClean="0"/>
              <a:t>suitable for novice users but restricted functionality</a:t>
            </a:r>
          </a:p>
          <a:p>
            <a:pPr lvl="1" eaLnBrk="1" hangingPunct="1"/>
            <a:r>
              <a:rPr lang="en-GB" sz="2000" smtClean="0"/>
              <a:t>often used in information systems</a:t>
            </a:r>
          </a:p>
          <a:p>
            <a:pPr eaLnBrk="1" hangingPunct="1"/>
            <a:endParaRPr lang="en-GB" sz="2400" smtClean="0"/>
          </a:p>
          <a:p>
            <a:pPr eaLnBrk="1" hangingPunct="1"/>
            <a:r>
              <a:rPr lang="en-GB" sz="2400" b="1" smtClean="0"/>
              <a:t>Query languages </a:t>
            </a:r>
            <a:r>
              <a:rPr lang="en-GB" sz="2400" smtClean="0"/>
              <a:t>(e.g. </a:t>
            </a:r>
            <a:r>
              <a:rPr lang="en-GB" sz="2400" b="1" smtClean="0"/>
              <a:t>SQL</a:t>
            </a:r>
            <a:r>
              <a:rPr lang="en-GB" sz="2400" smtClean="0"/>
              <a:t>)</a:t>
            </a:r>
          </a:p>
          <a:p>
            <a:pPr lvl="1" eaLnBrk="1" hangingPunct="1"/>
            <a:r>
              <a:rPr lang="en-GB" sz="2000" smtClean="0"/>
              <a:t>used to retrieve information from database</a:t>
            </a:r>
          </a:p>
          <a:p>
            <a:pPr lvl="1" eaLnBrk="1" hangingPunct="1"/>
            <a:r>
              <a:rPr lang="en-GB" sz="2000" smtClean="0"/>
              <a:t>requires understanding of database structure and language syntax, hence requires some expertise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CD263E3-7F98-4E01-9D24-0A899882D0E0}" type="slidenum">
              <a:rPr lang="en-GB" sz="1400" smtClean="0"/>
              <a:pPr/>
              <a:t>26</a:t>
            </a:fld>
            <a:endParaRPr lang="en-GB" sz="14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Form-fills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Primarily for </a:t>
            </a:r>
            <a:r>
              <a:rPr lang="en-GB" sz="2400" b="1" smtClean="0"/>
              <a:t>data entry or data retrieval</a:t>
            </a:r>
          </a:p>
          <a:p>
            <a:pPr eaLnBrk="1" hangingPunct="1"/>
            <a:r>
              <a:rPr lang="en-GB" sz="2400" smtClean="0"/>
              <a:t>Screen </a:t>
            </a:r>
            <a:r>
              <a:rPr lang="en-GB" sz="2400" b="1" smtClean="0"/>
              <a:t>like paper form</a:t>
            </a:r>
            <a:r>
              <a:rPr lang="en-GB" sz="2400" smtClean="0"/>
              <a:t>.</a:t>
            </a:r>
          </a:p>
          <a:p>
            <a:pPr eaLnBrk="1" hangingPunct="1"/>
            <a:r>
              <a:rPr lang="en-GB" sz="2400" smtClean="0"/>
              <a:t>Data put in relevant place</a:t>
            </a:r>
            <a:endParaRPr lang="en-GB" sz="1200" smtClean="0"/>
          </a:p>
          <a:p>
            <a:pPr eaLnBrk="1" hangingPunct="1"/>
            <a:r>
              <a:rPr lang="en-GB" sz="2400" smtClean="0"/>
              <a:t>Requires</a:t>
            </a:r>
          </a:p>
          <a:p>
            <a:pPr lvl="1" eaLnBrk="1" hangingPunct="1"/>
            <a:r>
              <a:rPr lang="en-GB" sz="2000" smtClean="0"/>
              <a:t>good design</a:t>
            </a:r>
          </a:p>
          <a:p>
            <a:pPr lvl="1" eaLnBrk="1" hangingPunct="1"/>
            <a:r>
              <a:rPr lang="en-GB" sz="2000" b="1" smtClean="0"/>
              <a:t>obvious correction</a:t>
            </a: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>facilities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6475"/>
            <a:ext cx="41624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FA65BC3-67F6-4D64-B7F4-8870CDCBAB23}" type="slidenum">
              <a:rPr lang="en-GB" sz="1400" smtClean="0"/>
              <a:pPr/>
              <a:t>27</a:t>
            </a:fld>
            <a:endParaRPr lang="en-GB" sz="14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Spreadsheets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first spreadsheet VISICALC, followed by Lotus 1-2-3</a:t>
            </a:r>
            <a:br>
              <a:rPr lang="en-GB" smtClean="0"/>
            </a:br>
            <a:r>
              <a:rPr lang="en-GB" smtClean="0"/>
              <a:t>MS Excel most common today</a:t>
            </a:r>
          </a:p>
          <a:p>
            <a:pPr eaLnBrk="1" hangingPunct="1"/>
            <a:r>
              <a:rPr lang="en-GB" smtClean="0"/>
              <a:t>sophisticated variation of form-filling.</a:t>
            </a:r>
          </a:p>
          <a:p>
            <a:pPr lvl="1" eaLnBrk="1" hangingPunct="1"/>
            <a:r>
              <a:rPr lang="en-GB" b="1" smtClean="0"/>
              <a:t>grid of cells </a:t>
            </a:r>
            <a:r>
              <a:rPr lang="en-GB" smtClean="0"/>
              <a:t>contain a value or a formula</a:t>
            </a:r>
          </a:p>
          <a:p>
            <a:pPr lvl="1" eaLnBrk="1" hangingPunct="1"/>
            <a:r>
              <a:rPr lang="en-GB" smtClean="0"/>
              <a:t>formula can involve values of other cells</a:t>
            </a:r>
            <a:br>
              <a:rPr lang="en-GB" smtClean="0"/>
            </a:br>
            <a:r>
              <a:rPr lang="en-GB" sz="2000" smtClean="0"/>
              <a:t>		e.g. sum of all cells in this column</a:t>
            </a:r>
            <a:endParaRPr lang="en-GB" smtClean="0"/>
          </a:p>
          <a:p>
            <a:pPr lvl="1" eaLnBrk="1" hangingPunct="1"/>
            <a:r>
              <a:rPr lang="en-GB" smtClean="0"/>
              <a:t>user can enter and alter data spreadsheet maintains consistency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8AF3227-4239-4DEF-B489-EBFAC88CC80B}" type="slidenum">
              <a:rPr lang="en-GB" sz="1400" smtClean="0"/>
              <a:pPr/>
              <a:t>28</a:t>
            </a:fld>
            <a:endParaRPr lang="en-GB" sz="14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WIMP Interface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smtClean="0"/>
              <a:t>	W</a:t>
            </a:r>
            <a:r>
              <a:rPr lang="en-GB" sz="2400" smtClean="0"/>
              <a:t>indows</a:t>
            </a:r>
            <a:endParaRPr lang="en-GB" smtClean="0"/>
          </a:p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smtClean="0"/>
              <a:t>		I</a:t>
            </a:r>
            <a:r>
              <a:rPr lang="en-GB" sz="2400" smtClean="0"/>
              <a:t>cons</a:t>
            </a:r>
            <a:endParaRPr lang="en-GB" smtClean="0"/>
          </a:p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smtClean="0"/>
              <a:t>			M</a:t>
            </a:r>
            <a:r>
              <a:rPr lang="en-GB" sz="2400" smtClean="0"/>
              <a:t>enus</a:t>
            </a:r>
            <a:endParaRPr lang="en-GB" smtClean="0"/>
          </a:p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smtClean="0"/>
              <a:t>				P</a:t>
            </a:r>
            <a:r>
              <a:rPr lang="en-GB" sz="2400" smtClean="0"/>
              <a:t>ointers</a:t>
            </a:r>
            <a:endParaRPr lang="en-GB" smtClean="0"/>
          </a:p>
          <a:p>
            <a:pPr marL="376238" indent="-376238" eaLnBrk="1" hangingPunct="1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endParaRPr lang="en-GB" sz="1200" smtClean="0"/>
          </a:p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sz="2000" smtClean="0"/>
              <a:t>… or windows, icons, mice, and pull-down menus!</a:t>
            </a:r>
          </a:p>
          <a:p>
            <a:pPr marL="376238" indent="-376238" eaLnBrk="1" hangingPunct="1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endParaRPr lang="en-GB" sz="2400" smtClean="0"/>
          </a:p>
          <a:p>
            <a:pPr marL="376238" indent="-376238" eaLnBrk="1" hangingPunct="1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sz="2400" b="1" smtClean="0"/>
              <a:t>default style for majority</a:t>
            </a:r>
            <a:r>
              <a:rPr lang="en-GB" sz="2400" smtClean="0"/>
              <a:t> of interactive computer systems, especially PCs and desktop machines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D1FBDC5-580E-4CDE-BAA7-100020A1003E}" type="slidenum">
              <a:rPr lang="en-GB" sz="1400" smtClean="0"/>
              <a:pPr/>
              <a:t>29</a:t>
            </a:fld>
            <a:endParaRPr lang="en-GB" sz="1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interaction?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GB" b="1" smtClean="0"/>
              <a:t>communication</a:t>
            </a:r>
          </a:p>
          <a:p>
            <a:pPr eaLnBrk="1" hangingPunct="1">
              <a:buFontTx/>
              <a:buChar char=" "/>
            </a:pPr>
            <a:endParaRPr lang="en-GB" sz="1200" smtClean="0"/>
          </a:p>
          <a:p>
            <a:pPr eaLnBrk="1" hangingPunct="1">
              <a:buFontTx/>
              <a:buChar char=" "/>
            </a:pPr>
            <a:r>
              <a:rPr lang="en-GB" smtClean="0"/>
              <a:t>		user   </a:t>
            </a:r>
            <a:r>
              <a:rPr lang="en-GB" smtClean="0">
                <a:sym typeface="Monotype Sorts" charset="2"/>
              </a:rPr>
              <a:t></a:t>
            </a:r>
            <a:r>
              <a:rPr lang="en-GB" smtClean="0"/>
              <a:t>    system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>
              <a:buFontTx/>
              <a:buChar char=" "/>
            </a:pPr>
            <a:endParaRPr lang="en-GB" sz="2400" smtClean="0"/>
          </a:p>
          <a:p>
            <a:pPr eaLnBrk="1" hangingPunct="1">
              <a:buFontTx/>
              <a:buChar char=" "/>
            </a:pPr>
            <a:r>
              <a:rPr lang="en-GB" sz="2400" smtClean="0"/>
              <a:t>But that’s not all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grpSp>
        <p:nvGrpSpPr>
          <p:cNvPr id="4101" name="Group 7"/>
          <p:cNvGrpSpPr>
            <a:grpSpLocks/>
          </p:cNvGrpSpPr>
          <p:nvPr/>
        </p:nvGrpSpPr>
        <p:grpSpPr bwMode="auto">
          <a:xfrm>
            <a:off x="3581400" y="2743200"/>
            <a:ext cx="838200" cy="457200"/>
            <a:chOff x="2208" y="1632"/>
            <a:chExt cx="480" cy="288"/>
          </a:xfrm>
        </p:grpSpPr>
        <p:sp>
          <p:nvSpPr>
            <p:cNvPr id="4103" name="Rectangle 6"/>
            <p:cNvSpPr>
              <a:spLocks noChangeArrowheads="1"/>
            </p:cNvSpPr>
            <p:nvPr/>
          </p:nvSpPr>
          <p:spPr bwMode="auto">
            <a:xfrm>
              <a:off x="2208" y="1632"/>
              <a:ext cx="48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AutoShape 5"/>
            <p:cNvSpPr>
              <a:spLocks noChangeArrowheads="1"/>
            </p:cNvSpPr>
            <p:nvPr/>
          </p:nvSpPr>
          <p:spPr bwMode="auto">
            <a:xfrm>
              <a:off x="2256" y="1680"/>
              <a:ext cx="384" cy="192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rgbClr val="26246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7F23A94-CFCB-47F6-9812-635744C19324}" type="slidenum">
              <a:rPr lang="en-GB" sz="1400" smtClean="0"/>
              <a:pPr/>
              <a:t>3</a:t>
            </a:fld>
            <a:endParaRPr lang="en-GB" sz="14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Point and click interfaces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used in ..</a:t>
            </a:r>
          </a:p>
          <a:p>
            <a:pPr lvl="1" eaLnBrk="1" hangingPunct="1"/>
            <a:r>
              <a:rPr lang="en-GB" smtClean="0"/>
              <a:t>multimedia</a:t>
            </a:r>
          </a:p>
          <a:p>
            <a:pPr lvl="1" eaLnBrk="1" hangingPunct="1"/>
            <a:r>
              <a:rPr lang="en-GB" smtClean="0"/>
              <a:t>web browsers</a:t>
            </a:r>
          </a:p>
          <a:p>
            <a:pPr lvl="1" eaLnBrk="1" hangingPunct="1"/>
            <a:r>
              <a:rPr lang="en-GB" smtClean="0"/>
              <a:t>hypertext</a:t>
            </a:r>
          </a:p>
          <a:p>
            <a:pPr eaLnBrk="1" hangingPunct="1"/>
            <a:endParaRPr lang="en-GB" sz="1200" smtClean="0"/>
          </a:p>
          <a:p>
            <a:pPr eaLnBrk="1" hangingPunct="1"/>
            <a:r>
              <a:rPr lang="en-GB" b="1" smtClean="0"/>
              <a:t>just click something</a:t>
            </a:r>
            <a:r>
              <a:rPr lang="en-GB" smtClean="0"/>
              <a:t>!</a:t>
            </a:r>
          </a:p>
          <a:p>
            <a:pPr lvl="1" eaLnBrk="1" hangingPunct="1"/>
            <a:r>
              <a:rPr lang="en-GB" smtClean="0"/>
              <a:t>icons, text links or location on map</a:t>
            </a:r>
          </a:p>
          <a:p>
            <a:pPr eaLnBrk="1" hangingPunct="1"/>
            <a:endParaRPr lang="en-GB" sz="1200" smtClean="0"/>
          </a:p>
          <a:p>
            <a:pPr eaLnBrk="1" hangingPunct="1"/>
            <a:r>
              <a:rPr lang="en-GB" b="1" smtClean="0"/>
              <a:t>minimal typing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7C63D47-C60C-4343-98CD-3773F56AFAF6}" type="slidenum">
              <a:rPr lang="en-GB" sz="1400" smtClean="0"/>
              <a:pPr/>
              <a:t>30</a:t>
            </a:fld>
            <a:endParaRPr lang="en-GB" sz="14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Three dimensional interfaces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b="1" smtClean="0"/>
              <a:t>virtual reality</a:t>
            </a:r>
          </a:p>
          <a:p>
            <a:pPr eaLnBrk="1" hangingPunct="1"/>
            <a:r>
              <a:rPr lang="en-GB" sz="2400" smtClean="0"/>
              <a:t>‘ordinary’ window systems</a:t>
            </a:r>
          </a:p>
          <a:p>
            <a:pPr lvl="1" eaLnBrk="1" hangingPunct="1"/>
            <a:r>
              <a:rPr lang="en-GB" sz="2000" smtClean="0"/>
              <a:t>highlighting</a:t>
            </a:r>
          </a:p>
          <a:p>
            <a:pPr lvl="1" eaLnBrk="1" hangingPunct="1"/>
            <a:r>
              <a:rPr lang="en-GB" sz="2000" smtClean="0"/>
              <a:t>visual affordance</a:t>
            </a:r>
          </a:p>
          <a:p>
            <a:pPr lvl="1" eaLnBrk="1" hangingPunct="1"/>
            <a:r>
              <a:rPr lang="en-GB" sz="2000" smtClean="0"/>
              <a:t>indiscriminate use</a:t>
            </a:r>
            <a:br>
              <a:rPr lang="en-GB" sz="2000" smtClean="0"/>
            </a:br>
            <a:r>
              <a:rPr lang="en-GB" sz="2000" smtClean="0"/>
              <a:t>just confusing!</a:t>
            </a:r>
          </a:p>
          <a:p>
            <a:pPr eaLnBrk="1" hangingPunct="1"/>
            <a:r>
              <a:rPr lang="en-GB" sz="2400" b="1" smtClean="0"/>
              <a:t>3D workspaces</a:t>
            </a:r>
          </a:p>
          <a:p>
            <a:pPr lvl="1" eaLnBrk="1" hangingPunct="1"/>
            <a:r>
              <a:rPr lang="en-GB" sz="2000" smtClean="0"/>
              <a:t>use for extra virtual space</a:t>
            </a:r>
          </a:p>
          <a:p>
            <a:pPr lvl="1" eaLnBrk="1" hangingPunct="1"/>
            <a:r>
              <a:rPr lang="en-GB" sz="2000" smtClean="0"/>
              <a:t>light and occlusion give depth</a:t>
            </a:r>
          </a:p>
          <a:p>
            <a:pPr lvl="1" eaLnBrk="1" hangingPunct="1"/>
            <a:r>
              <a:rPr lang="en-GB" sz="2000" smtClean="0"/>
              <a:t>distance effects</a:t>
            </a:r>
          </a:p>
        </p:txBody>
      </p:sp>
      <p:grpSp>
        <p:nvGrpSpPr>
          <p:cNvPr id="32772" name="Group 4"/>
          <p:cNvGrpSpPr>
            <a:grpSpLocks noChangeAspect="1"/>
          </p:cNvGrpSpPr>
          <p:nvPr/>
        </p:nvGrpSpPr>
        <p:grpSpPr bwMode="auto">
          <a:xfrm>
            <a:off x="6492875" y="3516313"/>
            <a:ext cx="2054225" cy="912812"/>
            <a:chOff x="3648" y="2400"/>
            <a:chExt cx="1728" cy="768"/>
          </a:xfrm>
        </p:grpSpPr>
        <p:grpSp>
          <p:nvGrpSpPr>
            <p:cNvPr id="32788" name="Group 5"/>
            <p:cNvGrpSpPr>
              <a:grpSpLocks noChangeAspect="1"/>
            </p:cNvGrpSpPr>
            <p:nvPr/>
          </p:nvGrpSpPr>
          <p:grpSpPr bwMode="auto">
            <a:xfrm>
              <a:off x="4608" y="2400"/>
              <a:ext cx="768" cy="768"/>
              <a:chOff x="3168" y="2112"/>
              <a:chExt cx="768" cy="768"/>
            </a:xfrm>
          </p:grpSpPr>
          <p:sp>
            <p:nvSpPr>
              <p:cNvPr id="32796" name="AutoShape 6"/>
              <p:cNvSpPr>
                <a:spLocks noChangeAspect="1" noChangeArrowheads="1"/>
              </p:cNvSpPr>
              <p:nvPr/>
            </p:nvSpPr>
            <p:spPr bwMode="auto">
              <a:xfrm flipV="1">
                <a:off x="3168" y="2112"/>
                <a:ext cx="768" cy="768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AutoShape 7"/>
              <p:cNvSpPr>
                <a:spLocks noChangeAspect="1" noChangeArrowheads="1"/>
              </p:cNvSpPr>
              <p:nvPr/>
            </p:nvSpPr>
            <p:spPr bwMode="auto">
              <a:xfrm flipH="1">
                <a:off x="3168" y="2112"/>
                <a:ext cx="768" cy="768"/>
              </a:xfrm>
              <a:prstGeom prst="rtTriangle">
                <a:avLst/>
              </a:prstGeom>
              <a:solidFill>
                <a:srgbClr val="4EA1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Line 8"/>
              <p:cNvSpPr>
                <a:spLocks noChangeAspect="1" noChangeShapeType="1"/>
              </p:cNvSpPr>
              <p:nvPr/>
            </p:nvSpPr>
            <p:spPr bwMode="auto">
              <a:xfrm>
                <a:off x="3168" y="2112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799" name="Group 9"/>
              <p:cNvGrpSpPr>
                <a:grpSpLocks noChangeAspect="1"/>
              </p:cNvGrpSpPr>
              <p:nvPr/>
            </p:nvGrpSpPr>
            <p:grpSpPr bwMode="auto">
              <a:xfrm>
                <a:off x="3264" y="2208"/>
                <a:ext cx="576" cy="576"/>
                <a:chOff x="1008" y="1536"/>
                <a:chExt cx="576" cy="576"/>
              </a:xfrm>
            </p:grpSpPr>
            <p:sp>
              <p:nvSpPr>
                <p:cNvPr id="32800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1008" y="1536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32801" name="Picture 11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0" y="1568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32789" name="Group 12"/>
            <p:cNvGrpSpPr>
              <a:grpSpLocks noChangeAspect="1"/>
            </p:cNvGrpSpPr>
            <p:nvPr/>
          </p:nvGrpSpPr>
          <p:grpSpPr bwMode="auto">
            <a:xfrm>
              <a:off x="3648" y="2400"/>
              <a:ext cx="768" cy="768"/>
              <a:chOff x="2112" y="2208"/>
              <a:chExt cx="768" cy="768"/>
            </a:xfrm>
          </p:grpSpPr>
          <p:sp>
            <p:nvSpPr>
              <p:cNvPr id="32790" name="AutoShape 13"/>
              <p:cNvSpPr>
                <a:spLocks noChangeAspect="1" noChangeArrowheads="1"/>
              </p:cNvSpPr>
              <p:nvPr/>
            </p:nvSpPr>
            <p:spPr bwMode="auto">
              <a:xfrm flipV="1">
                <a:off x="2112" y="2208"/>
                <a:ext cx="768" cy="768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1" name="AutoShape 14"/>
              <p:cNvSpPr>
                <a:spLocks noChangeAspect="1" noChangeArrowheads="1"/>
              </p:cNvSpPr>
              <p:nvPr/>
            </p:nvSpPr>
            <p:spPr bwMode="auto">
              <a:xfrm flipH="1">
                <a:off x="2112" y="2208"/>
                <a:ext cx="768" cy="768"/>
              </a:xfrm>
              <a:prstGeom prst="rtTriangle">
                <a:avLst/>
              </a:prstGeom>
              <a:solidFill>
                <a:srgbClr val="4EA1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2" name="Line 15"/>
              <p:cNvSpPr>
                <a:spLocks noChangeAspect="1" noChangeShapeType="1"/>
              </p:cNvSpPr>
              <p:nvPr/>
            </p:nvSpPr>
            <p:spPr bwMode="auto">
              <a:xfrm>
                <a:off x="2112" y="2208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793" name="Group 16"/>
              <p:cNvGrpSpPr>
                <a:grpSpLocks noChangeAspect="1"/>
              </p:cNvGrpSpPr>
              <p:nvPr/>
            </p:nvGrpSpPr>
            <p:grpSpPr bwMode="auto">
              <a:xfrm>
                <a:off x="2208" y="2304"/>
                <a:ext cx="576" cy="576"/>
                <a:chOff x="2064" y="1392"/>
                <a:chExt cx="576" cy="576"/>
              </a:xfrm>
            </p:grpSpPr>
            <p:sp>
              <p:nvSpPr>
                <p:cNvPr id="32794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64" y="1392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32795" name="Picture 18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6" y="1424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grpSp>
        <p:nvGrpSpPr>
          <p:cNvPr id="32773" name="Group 19"/>
          <p:cNvGrpSpPr>
            <a:grpSpLocks noChangeAspect="1"/>
          </p:cNvGrpSpPr>
          <p:nvPr/>
        </p:nvGrpSpPr>
        <p:grpSpPr bwMode="auto">
          <a:xfrm>
            <a:off x="5956300" y="1992313"/>
            <a:ext cx="2054225" cy="912812"/>
            <a:chOff x="980" y="1872"/>
            <a:chExt cx="1728" cy="768"/>
          </a:xfrm>
        </p:grpSpPr>
        <p:grpSp>
          <p:nvGrpSpPr>
            <p:cNvPr id="32778" name="Group 20"/>
            <p:cNvGrpSpPr>
              <a:grpSpLocks noChangeAspect="1"/>
            </p:cNvGrpSpPr>
            <p:nvPr/>
          </p:nvGrpSpPr>
          <p:grpSpPr bwMode="auto">
            <a:xfrm>
              <a:off x="980" y="1872"/>
              <a:ext cx="768" cy="768"/>
              <a:chOff x="768" y="1968"/>
              <a:chExt cx="768" cy="768"/>
            </a:xfrm>
          </p:grpSpPr>
          <p:sp>
            <p:nvSpPr>
              <p:cNvPr id="32784" name="AutoShape 21"/>
              <p:cNvSpPr>
                <a:spLocks noChangeAspect="1" noChangeArrowheads="1"/>
              </p:cNvSpPr>
              <p:nvPr/>
            </p:nvSpPr>
            <p:spPr bwMode="auto">
              <a:xfrm>
                <a:off x="768" y="1968"/>
                <a:ext cx="768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785" name="Group 22"/>
              <p:cNvGrpSpPr>
                <a:grpSpLocks noChangeAspect="1"/>
              </p:cNvGrpSpPr>
              <p:nvPr/>
            </p:nvGrpSpPr>
            <p:grpSpPr bwMode="auto">
              <a:xfrm>
                <a:off x="864" y="2064"/>
                <a:ext cx="576" cy="576"/>
                <a:chOff x="2064" y="1392"/>
                <a:chExt cx="576" cy="576"/>
              </a:xfrm>
            </p:grpSpPr>
            <p:sp>
              <p:nvSpPr>
                <p:cNvPr id="32786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2064" y="1392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32787" name="Picture 2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6" y="1424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32779" name="Group 25"/>
            <p:cNvGrpSpPr>
              <a:grpSpLocks noChangeAspect="1"/>
            </p:cNvGrpSpPr>
            <p:nvPr/>
          </p:nvGrpSpPr>
          <p:grpSpPr bwMode="auto">
            <a:xfrm>
              <a:off x="1940" y="1872"/>
              <a:ext cx="768" cy="768"/>
              <a:chOff x="1200" y="1056"/>
              <a:chExt cx="768" cy="768"/>
            </a:xfrm>
          </p:grpSpPr>
          <p:sp>
            <p:nvSpPr>
              <p:cNvPr id="3278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1200" y="1056"/>
                <a:ext cx="768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781" name="Group 27"/>
              <p:cNvGrpSpPr>
                <a:grpSpLocks noChangeAspect="1"/>
              </p:cNvGrpSpPr>
              <p:nvPr/>
            </p:nvGrpSpPr>
            <p:grpSpPr bwMode="auto">
              <a:xfrm>
                <a:off x="1296" y="1152"/>
                <a:ext cx="576" cy="576"/>
                <a:chOff x="1008" y="1536"/>
                <a:chExt cx="576" cy="576"/>
              </a:xfrm>
            </p:grpSpPr>
            <p:sp>
              <p:nvSpPr>
                <p:cNvPr id="32782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1008" y="1536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32783" name="Picture 29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0" y="1568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32774" name="Text Box 30"/>
          <p:cNvSpPr txBox="1">
            <a:spLocks noChangeArrowheads="1"/>
          </p:cNvSpPr>
          <p:nvPr/>
        </p:nvSpPr>
        <p:spPr bwMode="auto">
          <a:xfrm>
            <a:off x="5880100" y="2906713"/>
            <a:ext cx="177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sz="1800">
                <a:latin typeface="Verdana" pitchFamily="34" charset="0"/>
              </a:rPr>
              <a:t>flat buttons …</a:t>
            </a:r>
          </a:p>
        </p:txBody>
      </p:sp>
      <p:sp>
        <p:nvSpPr>
          <p:cNvPr id="32775" name="Text Box 31"/>
          <p:cNvSpPr txBox="1">
            <a:spLocks noChangeArrowheads="1"/>
          </p:cNvSpPr>
          <p:nvPr/>
        </p:nvSpPr>
        <p:spPr bwMode="auto">
          <a:xfrm>
            <a:off x="6718300" y="4430713"/>
            <a:ext cx="1968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/>
            <a:r>
              <a:rPr lang="en-GB" sz="1800">
                <a:latin typeface="Verdana" pitchFamily="34" charset="0"/>
              </a:rPr>
              <a:t>… or sculptured</a:t>
            </a:r>
          </a:p>
        </p:txBody>
      </p:sp>
      <p:sp>
        <p:nvSpPr>
          <p:cNvPr id="116769" name="AutoShape 33"/>
          <p:cNvSpPr>
            <a:spLocks noChangeArrowheads="1"/>
          </p:cNvSpPr>
          <p:nvPr/>
        </p:nvSpPr>
        <p:spPr bwMode="auto">
          <a:xfrm>
            <a:off x="4508500" y="3516313"/>
            <a:ext cx="1600200" cy="685800"/>
          </a:xfrm>
          <a:prstGeom prst="wedgeRoundRectCallout">
            <a:avLst>
              <a:gd name="adj1" fmla="val 85120"/>
              <a:gd name="adj2" fmla="val 6250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>
                <a:latin typeface="Verdana" pitchFamily="34" charset="0"/>
              </a:rPr>
              <a:t>click me!</a:t>
            </a:r>
            <a:endParaRPr lang="en-GB"/>
          </a:p>
        </p:txBody>
      </p:sp>
      <p:sp>
        <p:nvSpPr>
          <p:cNvPr id="32777" name="Slide Number Placeholder 3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32D927B-6360-4D45-AF07-087231BF0DA4}" type="slidenum">
              <a:rPr lang="en-GB" sz="1400" smtClean="0"/>
              <a:pPr/>
              <a:t>31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interactivity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easy to focus </a:t>
            </a:r>
            <a:r>
              <a:rPr lang="en-GB" smtClean="0"/>
              <a:t>on look</a:t>
            </a:r>
          </a:p>
          <a:p>
            <a:pPr eaLnBrk="1" hangingPunct="1"/>
            <a:r>
              <a:rPr lang="en-GB" smtClean="0"/>
              <a:t>what about </a:t>
            </a:r>
            <a:r>
              <a:rPr lang="en-GB" b="1" smtClean="0"/>
              <a:t>feel</a:t>
            </a:r>
            <a:r>
              <a:rPr lang="en-GB" smtClean="0"/>
              <a:t>?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474FBBA-3C06-46B9-BC35-F21964B0749C}" type="slidenum">
              <a:rPr lang="en-GB" sz="1400" smtClean="0"/>
              <a:pPr/>
              <a:t>32</a:t>
            </a:fld>
            <a:endParaRPr lang="en-GB" sz="14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Speech–driven interfaces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rapidly improving …</a:t>
            </a:r>
            <a:br>
              <a:rPr lang="en-GB" smtClean="0"/>
            </a:br>
            <a:r>
              <a:rPr lang="en-GB" smtClean="0"/>
              <a:t>	… but still inaccurate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how to have </a:t>
            </a:r>
            <a:r>
              <a:rPr lang="en-GB" b="1" smtClean="0"/>
              <a:t>robust dialogue</a:t>
            </a:r>
            <a:r>
              <a:rPr lang="en-GB" smtClean="0"/>
              <a:t>?</a:t>
            </a:r>
            <a:br>
              <a:rPr lang="en-GB" smtClean="0"/>
            </a:br>
            <a:r>
              <a:rPr lang="en-GB" smtClean="0"/>
              <a:t>	… interaction of course!</a:t>
            </a:r>
          </a:p>
          <a:p>
            <a:pPr eaLnBrk="1" hangingPunct="1">
              <a:lnSpc>
                <a:spcPct val="90000"/>
              </a:lnSpc>
            </a:pPr>
            <a:endParaRPr lang="en-GB" smtClean="0"/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en-GB" sz="2400" smtClean="0"/>
              <a:t>e.g. airline reservation:</a:t>
            </a:r>
            <a:br>
              <a:rPr lang="en-GB" sz="2400" smtClean="0"/>
            </a:br>
            <a:r>
              <a:rPr lang="en-GB" sz="2400" smtClean="0"/>
              <a:t>	reliable “yes” and “no”</a:t>
            </a:r>
            <a:br>
              <a:rPr lang="en-GB" sz="2400" smtClean="0"/>
            </a:br>
            <a:r>
              <a:rPr lang="en-GB" sz="2400" smtClean="0"/>
              <a:t>	+ system reflects back its understanding</a:t>
            </a:r>
            <a:br>
              <a:rPr lang="en-GB" sz="2400" smtClean="0"/>
            </a:br>
            <a:r>
              <a:rPr lang="en-GB" sz="2400" smtClean="0"/>
              <a:t>	</a:t>
            </a:r>
            <a:r>
              <a:rPr lang="en-GB" sz="2000" smtClean="0"/>
              <a:t>“you want a ticket from New York to Boston?”</a:t>
            </a:r>
            <a:endParaRPr lang="en-GB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6DCEDE7-884E-4F02-8C3D-44595186FB44}" type="slidenum">
              <a:rPr lang="en-GB" sz="1400" smtClean="0"/>
              <a:pPr/>
              <a:t>33</a:t>
            </a:fld>
            <a:endParaRPr lang="en-GB" sz="14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Look and … feel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WIMP systems have the same elements:</a:t>
            </a:r>
            <a:br>
              <a:rPr lang="en-GB" sz="2400" smtClean="0"/>
            </a:br>
            <a:r>
              <a:rPr lang="en-GB" sz="2400" smtClean="0"/>
              <a:t>	</a:t>
            </a:r>
            <a:r>
              <a:rPr lang="en-GB" sz="1800" smtClean="0"/>
              <a:t>windows, icons., menus, pointers, buttons, etc.</a:t>
            </a:r>
          </a:p>
          <a:p>
            <a:pPr eaLnBrk="1" hangingPunct="1"/>
            <a:endParaRPr lang="en-GB" sz="1200" smtClean="0"/>
          </a:p>
          <a:p>
            <a:pPr eaLnBrk="1" hangingPunct="1"/>
            <a:r>
              <a:rPr lang="en-GB" sz="2400" smtClean="0"/>
              <a:t>but </a:t>
            </a:r>
            <a:r>
              <a:rPr lang="en-GB" sz="2400" b="1" smtClean="0"/>
              <a:t>different window systems</a:t>
            </a:r>
            <a:br>
              <a:rPr lang="en-GB" sz="2400" b="1" smtClean="0"/>
            </a:br>
            <a:r>
              <a:rPr lang="en-GB" sz="2400" b="1" smtClean="0"/>
              <a:t>	… </a:t>
            </a:r>
            <a:r>
              <a:rPr lang="en-GB" sz="2400" b="1" i="1" smtClean="0"/>
              <a:t>behave</a:t>
            </a:r>
            <a:r>
              <a:rPr lang="en-GB" sz="2400" b="1" smtClean="0"/>
              <a:t> differently</a:t>
            </a:r>
          </a:p>
          <a:p>
            <a:pPr eaLnBrk="1" hangingPunct="1"/>
            <a:endParaRPr lang="en-GB" sz="1200" smtClean="0"/>
          </a:p>
          <a:p>
            <a:pPr lvl="1" eaLnBrk="1" hangingPunct="1">
              <a:buFontTx/>
              <a:buChar char=" "/>
            </a:pPr>
            <a:r>
              <a:rPr lang="en-GB" sz="2000" smtClean="0"/>
              <a:t>e.g. MacOS vs Windows menus</a:t>
            </a:r>
          </a:p>
          <a:p>
            <a:pPr eaLnBrk="1" hangingPunct="1"/>
            <a:endParaRPr lang="en-GB" sz="2400" smtClean="0"/>
          </a:p>
          <a:p>
            <a:pPr eaLnBrk="1" hangingPunct="1"/>
            <a:endParaRPr lang="en-GB" sz="1200" smtClean="0"/>
          </a:p>
          <a:p>
            <a:pPr eaLnBrk="1" hangingPunct="1">
              <a:buFontTx/>
              <a:buChar char=" "/>
            </a:pPr>
            <a:r>
              <a:rPr lang="en-GB" sz="2400" b="1" smtClean="0"/>
              <a:t>appearance + behaviour   =   look and feel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B149065-D21C-4CF7-AF60-C30DEF250F9F}" type="slidenum">
              <a:rPr lang="en-GB" sz="1400" smtClean="0"/>
              <a:pPr/>
              <a:t>34</a:t>
            </a:fld>
            <a:endParaRPr lang="en-GB" sz="14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Initiative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143000" algn="l"/>
                <a:tab pos="4572000" algn="l"/>
              </a:tabLst>
            </a:pPr>
            <a:r>
              <a:rPr lang="en-GB" sz="2400" smtClean="0"/>
              <a:t>who has the initiative?</a:t>
            </a:r>
            <a:br>
              <a:rPr lang="en-GB" sz="2400" smtClean="0"/>
            </a:br>
            <a:r>
              <a:rPr lang="en-GB" sz="2400" smtClean="0"/>
              <a:t>	old question–answer	–  computer</a:t>
            </a:r>
            <a:br>
              <a:rPr lang="en-GB" sz="2400" smtClean="0"/>
            </a:br>
            <a:r>
              <a:rPr lang="en-GB" sz="2400" smtClean="0"/>
              <a:t>	WIMP interface	–  user</a:t>
            </a:r>
          </a:p>
          <a:p>
            <a:pPr eaLnBrk="1" hangingPunct="1">
              <a:tabLst>
                <a:tab pos="1143000" algn="l"/>
                <a:tab pos="4572000" algn="l"/>
              </a:tabLst>
            </a:pPr>
            <a:endParaRPr lang="en-GB" sz="1200" smtClean="0"/>
          </a:p>
          <a:p>
            <a:pPr eaLnBrk="1" hangingPunct="1">
              <a:tabLst>
                <a:tab pos="1143000" algn="l"/>
                <a:tab pos="4572000" algn="l"/>
              </a:tabLst>
            </a:pPr>
            <a:r>
              <a:rPr lang="en-GB" sz="2400" smtClean="0"/>
              <a:t>WIMP exceptions …</a:t>
            </a:r>
            <a:br>
              <a:rPr lang="en-GB" sz="2400" smtClean="0"/>
            </a:br>
            <a:r>
              <a:rPr lang="en-GB" sz="2400" smtClean="0"/>
              <a:t>	</a:t>
            </a:r>
            <a:r>
              <a:rPr lang="en-GB" sz="2400" i="1" smtClean="0"/>
              <a:t>pre-emptive</a:t>
            </a:r>
            <a:r>
              <a:rPr lang="en-GB" sz="2400" smtClean="0"/>
              <a:t> parts of the interface</a:t>
            </a:r>
          </a:p>
          <a:p>
            <a:pPr eaLnBrk="1" hangingPunct="1">
              <a:tabLst>
                <a:tab pos="1143000" algn="l"/>
                <a:tab pos="4572000" algn="l"/>
              </a:tabLst>
            </a:pPr>
            <a:endParaRPr lang="en-GB" sz="1200" smtClean="0"/>
          </a:p>
          <a:p>
            <a:pPr eaLnBrk="1" hangingPunct="1">
              <a:tabLst>
                <a:tab pos="1143000" algn="l"/>
                <a:tab pos="4572000" algn="l"/>
              </a:tabLst>
            </a:pPr>
            <a:r>
              <a:rPr lang="en-GB" sz="2400" b="1" smtClean="0"/>
              <a:t>modal dialog boxes</a:t>
            </a:r>
          </a:p>
          <a:p>
            <a:pPr lvl="1" eaLnBrk="1" hangingPunct="1">
              <a:tabLst>
                <a:tab pos="1143000" algn="l"/>
                <a:tab pos="4572000" algn="l"/>
              </a:tabLst>
            </a:pPr>
            <a:r>
              <a:rPr lang="en-GB" sz="2000" smtClean="0"/>
              <a:t>come and won’t go away!</a:t>
            </a:r>
          </a:p>
          <a:p>
            <a:pPr lvl="1" eaLnBrk="1" hangingPunct="1">
              <a:tabLst>
                <a:tab pos="1143000" algn="l"/>
                <a:tab pos="4572000" algn="l"/>
              </a:tabLst>
            </a:pPr>
            <a:r>
              <a:rPr lang="en-GB" sz="2000" smtClean="0"/>
              <a:t>good for errors, essential steps</a:t>
            </a:r>
          </a:p>
          <a:p>
            <a:pPr lvl="1" eaLnBrk="1" hangingPunct="1">
              <a:tabLst>
                <a:tab pos="1143000" algn="l"/>
                <a:tab pos="4572000" algn="l"/>
              </a:tabLst>
            </a:pPr>
            <a:r>
              <a:rPr lang="en-GB" sz="2000" smtClean="0"/>
              <a:t>but use with care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1AB7EAE-3A8B-4669-B73E-3E6E4E580766}" type="slidenum">
              <a:rPr lang="en-GB" sz="1400" smtClean="0"/>
              <a:pPr/>
              <a:t>35</a:t>
            </a:fld>
            <a:endParaRPr lang="en-GB" sz="14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Error and repair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0000" cy="1905000"/>
          </a:xfrm>
        </p:spPr>
        <p:txBody>
          <a:bodyPr/>
          <a:lstStyle/>
          <a:p>
            <a:pPr marL="0" indent="0" eaLnBrk="1" hangingPunct="1">
              <a:buFontTx/>
              <a:buChar char=" "/>
              <a:tabLst>
                <a:tab pos="381000" algn="l"/>
              </a:tabLst>
            </a:pPr>
            <a:r>
              <a:rPr lang="en-GB" sz="2400" smtClean="0"/>
              <a:t>can’t always avoid errors …</a:t>
            </a:r>
            <a:br>
              <a:rPr lang="en-GB" sz="2400" smtClean="0"/>
            </a:br>
            <a:r>
              <a:rPr lang="en-GB" sz="2400" smtClean="0"/>
              <a:t>	… but we can put them right</a:t>
            </a:r>
          </a:p>
          <a:p>
            <a:pPr marL="0" indent="0" eaLnBrk="1" hangingPunct="1">
              <a:buFontTx/>
              <a:buChar char=" "/>
              <a:tabLst>
                <a:tab pos="381000" algn="l"/>
              </a:tabLst>
            </a:pPr>
            <a:endParaRPr lang="en-GB" sz="1000" smtClean="0"/>
          </a:p>
          <a:p>
            <a:pPr marL="0" indent="0" eaLnBrk="1" hangingPunct="1">
              <a:buFontTx/>
              <a:buChar char=" "/>
              <a:tabLst>
                <a:tab pos="381000" algn="l"/>
              </a:tabLst>
            </a:pPr>
            <a:r>
              <a:rPr lang="en-GB" sz="2400" smtClean="0"/>
              <a:t>make it easy to </a:t>
            </a:r>
            <a:r>
              <a:rPr lang="en-GB" sz="2400" i="1" smtClean="0"/>
              <a:t>detect</a:t>
            </a:r>
            <a:r>
              <a:rPr lang="en-GB" sz="2400" smtClean="0"/>
              <a:t> errors</a:t>
            </a:r>
            <a:br>
              <a:rPr lang="en-GB" sz="2400" smtClean="0"/>
            </a:br>
            <a:r>
              <a:rPr lang="en-GB" sz="2400" smtClean="0"/>
              <a:t>	… then the user can </a:t>
            </a:r>
            <a:r>
              <a:rPr lang="en-GB" sz="2400" i="1" smtClean="0"/>
              <a:t>repair</a:t>
            </a:r>
            <a:r>
              <a:rPr lang="en-GB" sz="2400" smtClean="0"/>
              <a:t> them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4038600"/>
            <a:ext cx="5181600" cy="2514600"/>
          </a:xfrm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1400" smtClean="0"/>
              <a:t>hello, this is the Go Faster booking system</a:t>
            </a:r>
          </a:p>
          <a:p>
            <a:pPr eaLnBrk="1" hangingPunct="1">
              <a:buFontTx/>
              <a:buNone/>
            </a:pPr>
            <a:r>
              <a:rPr lang="en-GB" sz="1400" smtClean="0"/>
              <a:t>what would you like?</a:t>
            </a:r>
          </a:p>
          <a:p>
            <a:pPr eaLnBrk="1" hangingPunct="1">
              <a:buFontTx/>
              <a:buNone/>
            </a:pPr>
            <a:r>
              <a:rPr lang="en-GB" sz="1400" smtClean="0"/>
              <a:t>(user) </a:t>
            </a:r>
            <a:r>
              <a:rPr lang="en-GB" sz="1400" i="1" smtClean="0"/>
              <a:t>I want to fly from New York to London</a:t>
            </a:r>
            <a:endParaRPr lang="en-GB" sz="1400" smtClean="0"/>
          </a:p>
          <a:p>
            <a:pPr eaLnBrk="1" hangingPunct="1">
              <a:buFontTx/>
              <a:buNone/>
            </a:pPr>
            <a:r>
              <a:rPr lang="en-GB" sz="1400" smtClean="0"/>
              <a:t>you want a ticket from New York to Boston</a:t>
            </a:r>
          </a:p>
          <a:p>
            <a:pPr eaLnBrk="1" hangingPunct="1">
              <a:buFontTx/>
              <a:buNone/>
            </a:pPr>
            <a:r>
              <a:rPr lang="en-GB" sz="1400" smtClean="0"/>
              <a:t>(user) </a:t>
            </a:r>
            <a:r>
              <a:rPr lang="en-GB" sz="1400" i="1" smtClean="0"/>
              <a:t>no</a:t>
            </a:r>
            <a:endParaRPr lang="en-GB" sz="1400" smtClean="0"/>
          </a:p>
          <a:p>
            <a:pPr eaLnBrk="1" hangingPunct="1">
              <a:buFontTx/>
              <a:buNone/>
            </a:pPr>
            <a:r>
              <a:rPr lang="en-GB" sz="1400" smtClean="0"/>
              <a:t>sorry, please confirm one at a time</a:t>
            </a:r>
          </a:p>
          <a:p>
            <a:pPr eaLnBrk="1" hangingPunct="1">
              <a:buFontTx/>
              <a:buNone/>
            </a:pPr>
            <a:r>
              <a:rPr lang="en-GB" sz="1400" smtClean="0"/>
              <a:t>do you want to fly from New York</a:t>
            </a:r>
          </a:p>
          <a:p>
            <a:pPr eaLnBrk="1" hangingPunct="1">
              <a:buFontTx/>
              <a:buNone/>
            </a:pPr>
            <a:r>
              <a:rPr lang="en-GB" sz="1400" smtClean="0"/>
              <a:t>(user) yes</a:t>
            </a:r>
          </a:p>
          <a:p>
            <a:pPr eaLnBrk="1" hangingPunct="1">
              <a:buFontTx/>
              <a:buNone/>
            </a:pPr>
            <a:r>
              <a:rPr lang="en-GB" sz="1400" smtClean="0"/>
              <a:t>… … …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ED0613F-2C64-4941-B5F4-F85B75E97D85}" type="slidenum">
              <a:rPr lang="en-GB" sz="1400" smtClean="0"/>
              <a:pPr/>
              <a:t>36</a:t>
            </a:fld>
            <a:endParaRPr lang="en-GB" sz="14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Context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b="1" smtClean="0"/>
              <a:t>Interaction affected by social and organizational context</a:t>
            </a:r>
          </a:p>
          <a:p>
            <a:pPr eaLnBrk="1" hangingPunct="1"/>
            <a:endParaRPr lang="en-GB" sz="1800" smtClean="0"/>
          </a:p>
          <a:p>
            <a:pPr eaLnBrk="1" hangingPunct="1"/>
            <a:r>
              <a:rPr lang="en-GB" sz="2400" smtClean="0"/>
              <a:t>other people</a:t>
            </a:r>
          </a:p>
          <a:p>
            <a:pPr lvl="1" eaLnBrk="1" hangingPunct="1"/>
            <a:r>
              <a:rPr lang="en-GB" sz="2000" smtClean="0"/>
              <a:t>desire to impress, competition, fear of failure</a:t>
            </a:r>
          </a:p>
          <a:p>
            <a:pPr eaLnBrk="1" hangingPunct="1"/>
            <a:r>
              <a:rPr lang="en-GB" sz="2400" smtClean="0"/>
              <a:t>motivation</a:t>
            </a:r>
          </a:p>
          <a:p>
            <a:pPr lvl="1" eaLnBrk="1" hangingPunct="1"/>
            <a:r>
              <a:rPr lang="en-GB" sz="2000" smtClean="0"/>
              <a:t>fear, allegiance, ambition, self-satisfaction</a:t>
            </a:r>
          </a:p>
          <a:p>
            <a:pPr eaLnBrk="1" hangingPunct="1"/>
            <a:r>
              <a:rPr lang="en-GB" sz="2400" smtClean="0"/>
              <a:t>inadequate systems</a:t>
            </a:r>
          </a:p>
          <a:p>
            <a:pPr lvl="1" eaLnBrk="1" hangingPunct="1"/>
            <a:r>
              <a:rPr lang="en-GB" sz="2000" smtClean="0"/>
              <a:t>cause frustration and lack of motivation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886BA88-A2DF-498D-A044-F2C5FCABC31D}" type="slidenum">
              <a:rPr lang="en-GB" sz="1400" smtClean="0"/>
              <a:pPr/>
              <a:t>37</a:t>
            </a:fld>
            <a:endParaRPr lang="en-GB" sz="14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models of interaction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terms of interaction</a:t>
            </a:r>
          </a:p>
          <a:p>
            <a:pPr eaLnBrk="1" hangingPunct="1"/>
            <a:r>
              <a:rPr lang="en-GB" smtClean="0"/>
              <a:t>Norman model</a:t>
            </a:r>
          </a:p>
          <a:p>
            <a:pPr eaLnBrk="1" hangingPunct="1"/>
            <a:r>
              <a:rPr lang="en-GB" smtClean="0"/>
              <a:t>interaction framework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5DFC526-DD3B-449D-A9A0-362DB18703ED}" type="slidenum">
              <a:rPr lang="en-GB" sz="1400" smtClean="0"/>
              <a:pPr/>
              <a:t>4</a:t>
            </a:fld>
            <a:endParaRPr lang="en-GB" sz="1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Some terms of interaction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sz="2400" smtClean="0"/>
              <a:t>domain	</a:t>
            </a:r>
            <a:r>
              <a:rPr lang="en-GB" sz="2000" smtClean="0"/>
              <a:t>– the </a:t>
            </a:r>
            <a:r>
              <a:rPr lang="en-GB" sz="2000" b="1" smtClean="0"/>
              <a:t>area</a:t>
            </a:r>
            <a:r>
              <a:rPr lang="en-GB" sz="2000" smtClean="0"/>
              <a:t> of work under study</a:t>
            </a:r>
            <a:endParaRPr lang="en-GB" sz="2400" smtClean="0"/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sz="2000" smtClean="0"/>
              <a:t>			</a:t>
            </a:r>
            <a:r>
              <a:rPr lang="en-GB" sz="1800" smtClean="0"/>
              <a:t>e.g. graphic design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sz="2400" smtClean="0"/>
              <a:t>goal	</a:t>
            </a:r>
            <a:r>
              <a:rPr lang="en-GB" sz="2000" smtClean="0"/>
              <a:t>– what you want to </a:t>
            </a:r>
            <a:r>
              <a:rPr lang="en-GB" sz="2000" b="1" smtClean="0"/>
              <a:t>achieve</a:t>
            </a:r>
            <a:endParaRPr lang="en-GB" sz="2400" b="1" smtClean="0"/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sz="2000" smtClean="0"/>
              <a:t>			</a:t>
            </a:r>
            <a:r>
              <a:rPr lang="en-GB" sz="1800" smtClean="0"/>
              <a:t>e.g. create a solid red triangle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sz="2400" smtClean="0"/>
              <a:t>task	</a:t>
            </a:r>
            <a:r>
              <a:rPr lang="en-GB" sz="2000" smtClean="0"/>
              <a:t>– </a:t>
            </a:r>
            <a:r>
              <a:rPr lang="en-GB" sz="2000" b="1" smtClean="0"/>
              <a:t>how you go about doing it</a:t>
            </a: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>	– ultimately in terms of </a:t>
            </a:r>
            <a:r>
              <a:rPr lang="en-GB" sz="2000" b="1" smtClean="0"/>
              <a:t>operations or actions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sz="2000" smtClean="0"/>
              <a:t>			</a:t>
            </a:r>
            <a:r>
              <a:rPr lang="en-GB" sz="1800" smtClean="0"/>
              <a:t>e.g. … select fill tool, click over triangle</a:t>
            </a:r>
            <a:r>
              <a:rPr lang="en-GB" sz="20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endParaRPr lang="en-GB" sz="120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F882989-5BC0-4FEC-A32F-68FFB25C4030}" type="slidenum">
              <a:rPr lang="en-GB" sz="1400" smtClean="0"/>
              <a:pPr/>
              <a:t>5</a:t>
            </a:fld>
            <a:endParaRPr lang="en-GB" sz="1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Donald Norman’s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Seven stages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user establishes the goal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formulates intention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specifies actions at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executes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perceives system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interprets system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evaluates system state with respect to goal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Norman’s model </a:t>
            </a:r>
            <a:r>
              <a:rPr lang="en-GB" sz="2400" b="1" smtClean="0"/>
              <a:t>concentrates on user’s view of the interface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14B63B6-3D62-46C8-AE73-1CB8A3C2EE32}" type="slidenum">
              <a:rPr lang="en-GB" sz="1400" smtClean="0"/>
              <a:pPr/>
              <a:t>6</a:t>
            </a:fld>
            <a:endParaRPr lang="en-GB" sz="1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858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execution/evaluation loop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lvl="2" eaLnBrk="1" hangingPunct="1">
              <a:lnSpc>
                <a:spcPct val="90000"/>
              </a:lnSpc>
            </a:pPr>
            <a:endParaRPr lang="en-GB" sz="1800" smtClean="0"/>
          </a:p>
          <a:p>
            <a:pPr lvl="2" eaLnBrk="1" hangingPunct="1">
              <a:lnSpc>
                <a:spcPct val="90000"/>
              </a:lnSpc>
            </a:pPr>
            <a:endParaRPr lang="en-GB" sz="1800" smtClean="0"/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user establishes the goal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formulates 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specifies actions at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executes 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perceives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interprets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evaluates system state with respect to goal</a:t>
            </a:r>
          </a:p>
          <a:p>
            <a:pPr lvl="2" eaLnBrk="1" hangingPunct="1">
              <a:lnSpc>
                <a:spcPct val="90000"/>
              </a:lnSpc>
            </a:pPr>
            <a:endParaRPr lang="en-GB" sz="1800" smtClean="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8198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system</a:t>
              </a:r>
            </a:p>
          </p:txBody>
        </p:sp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evaluation</a:t>
              </a:r>
            </a:p>
          </p:txBody>
        </p:sp>
        <p:sp>
          <p:nvSpPr>
            <p:cNvPr id="8200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execution</a:t>
              </a:r>
            </a:p>
          </p:txBody>
        </p:sp>
        <p:grpSp>
          <p:nvGrpSpPr>
            <p:cNvPr id="8201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8203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4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2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goal</a:t>
              </a:r>
            </a:p>
          </p:txBody>
        </p:sp>
      </p:grpSp>
      <p:sp>
        <p:nvSpPr>
          <p:cNvPr id="8197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6803527-C44C-400F-9C71-2793B0FC7452}" type="slidenum">
              <a:rPr lang="en-GB" sz="1400" smtClean="0"/>
              <a:pPr/>
              <a:t>7</a:t>
            </a:fld>
            <a:endParaRPr lang="en-GB" sz="14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858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execution/evaluation loop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lvl="2" eaLnBrk="1" hangingPunct="1">
              <a:lnSpc>
                <a:spcPct val="90000"/>
              </a:lnSpc>
            </a:pPr>
            <a:endParaRPr lang="en-GB" sz="1800" smtClean="0"/>
          </a:p>
          <a:p>
            <a:pPr lvl="2" eaLnBrk="1" hangingPunct="1">
              <a:lnSpc>
                <a:spcPct val="90000"/>
              </a:lnSpc>
            </a:pPr>
            <a:endParaRPr lang="en-GB" sz="1800" smtClean="0"/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user establishes the goal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>
                <a:solidFill>
                  <a:schemeClr val="folHlink"/>
                </a:solidFill>
              </a:rPr>
              <a:t>formulates 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>
                <a:solidFill>
                  <a:schemeClr val="folHlink"/>
                </a:solidFill>
              </a:rPr>
              <a:t>specifies actions at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>
                <a:solidFill>
                  <a:schemeClr val="folHlink"/>
                </a:solidFill>
              </a:rPr>
              <a:t>executes 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>
                <a:solidFill>
                  <a:schemeClr val="folHlink"/>
                </a:solidFill>
              </a:rPr>
              <a:t>perceives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>
                <a:solidFill>
                  <a:schemeClr val="folHlink"/>
                </a:solidFill>
              </a:rPr>
              <a:t>interprets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>
                <a:solidFill>
                  <a:schemeClr val="folHlink"/>
                </a:solidFill>
              </a:rPr>
              <a:t>evaluates system state with respect to goal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9224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system</a:t>
              </a:r>
            </a:p>
          </p:txBody>
        </p:sp>
        <p:sp>
          <p:nvSpPr>
            <p:cNvPr id="9225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evaluation</a:t>
              </a:r>
            </a:p>
          </p:txBody>
        </p:sp>
        <p:sp>
          <p:nvSpPr>
            <p:cNvPr id="9226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execution</a:t>
              </a:r>
            </a:p>
          </p:txBody>
        </p:sp>
        <p:grpSp>
          <p:nvGrpSpPr>
            <p:cNvPr id="9227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9229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0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8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goal</a:t>
              </a:r>
            </a:p>
          </p:txBody>
        </p:sp>
      </p:grpSp>
      <p:sp>
        <p:nvSpPr>
          <p:cNvPr id="9221" name="Oval 12"/>
          <p:cNvSpPr>
            <a:spLocks noChangeArrowheads="1"/>
          </p:cNvSpPr>
          <p:nvPr/>
        </p:nvSpPr>
        <p:spPr bwMode="auto">
          <a:xfrm>
            <a:off x="4114800" y="1676400"/>
            <a:ext cx="838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13"/>
          <p:cNvSpPr>
            <a:spLocks noChangeArrowheads="1"/>
          </p:cNvSpPr>
          <p:nvPr/>
        </p:nvSpPr>
        <p:spPr bwMode="auto">
          <a:xfrm>
            <a:off x="1600200" y="3505200"/>
            <a:ext cx="3581400" cy="3810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42F99EA-43AF-4498-BCD4-C7920C51E5E1}" type="slidenum">
              <a:rPr lang="en-GB" sz="1400" smtClean="0"/>
              <a:pPr/>
              <a:t>8</a:t>
            </a:fld>
            <a:endParaRPr lang="en-GB" sz="1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858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execution/evaluation loop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lvl="2" eaLnBrk="1" hangingPunct="1">
              <a:lnSpc>
                <a:spcPct val="90000"/>
              </a:lnSpc>
            </a:pPr>
            <a:endParaRPr lang="en-GB" sz="1800" smtClean="0"/>
          </a:p>
          <a:p>
            <a:pPr lvl="2" eaLnBrk="1" hangingPunct="1">
              <a:lnSpc>
                <a:spcPct val="90000"/>
              </a:lnSpc>
            </a:pPr>
            <a:endParaRPr lang="en-GB" sz="1800" smtClean="0">
              <a:solidFill>
                <a:schemeClr val="bg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sz="1800" smtClean="0">
                <a:solidFill>
                  <a:schemeClr val="bg2"/>
                </a:solidFill>
              </a:rPr>
              <a:t>user establishes the goal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formulates 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specifies actions at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executes 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>
                <a:solidFill>
                  <a:schemeClr val="folHlink"/>
                </a:solidFill>
              </a:rPr>
              <a:t>perceives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>
                <a:solidFill>
                  <a:schemeClr val="folHlink"/>
                </a:solidFill>
              </a:rPr>
              <a:t>interprets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>
                <a:solidFill>
                  <a:schemeClr val="folHlink"/>
                </a:solidFill>
              </a:rPr>
              <a:t>evaluates system state with respect to goal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10248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system</a:t>
              </a:r>
            </a:p>
          </p:txBody>
        </p:sp>
        <p:sp>
          <p:nvSpPr>
            <p:cNvPr id="10249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evaluation</a:t>
              </a:r>
            </a:p>
          </p:txBody>
        </p:sp>
        <p:sp>
          <p:nvSpPr>
            <p:cNvPr id="10250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execution</a:t>
              </a:r>
            </a:p>
          </p:txBody>
        </p:sp>
        <p:grpSp>
          <p:nvGrpSpPr>
            <p:cNvPr id="10251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0253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4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2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2400">
                  <a:latin typeface="Arial" pitchFamily="34" charset="0"/>
                </a:rPr>
                <a:t>goal</a:t>
              </a:r>
            </a:p>
          </p:txBody>
        </p:sp>
      </p:grpSp>
      <p:sp>
        <p:nvSpPr>
          <p:cNvPr id="10245" name="Oval 12"/>
          <p:cNvSpPr>
            <a:spLocks noChangeArrowheads="1"/>
          </p:cNvSpPr>
          <p:nvPr/>
        </p:nvSpPr>
        <p:spPr bwMode="auto">
          <a:xfrm>
            <a:off x="1676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13"/>
          <p:cNvSpPr>
            <a:spLocks noChangeArrowheads="1"/>
          </p:cNvSpPr>
          <p:nvPr/>
        </p:nvSpPr>
        <p:spPr bwMode="auto">
          <a:xfrm>
            <a:off x="1600200" y="3810000"/>
            <a:ext cx="4114800" cy="904875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66C2DFB-97AA-4256-9012-D0144990B5B4}" type="slidenum">
              <a:rPr lang="en-GB" sz="1400" smtClean="0"/>
              <a:pPr/>
              <a:t>9</a:t>
            </a:fld>
            <a:endParaRPr lang="en-GB" sz="1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900</Words>
  <Application>Microsoft Office PowerPoint</Application>
  <PresentationFormat>On-screen Show (4:3)</PresentationFormat>
  <Paragraphs>398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Times</vt:lpstr>
      <vt:lpstr>Arial</vt:lpstr>
      <vt:lpstr>Comic Sans MS</vt:lpstr>
      <vt:lpstr>Verdana</vt:lpstr>
      <vt:lpstr>Times New Roman</vt:lpstr>
      <vt:lpstr>Monotype Sorts</vt:lpstr>
      <vt:lpstr>Symbol</vt:lpstr>
      <vt:lpstr>Helvetica</vt:lpstr>
      <vt:lpstr>Blank</vt:lpstr>
      <vt:lpstr>chapter 3</vt:lpstr>
      <vt:lpstr>The Interaction</vt:lpstr>
      <vt:lpstr>What is interaction?</vt:lpstr>
      <vt:lpstr>models of interaction</vt:lpstr>
      <vt:lpstr>Some terms of interaction</vt:lpstr>
      <vt:lpstr>Donald Norman’s model</vt:lpstr>
      <vt:lpstr>execution/evaluation loop</vt:lpstr>
      <vt:lpstr>execution/evaluation loop</vt:lpstr>
      <vt:lpstr>execution/evaluation loop</vt:lpstr>
      <vt:lpstr>execution/evaluation loop</vt:lpstr>
      <vt:lpstr>Using Norman’s model</vt:lpstr>
      <vt:lpstr>Human error - slips and mistakes</vt:lpstr>
      <vt:lpstr>Abowd and Beale interaction framework</vt:lpstr>
      <vt:lpstr>Using Abowd &amp; Beale’s model</vt:lpstr>
      <vt:lpstr>ergonomics</vt:lpstr>
      <vt:lpstr>Ergonomics</vt:lpstr>
      <vt:lpstr>Ergonomics - examples</vt:lpstr>
      <vt:lpstr>Industrial interfaces</vt:lpstr>
      <vt:lpstr>Glass interfaces ?</vt:lpstr>
      <vt:lpstr>Indirect manipulation</vt:lpstr>
      <vt:lpstr>interaction styles</vt:lpstr>
      <vt:lpstr>Common interaction styles</vt:lpstr>
      <vt:lpstr>Command line interface</vt:lpstr>
      <vt:lpstr>Menus</vt:lpstr>
      <vt:lpstr>Natural language</vt:lpstr>
      <vt:lpstr>Query interfaces</vt:lpstr>
      <vt:lpstr>Form-fills</vt:lpstr>
      <vt:lpstr>Spreadsheets</vt:lpstr>
      <vt:lpstr>WIMP Interface</vt:lpstr>
      <vt:lpstr>Point and click interfaces</vt:lpstr>
      <vt:lpstr>Three dimensional interfaces</vt:lpstr>
      <vt:lpstr>interactivity</vt:lpstr>
      <vt:lpstr>Speech–driven interfaces</vt:lpstr>
      <vt:lpstr>Look and … feel</vt:lpstr>
      <vt:lpstr>Initiative </vt:lpstr>
      <vt:lpstr>Error and repair</vt:lpstr>
      <vt:lpstr>Context</vt:lpstr>
    </vt:vector>
  </TitlesOfParts>
  <Company>Lancaster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Njenga</cp:lastModifiedBy>
  <cp:revision>125</cp:revision>
  <dcterms:created xsi:type="dcterms:W3CDTF">2003-08-07T14:10:51Z</dcterms:created>
  <dcterms:modified xsi:type="dcterms:W3CDTF">2016-02-18T06:05:47Z</dcterms:modified>
</cp:coreProperties>
</file>