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80"/>
  </p:notesMasterIdLst>
  <p:handoutMasterIdLst>
    <p:handoutMasterId r:id="rId81"/>
  </p:handoutMasterIdLst>
  <p:sldIdLst>
    <p:sldId id="342" r:id="rId2"/>
    <p:sldId id="277" r:id="rId3"/>
    <p:sldId id="278" r:id="rId4"/>
    <p:sldId id="279" r:id="rId5"/>
    <p:sldId id="346" r:id="rId6"/>
    <p:sldId id="347" r:id="rId7"/>
    <p:sldId id="281" r:id="rId8"/>
    <p:sldId id="348" r:id="rId9"/>
    <p:sldId id="349" r:id="rId10"/>
    <p:sldId id="350" r:id="rId11"/>
    <p:sldId id="280" r:id="rId12"/>
    <p:sldId id="289" r:id="rId13"/>
    <p:sldId id="290" r:id="rId14"/>
    <p:sldId id="351" r:id="rId15"/>
    <p:sldId id="354" r:id="rId16"/>
    <p:sldId id="285" r:id="rId17"/>
    <p:sldId id="286" r:id="rId18"/>
    <p:sldId id="287" r:id="rId19"/>
    <p:sldId id="288" r:id="rId20"/>
    <p:sldId id="293" r:id="rId21"/>
    <p:sldId id="353" r:id="rId22"/>
    <p:sldId id="352" r:id="rId23"/>
    <p:sldId id="355" r:id="rId24"/>
    <p:sldId id="357" r:id="rId25"/>
    <p:sldId id="360" r:id="rId26"/>
    <p:sldId id="362" r:id="rId27"/>
    <p:sldId id="364" r:id="rId28"/>
    <p:sldId id="365" r:id="rId29"/>
    <p:sldId id="366" r:id="rId30"/>
    <p:sldId id="367" r:id="rId31"/>
    <p:sldId id="363" r:id="rId32"/>
    <p:sldId id="393" r:id="rId33"/>
    <p:sldId id="394" r:id="rId34"/>
    <p:sldId id="381" r:id="rId35"/>
    <p:sldId id="369" r:id="rId36"/>
    <p:sldId id="370" r:id="rId37"/>
    <p:sldId id="371" r:id="rId38"/>
    <p:sldId id="382" r:id="rId39"/>
    <p:sldId id="372" r:id="rId40"/>
    <p:sldId id="395" r:id="rId41"/>
    <p:sldId id="373" r:id="rId42"/>
    <p:sldId id="374" r:id="rId43"/>
    <p:sldId id="376" r:id="rId44"/>
    <p:sldId id="377" r:id="rId45"/>
    <p:sldId id="387"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88" r:id="rId65"/>
    <p:sldId id="396" r:id="rId66"/>
    <p:sldId id="398" r:id="rId67"/>
    <p:sldId id="397" r:id="rId68"/>
    <p:sldId id="399" r:id="rId69"/>
    <p:sldId id="401" r:id="rId70"/>
    <p:sldId id="389" r:id="rId71"/>
    <p:sldId id="406" r:id="rId72"/>
    <p:sldId id="407" r:id="rId73"/>
    <p:sldId id="402" r:id="rId74"/>
    <p:sldId id="390" r:id="rId75"/>
    <p:sldId id="403" r:id="rId76"/>
    <p:sldId id="404" r:id="rId77"/>
    <p:sldId id="408" r:id="rId78"/>
    <p:sldId id="405" r:id="rId79"/>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CA8F"/>
    <a:srgbClr val="FF0000"/>
    <a:srgbClr val="CC0000"/>
    <a:srgbClr val="009900"/>
    <a:srgbClr val="2E005D"/>
    <a:srgbClr val="F3FAFF"/>
    <a:srgbClr val="555A5E"/>
    <a:srgbClr val="4EA1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2787"/>
    <p:restoredTop sz="90925" autoAdjust="0"/>
  </p:normalViewPr>
  <p:slideViewPr>
    <p:cSldViewPr>
      <p:cViewPr varScale="1">
        <p:scale>
          <a:sx n="67" d="100"/>
          <a:sy n="67" d="100"/>
        </p:scale>
        <p:origin x="-123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256B5546-B60F-449C-92BE-A7DD72CF0F46}" type="datetimeFigureOut">
              <a:rPr lang="en-US"/>
              <a:pPr>
                <a:defRPr/>
              </a:pPr>
              <a:t>4/13/2017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A77F81D0-AF5F-4DE7-A827-FEB57623E253}" type="slidenum">
              <a:rPr lang="en-US"/>
              <a:pPr>
                <a:defRPr/>
              </a:pPr>
              <a:t>‹#›</a:t>
            </a:fld>
            <a:endParaRPr lang="en-US"/>
          </a:p>
        </p:txBody>
      </p:sp>
    </p:spTree>
    <p:extLst>
      <p:ext uri="{BB962C8B-B14F-4D97-AF65-F5344CB8AC3E}">
        <p14:creationId xmlns:p14="http://schemas.microsoft.com/office/powerpoint/2010/main" val="23387516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GB"/>
          </a:p>
        </p:txBody>
      </p:sp>
      <p:sp>
        <p:nvSpPr>
          <p:cNvPr id="819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a:p>
        </p:txBody>
      </p:sp>
      <p:sp>
        <p:nvSpPr>
          <p:cNvPr id="81924"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GB"/>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CB3E5E1F-BD90-4015-988C-BA203F729D81}" type="slidenum">
              <a:rPr lang="en-GB"/>
              <a:pPr>
                <a:defRPr/>
              </a:pPr>
              <a:t>‹#›</a:t>
            </a:fld>
            <a:endParaRPr lang="en-GB"/>
          </a:p>
        </p:txBody>
      </p:sp>
    </p:spTree>
    <p:extLst>
      <p:ext uri="{BB962C8B-B14F-4D97-AF65-F5344CB8AC3E}">
        <p14:creationId xmlns:p14="http://schemas.microsoft.com/office/powerpoint/2010/main" val="12128521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mn-ea"/>
        <a:cs typeface="+mn-cs"/>
      </a:defRPr>
    </a:lvl2pPr>
    <a:lvl3pPr marL="914400" algn="l" rtl="0" eaLnBrk="0" fontAlgn="base" hangingPunct="0">
      <a:spcBef>
        <a:spcPct val="30000"/>
      </a:spcBef>
      <a:spcAft>
        <a:spcPct val="0"/>
      </a:spcAft>
      <a:defRPr sz="1200" kern="1200">
        <a:solidFill>
          <a:schemeClr val="tx1"/>
        </a:solidFill>
        <a:latin typeface="Times" charset="0"/>
        <a:ea typeface="+mn-ea"/>
        <a:cs typeface="+mn-cs"/>
      </a:defRPr>
    </a:lvl3pPr>
    <a:lvl4pPr marL="1371600" algn="l" rtl="0" eaLnBrk="0" fontAlgn="base" hangingPunct="0">
      <a:spcBef>
        <a:spcPct val="30000"/>
      </a:spcBef>
      <a:spcAft>
        <a:spcPct val="0"/>
      </a:spcAft>
      <a:defRPr sz="1200" kern="1200">
        <a:solidFill>
          <a:schemeClr val="tx1"/>
        </a:solidFill>
        <a:latin typeface="Times" charset="0"/>
        <a:ea typeface="+mn-ea"/>
        <a:cs typeface="+mn-cs"/>
      </a:defRPr>
    </a:lvl4pPr>
    <a:lvl5pPr marL="1828800" algn="l" rtl="0" eaLnBrk="0" fontAlgn="base" hangingPunct="0">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29E50B91-C838-4D82-BE20-590A6BAD3844}" type="slidenum">
              <a:rPr lang="en-GB" sz="1200" smtClean="0"/>
              <a:pPr/>
              <a:t>2</a:t>
            </a:fld>
            <a:endParaRPr lang="en-GB" sz="1200" smtClean="0"/>
          </a:p>
        </p:txBody>
      </p:sp>
      <p:sp>
        <p:nvSpPr>
          <p:cNvPr id="82947" name="Rectangle 2"/>
          <p:cNvSpPr>
            <a:spLocks noChangeArrowheads="1" noTextEdit="1"/>
          </p:cNvSpPr>
          <p:nvPr>
            <p:ph type="sldImg"/>
          </p:nvPr>
        </p:nvSpPr>
        <p:spPr>
          <a:solidFill>
            <a:srgbClr val="FFFFFF"/>
          </a:solidFill>
          <a:ln/>
        </p:spPr>
      </p:sp>
      <p:sp>
        <p:nvSpPr>
          <p:cNvPr id="82948" name="Rectangle 3"/>
          <p:cNvSpPr>
            <a:spLocks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BE368320-0B74-4551-9CFE-9DD1482BC498}" type="slidenum">
              <a:rPr lang="en-GB" sz="1200" smtClean="0"/>
              <a:pPr/>
              <a:t>3</a:t>
            </a:fld>
            <a:endParaRPr lang="en-GB" sz="1200" smtClean="0"/>
          </a:p>
        </p:txBody>
      </p:sp>
      <p:sp>
        <p:nvSpPr>
          <p:cNvPr id="83971" name="Rectangle 2"/>
          <p:cNvSpPr>
            <a:spLocks noChangeArrowheads="1" noTextEdit="1"/>
          </p:cNvSpPr>
          <p:nvPr>
            <p:ph type="sldImg"/>
          </p:nvPr>
        </p:nvSpPr>
        <p:spPr>
          <a:solidFill>
            <a:srgbClr val="FFFFFF"/>
          </a:solidFill>
          <a:ln/>
        </p:spPr>
      </p:sp>
      <p:sp>
        <p:nvSpPr>
          <p:cNvPr id="83972" name="Rectangle 3"/>
          <p:cNvSpPr>
            <a:spLocks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73846FF2-8589-4D10-BEE4-7818265F52CA}" type="slidenum">
              <a:rPr lang="en-GB" sz="1200" smtClean="0"/>
              <a:pPr/>
              <a:t>4</a:t>
            </a:fld>
            <a:endParaRPr lang="en-GB" sz="1200" smtClean="0"/>
          </a:p>
        </p:txBody>
      </p:sp>
      <p:sp>
        <p:nvSpPr>
          <p:cNvPr id="84995" name="Rectangle 2"/>
          <p:cNvSpPr>
            <a:spLocks noChangeArrowheads="1" noTextEdit="1"/>
          </p:cNvSpPr>
          <p:nvPr>
            <p:ph type="sldImg"/>
          </p:nvPr>
        </p:nvSpPr>
        <p:spPr>
          <a:solidFill>
            <a:srgbClr val="FFFFFF"/>
          </a:solidFill>
          <a:ln/>
        </p:spPr>
      </p:sp>
      <p:sp>
        <p:nvSpPr>
          <p:cNvPr id="84996" name="Rectangle 3"/>
          <p:cNvSpPr>
            <a:spLocks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p:spPr>
        <p:txBody>
          <a:bodyPr/>
          <a:lstStyle/>
          <a:p>
            <a:pPr eaLnBrk="1" hangingPunct="1"/>
            <a:endParaRPr lang="en-US" smtClean="0"/>
          </a:p>
        </p:txBody>
      </p:sp>
      <p:sp>
        <p:nvSpPr>
          <p:cNvPr id="86020" name="Slide Number Placeholder 3"/>
          <p:cNvSpPr>
            <a:spLocks noGrp="1"/>
          </p:cNvSpPr>
          <p:nvPr>
            <p:ph type="sldNum" sz="quarter" idx="5"/>
          </p:nvPr>
        </p:nvSpPr>
        <p:spPr>
          <a:noFill/>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226DBB39-BF19-443B-A39D-67991D88690F}" type="slidenum">
              <a:rPr lang="en-GB" sz="1200" smtClean="0"/>
              <a:pPr/>
              <a:t>5</a:t>
            </a:fld>
            <a:endParaRPr lang="en-GB" sz="12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9641880E-9FD4-4BFA-8E29-7FE50D22EB61}" type="slidenum">
              <a:rPr lang="en-GB" sz="1200" smtClean="0"/>
              <a:pPr/>
              <a:t>16</a:t>
            </a:fld>
            <a:endParaRPr lang="en-GB" sz="1200" smtClean="0"/>
          </a:p>
        </p:txBody>
      </p:sp>
      <p:sp>
        <p:nvSpPr>
          <p:cNvPr id="87043" name="Rectangle 2"/>
          <p:cNvSpPr>
            <a:spLocks noChangeArrowheads="1" noTextEdit="1"/>
          </p:cNvSpPr>
          <p:nvPr>
            <p:ph type="sldImg"/>
          </p:nvPr>
        </p:nvSpPr>
        <p:spPr>
          <a:solidFill>
            <a:srgbClr val="FFFFFF"/>
          </a:solidFill>
          <a:ln/>
        </p:spPr>
      </p:sp>
      <p:sp>
        <p:nvSpPr>
          <p:cNvPr id="87044" name="Rectangle 3"/>
          <p:cNvSpPr>
            <a:spLocks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51F9A56E-36B6-4579-BA18-043EAF4AC1AC}" type="slidenum">
              <a:rPr lang="en-GB" sz="1200" smtClean="0"/>
              <a:pPr/>
              <a:t>26</a:t>
            </a:fld>
            <a:endParaRPr lang="en-GB" sz="1200" smtClean="0"/>
          </a:p>
        </p:txBody>
      </p:sp>
      <p:sp>
        <p:nvSpPr>
          <p:cNvPr id="88067" name="Rectangle 2"/>
          <p:cNvSpPr>
            <a:spLocks noChangeArrowheads="1" noTextEdit="1"/>
          </p:cNvSpPr>
          <p:nvPr>
            <p:ph type="sldImg"/>
          </p:nvPr>
        </p:nvSpPr>
        <p:spPr>
          <a:solidFill>
            <a:srgbClr val="FFFFFF"/>
          </a:solidFill>
          <a:ln/>
        </p:spPr>
      </p:sp>
      <p:sp>
        <p:nvSpPr>
          <p:cNvPr id="88068" name="Rectangle 3"/>
          <p:cNvSpPr>
            <a:spLocks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E669A5AC-C8A8-46D1-8C76-6A0156B81A18}" type="slidenum">
              <a:rPr lang="en-GB" sz="1200" smtClean="0"/>
              <a:pPr/>
              <a:t>35</a:t>
            </a:fld>
            <a:endParaRPr lang="en-GB" sz="1200" smtClean="0"/>
          </a:p>
        </p:txBody>
      </p:sp>
      <p:sp>
        <p:nvSpPr>
          <p:cNvPr id="89091" name="Rectangle 2"/>
          <p:cNvSpPr>
            <a:spLocks noChangeArrowheads="1" noTextEdit="1"/>
          </p:cNvSpPr>
          <p:nvPr>
            <p:ph type="sldImg"/>
          </p:nvPr>
        </p:nvSpPr>
        <p:spPr>
          <a:solidFill>
            <a:srgbClr val="FFFFFF"/>
          </a:solidFill>
          <a:ln/>
        </p:spPr>
      </p:sp>
      <p:sp>
        <p:nvSpPr>
          <p:cNvPr id="89092" name="Rectangle 3"/>
          <p:cNvSpPr>
            <a:spLocks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096E92F0-99AA-4D17-A30B-42E95F2F75E9}" type="slidenum">
              <a:rPr lang="en-GB" sz="1200" smtClean="0"/>
              <a:pPr/>
              <a:t>43</a:t>
            </a:fld>
            <a:endParaRPr lang="en-GB" sz="1200" smtClean="0"/>
          </a:p>
        </p:txBody>
      </p:sp>
      <p:sp>
        <p:nvSpPr>
          <p:cNvPr id="90115" name="Rectangle 2"/>
          <p:cNvSpPr>
            <a:spLocks noChangeArrowheads="1" noTextEdit="1"/>
          </p:cNvSpPr>
          <p:nvPr>
            <p:ph type="sldImg"/>
          </p:nvPr>
        </p:nvSpPr>
        <p:spPr>
          <a:solidFill>
            <a:srgbClr val="FFFFFF"/>
          </a:solidFill>
          <a:ln/>
        </p:spPr>
      </p:sp>
      <p:sp>
        <p:nvSpPr>
          <p:cNvPr id="90116" name="Rectangle 3"/>
          <p:cNvSpPr>
            <a:spLocks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6F31FE60-20A9-42E2-9975-09E1B3A13AB0}" type="slidenum">
              <a:rPr lang="en-GB" sz="1200" smtClean="0"/>
              <a:pPr/>
              <a:t>77</a:t>
            </a:fld>
            <a:endParaRPr lang="en-GB" sz="1200" smtClean="0"/>
          </a:p>
        </p:txBody>
      </p:sp>
      <p:sp>
        <p:nvSpPr>
          <p:cNvPr id="91139" name="Rectangle 2"/>
          <p:cNvSpPr>
            <a:spLocks noChangeArrowheads="1" noTextEdit="1"/>
          </p:cNvSpPr>
          <p:nvPr>
            <p:ph type="sldImg"/>
          </p:nvPr>
        </p:nvSpPr>
        <p:spPr>
          <a:solidFill>
            <a:srgbClr val="FFFFFF"/>
          </a:solidFill>
          <a:ln/>
        </p:spPr>
      </p:sp>
      <p:sp>
        <p:nvSpPr>
          <p:cNvPr id="91140" name="Rectangle 3"/>
          <p:cNvSpPr>
            <a:spLocks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24EF6D01-7068-4965-8F6B-830A3F86248C}" type="slidenum">
              <a:rPr lang="en-GB"/>
              <a:pPr>
                <a:defRPr/>
              </a:pPr>
              <a:t>‹#›</a:t>
            </a:fld>
            <a:endParaRPr lang="en-GB"/>
          </a:p>
        </p:txBody>
      </p:sp>
    </p:spTree>
    <p:extLst>
      <p:ext uri="{BB962C8B-B14F-4D97-AF65-F5344CB8AC3E}">
        <p14:creationId xmlns:p14="http://schemas.microsoft.com/office/powerpoint/2010/main" val="3293052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7DA9917-CC31-44D6-A565-AB4CE8AC8DDA}" type="slidenum">
              <a:rPr lang="en-GB"/>
              <a:pPr>
                <a:defRPr/>
              </a:pPr>
              <a:t>‹#›</a:t>
            </a:fld>
            <a:endParaRPr lang="en-GB"/>
          </a:p>
        </p:txBody>
      </p:sp>
    </p:spTree>
    <p:extLst>
      <p:ext uri="{BB962C8B-B14F-4D97-AF65-F5344CB8AC3E}">
        <p14:creationId xmlns:p14="http://schemas.microsoft.com/office/powerpoint/2010/main" val="2836658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ADFD173D-EA5D-4DA2-BC60-3180B2DCB678}" type="slidenum">
              <a:rPr lang="en-GB"/>
              <a:pPr>
                <a:defRPr/>
              </a:pPr>
              <a:t>‹#›</a:t>
            </a:fld>
            <a:endParaRPr lang="en-GB"/>
          </a:p>
        </p:txBody>
      </p:sp>
    </p:spTree>
    <p:extLst>
      <p:ext uri="{BB962C8B-B14F-4D97-AF65-F5344CB8AC3E}">
        <p14:creationId xmlns:p14="http://schemas.microsoft.com/office/powerpoint/2010/main" val="539559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CBA74A58-6061-4431-A329-4DED84AAD80F}" type="slidenum">
              <a:rPr lang="en-GB"/>
              <a:pPr>
                <a:defRPr/>
              </a:pPr>
              <a:t>‹#›</a:t>
            </a:fld>
            <a:endParaRPr lang="en-GB"/>
          </a:p>
        </p:txBody>
      </p:sp>
    </p:spTree>
    <p:extLst>
      <p:ext uri="{BB962C8B-B14F-4D97-AF65-F5344CB8AC3E}">
        <p14:creationId xmlns:p14="http://schemas.microsoft.com/office/powerpoint/2010/main" val="3125080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419A5BE3-7851-4E4C-958A-0DED9E203096}" type="slidenum">
              <a:rPr lang="en-GB"/>
              <a:pPr>
                <a:defRPr/>
              </a:pPr>
              <a:t>‹#›</a:t>
            </a:fld>
            <a:endParaRPr lang="en-GB"/>
          </a:p>
        </p:txBody>
      </p:sp>
    </p:spTree>
    <p:extLst>
      <p:ext uri="{BB962C8B-B14F-4D97-AF65-F5344CB8AC3E}">
        <p14:creationId xmlns:p14="http://schemas.microsoft.com/office/powerpoint/2010/main" val="179411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7304830A-98FF-406C-9459-4A6A045C2A94}" type="slidenum">
              <a:rPr lang="en-GB"/>
              <a:pPr>
                <a:defRPr/>
              </a:pPr>
              <a:t>‹#›</a:t>
            </a:fld>
            <a:endParaRPr lang="en-GB"/>
          </a:p>
        </p:txBody>
      </p:sp>
    </p:spTree>
    <p:extLst>
      <p:ext uri="{BB962C8B-B14F-4D97-AF65-F5344CB8AC3E}">
        <p14:creationId xmlns:p14="http://schemas.microsoft.com/office/powerpoint/2010/main" val="564192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D73520FC-059E-4378-804C-B1A2258C65FD}" type="slidenum">
              <a:rPr lang="en-GB"/>
              <a:pPr>
                <a:defRPr/>
              </a:pPr>
              <a:t>‹#›</a:t>
            </a:fld>
            <a:endParaRPr lang="en-GB"/>
          </a:p>
        </p:txBody>
      </p:sp>
    </p:spTree>
    <p:extLst>
      <p:ext uri="{BB962C8B-B14F-4D97-AF65-F5344CB8AC3E}">
        <p14:creationId xmlns:p14="http://schemas.microsoft.com/office/powerpoint/2010/main" val="1820832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EA79F416-1B24-4A30-B719-944B9DB70FBC}" type="slidenum">
              <a:rPr lang="en-GB"/>
              <a:pPr>
                <a:defRPr/>
              </a:pPr>
              <a:t>‹#›</a:t>
            </a:fld>
            <a:endParaRPr lang="en-GB"/>
          </a:p>
        </p:txBody>
      </p:sp>
    </p:spTree>
    <p:extLst>
      <p:ext uri="{BB962C8B-B14F-4D97-AF65-F5344CB8AC3E}">
        <p14:creationId xmlns:p14="http://schemas.microsoft.com/office/powerpoint/2010/main" val="644215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61316CBD-39E6-42BA-A6C0-B093564E3769}" type="slidenum">
              <a:rPr lang="en-GB"/>
              <a:pPr>
                <a:defRPr/>
              </a:pPr>
              <a:t>‹#›</a:t>
            </a:fld>
            <a:endParaRPr lang="en-GB"/>
          </a:p>
        </p:txBody>
      </p:sp>
    </p:spTree>
    <p:extLst>
      <p:ext uri="{BB962C8B-B14F-4D97-AF65-F5344CB8AC3E}">
        <p14:creationId xmlns:p14="http://schemas.microsoft.com/office/powerpoint/2010/main" val="725880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08236313-D627-469A-A1CC-197F0294CCE6}" type="slidenum">
              <a:rPr lang="en-GB"/>
              <a:pPr>
                <a:defRPr/>
              </a:pPr>
              <a:t>‹#›</a:t>
            </a:fld>
            <a:endParaRPr lang="en-GB"/>
          </a:p>
        </p:txBody>
      </p:sp>
    </p:spTree>
    <p:extLst>
      <p:ext uri="{BB962C8B-B14F-4D97-AF65-F5344CB8AC3E}">
        <p14:creationId xmlns:p14="http://schemas.microsoft.com/office/powerpoint/2010/main" val="97354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C5B2A155-0121-448C-A453-6C612C05C071}" type="slidenum">
              <a:rPr lang="en-GB"/>
              <a:pPr>
                <a:defRPr/>
              </a:pPr>
              <a:t>‹#›</a:t>
            </a:fld>
            <a:endParaRPr lang="en-GB"/>
          </a:p>
        </p:txBody>
      </p:sp>
    </p:spTree>
    <p:extLst>
      <p:ext uri="{BB962C8B-B14F-4D97-AF65-F5344CB8AC3E}">
        <p14:creationId xmlns:p14="http://schemas.microsoft.com/office/powerpoint/2010/main" val="42671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5"/>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056688" y="1066800"/>
            <a:ext cx="87312"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7" name="Rectangle 2"/>
          <p:cNvSpPr>
            <a:spLocks noGrp="1" noChangeArrowheads="1"/>
          </p:cNvSpPr>
          <p:nvPr>
            <p:ph type="title"/>
          </p:nvPr>
        </p:nvSpPr>
        <p:spPr bwMode="auto">
          <a:xfrm>
            <a:off x="685800" y="609600"/>
            <a:ext cx="6858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028"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2"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B39AC55C-7355-4FAE-BC15-0EC18D230039}"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Comic Sans MS" pitchFamily="66" charset="0"/>
        </a:defRPr>
      </a:lvl2pPr>
      <a:lvl3pPr algn="l" rtl="0" eaLnBrk="0" fontAlgn="base" hangingPunct="0">
        <a:spcBef>
          <a:spcPct val="0"/>
        </a:spcBef>
        <a:spcAft>
          <a:spcPct val="0"/>
        </a:spcAft>
        <a:defRPr sz="3600">
          <a:solidFill>
            <a:schemeClr val="tx2"/>
          </a:solidFill>
          <a:latin typeface="Comic Sans MS" pitchFamily="66" charset="0"/>
        </a:defRPr>
      </a:lvl3pPr>
      <a:lvl4pPr algn="l" rtl="0" eaLnBrk="0" fontAlgn="base" hangingPunct="0">
        <a:spcBef>
          <a:spcPct val="0"/>
        </a:spcBef>
        <a:spcAft>
          <a:spcPct val="0"/>
        </a:spcAft>
        <a:defRPr sz="3600">
          <a:solidFill>
            <a:schemeClr val="tx2"/>
          </a:solidFill>
          <a:latin typeface="Comic Sans MS" pitchFamily="66" charset="0"/>
        </a:defRPr>
      </a:lvl4pPr>
      <a:lvl5pPr algn="l" rtl="0" eaLnBrk="0" fontAlgn="base" hangingPunct="0">
        <a:spcBef>
          <a:spcPct val="0"/>
        </a:spcBef>
        <a:spcAft>
          <a:spcPct val="0"/>
        </a:spcAft>
        <a:defRPr sz="3600">
          <a:solidFill>
            <a:schemeClr val="tx2"/>
          </a:solidFill>
          <a:latin typeface="Comic Sans MS" pitchFamily="66" charset="0"/>
        </a:defRPr>
      </a:lvl5pPr>
      <a:lvl6pPr marL="457200" algn="l" rtl="0" fontAlgn="base">
        <a:spcBef>
          <a:spcPct val="0"/>
        </a:spcBef>
        <a:spcAft>
          <a:spcPct val="0"/>
        </a:spcAft>
        <a:defRPr sz="3600">
          <a:solidFill>
            <a:schemeClr val="tx2"/>
          </a:solidFill>
          <a:latin typeface="Comic Sans MS" pitchFamily="66" charset="0"/>
        </a:defRPr>
      </a:lvl6pPr>
      <a:lvl7pPr marL="914400" algn="l" rtl="0" fontAlgn="base">
        <a:spcBef>
          <a:spcPct val="0"/>
        </a:spcBef>
        <a:spcAft>
          <a:spcPct val="0"/>
        </a:spcAft>
        <a:defRPr sz="3600">
          <a:solidFill>
            <a:schemeClr val="tx2"/>
          </a:solidFill>
          <a:latin typeface="Comic Sans MS" pitchFamily="66" charset="0"/>
        </a:defRPr>
      </a:lvl7pPr>
      <a:lvl8pPr marL="1371600" algn="l" rtl="0" fontAlgn="base">
        <a:spcBef>
          <a:spcPct val="0"/>
        </a:spcBef>
        <a:spcAft>
          <a:spcPct val="0"/>
        </a:spcAft>
        <a:defRPr sz="3600">
          <a:solidFill>
            <a:schemeClr val="tx2"/>
          </a:solidFill>
          <a:latin typeface="Comic Sans MS" pitchFamily="66" charset="0"/>
        </a:defRPr>
      </a:lvl8pPr>
      <a:lvl9pPr marL="1828800" algn="l" rtl="0" fontAlgn="base">
        <a:spcBef>
          <a:spcPct val="0"/>
        </a:spcBef>
        <a:spcAft>
          <a:spcPct val="0"/>
        </a:spcAft>
        <a:defRPr sz="3600">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219200" y="1981200"/>
            <a:ext cx="6629400" cy="1219200"/>
          </a:xfrm>
        </p:spPr>
        <p:txBody>
          <a:bodyPr/>
          <a:lstStyle/>
          <a:p>
            <a:pPr algn="ctr" eaLnBrk="1" hangingPunct="1">
              <a:spcAft>
                <a:spcPct val="30000"/>
              </a:spcAft>
            </a:pPr>
            <a:r>
              <a:rPr lang="en-GB" sz="4000" smtClean="0">
                <a:solidFill>
                  <a:srgbClr val="2E005D"/>
                </a:solidFill>
                <a:latin typeface="Verdana" pitchFamily="34" charset="0"/>
              </a:rPr>
              <a:t>chapter 5</a:t>
            </a:r>
            <a:endParaRPr lang="en-GB" sz="4000" smtClean="0">
              <a:solidFill>
                <a:srgbClr val="2E005D"/>
              </a:solidFill>
            </a:endParaRPr>
          </a:p>
        </p:txBody>
      </p:sp>
      <p:sp>
        <p:nvSpPr>
          <p:cNvPr id="2051" name="Rectangle 3"/>
          <p:cNvSpPr>
            <a:spLocks noGrp="1" noChangeArrowheads="1"/>
          </p:cNvSpPr>
          <p:nvPr>
            <p:ph type="subTitle" idx="1"/>
          </p:nvPr>
        </p:nvSpPr>
        <p:spPr>
          <a:xfrm>
            <a:off x="1371600" y="3352800"/>
            <a:ext cx="6400800" cy="2286000"/>
          </a:xfrm>
        </p:spPr>
        <p:txBody>
          <a:bodyPr/>
          <a:lstStyle/>
          <a:p>
            <a:pPr eaLnBrk="1" hangingPunct="1"/>
            <a:r>
              <a:rPr lang="en-GB" sz="4400" smtClean="0">
                <a:latin typeface="Comic Sans MS" pitchFamily="66" charset="0"/>
              </a:rPr>
              <a:t>Design Process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685800" y="2286000"/>
            <a:ext cx="7772400" cy="1143000"/>
          </a:xfrm>
        </p:spPr>
        <p:txBody>
          <a:bodyPr/>
          <a:lstStyle/>
          <a:p>
            <a:pPr algn="ctr" eaLnBrk="1" hangingPunct="1"/>
            <a:r>
              <a:rPr lang="en-GB" smtClean="0"/>
              <a:t>user focus</a:t>
            </a:r>
          </a:p>
        </p:txBody>
      </p:sp>
      <p:sp>
        <p:nvSpPr>
          <p:cNvPr id="11267" name="Rectangle 3"/>
          <p:cNvSpPr>
            <a:spLocks noGrp="1" noChangeArrowheads="1"/>
          </p:cNvSpPr>
          <p:nvPr>
            <p:ph type="subTitle" idx="1"/>
          </p:nvPr>
        </p:nvSpPr>
        <p:spPr/>
        <p:txBody>
          <a:bodyPr/>
          <a:lstStyle/>
          <a:p>
            <a:pPr eaLnBrk="1" hangingPunct="1"/>
            <a:r>
              <a:rPr lang="en-GB" smtClean="0"/>
              <a:t>know your user</a:t>
            </a:r>
          </a:p>
          <a:p>
            <a:pPr eaLnBrk="1" hangingPunct="1"/>
            <a:r>
              <a:rPr lang="en-GB" smtClean="0"/>
              <a:t>personae</a:t>
            </a:r>
          </a:p>
          <a:p>
            <a:pPr eaLnBrk="1" hangingPunct="1"/>
            <a:r>
              <a:rPr lang="en-GB" smtClean="0"/>
              <a:t>cultural probes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solidFill>
                  <a:schemeClr val="tx1"/>
                </a:solidFill>
              </a:rPr>
              <a:t>know your user</a:t>
            </a:r>
          </a:p>
        </p:txBody>
      </p:sp>
      <p:sp>
        <p:nvSpPr>
          <p:cNvPr id="12291" name="Rectangle 3"/>
          <p:cNvSpPr>
            <a:spLocks noGrp="1" noChangeArrowheads="1"/>
          </p:cNvSpPr>
          <p:nvPr>
            <p:ph type="body" idx="1"/>
          </p:nvPr>
        </p:nvSpPr>
        <p:spPr/>
        <p:txBody>
          <a:bodyPr/>
          <a:lstStyle/>
          <a:p>
            <a:pPr marL="1517650" eaLnBrk="1" hangingPunct="1"/>
            <a:endParaRPr lang="en-US" sz="900" smtClean="0"/>
          </a:p>
          <a:p>
            <a:pPr marL="1517650" eaLnBrk="1" hangingPunct="1"/>
            <a:r>
              <a:rPr lang="en-US" smtClean="0"/>
              <a:t>who are they?</a:t>
            </a:r>
          </a:p>
          <a:p>
            <a:pPr marL="1517650" eaLnBrk="1" hangingPunct="1"/>
            <a:r>
              <a:rPr lang="en-US" smtClean="0"/>
              <a:t>probably </a:t>
            </a:r>
            <a:r>
              <a:rPr lang="en-US" u="sng" smtClean="0"/>
              <a:t>not</a:t>
            </a:r>
            <a:r>
              <a:rPr lang="en-US" smtClean="0"/>
              <a:t> like you!</a:t>
            </a:r>
          </a:p>
          <a:p>
            <a:pPr marL="1517650" eaLnBrk="1" hangingPunct="1"/>
            <a:r>
              <a:rPr lang="en-US" smtClean="0"/>
              <a:t>talk to them</a:t>
            </a:r>
          </a:p>
          <a:p>
            <a:pPr marL="1517650" eaLnBrk="1" hangingPunct="1"/>
            <a:r>
              <a:rPr lang="en-US" smtClean="0"/>
              <a:t>watch them</a:t>
            </a:r>
          </a:p>
          <a:p>
            <a:pPr marL="1517650" eaLnBrk="1" hangingPunct="1"/>
            <a:r>
              <a:rPr lang="en-US" smtClean="0"/>
              <a:t>use your imagination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smtClean="0"/>
              <a:t>persona</a:t>
            </a:r>
          </a:p>
        </p:txBody>
      </p:sp>
      <p:sp>
        <p:nvSpPr>
          <p:cNvPr id="13315" name="Rectangle 3"/>
          <p:cNvSpPr>
            <a:spLocks noGrp="1" noChangeArrowheads="1"/>
          </p:cNvSpPr>
          <p:nvPr>
            <p:ph type="body" idx="1"/>
          </p:nvPr>
        </p:nvSpPr>
        <p:spPr/>
        <p:txBody>
          <a:bodyPr/>
          <a:lstStyle/>
          <a:p>
            <a:pPr eaLnBrk="1" hangingPunct="1"/>
            <a:r>
              <a:rPr lang="en-GB" smtClean="0"/>
              <a:t>description of an ‘</a:t>
            </a:r>
            <a:r>
              <a:rPr lang="en-GB" b="1" smtClean="0"/>
              <a:t>example’ user</a:t>
            </a:r>
          </a:p>
          <a:p>
            <a:pPr lvl="1" eaLnBrk="1" hangingPunct="1"/>
            <a:r>
              <a:rPr lang="en-GB" smtClean="0"/>
              <a:t>not necessarily a real person</a:t>
            </a:r>
          </a:p>
          <a:p>
            <a:pPr eaLnBrk="1" hangingPunct="1"/>
            <a:r>
              <a:rPr lang="en-GB" smtClean="0"/>
              <a:t>use as surrogate user</a:t>
            </a:r>
          </a:p>
          <a:p>
            <a:pPr lvl="1" eaLnBrk="1" hangingPunct="1"/>
            <a:r>
              <a:rPr lang="en-GB" smtClean="0"/>
              <a:t>what would Betty think</a:t>
            </a:r>
          </a:p>
          <a:p>
            <a:pPr eaLnBrk="1" hangingPunct="1"/>
            <a:r>
              <a:rPr lang="en-GB" smtClean="0"/>
              <a:t>details matter</a:t>
            </a:r>
          </a:p>
          <a:p>
            <a:pPr lvl="1" eaLnBrk="1" hangingPunct="1"/>
            <a:r>
              <a:rPr lang="en-GB" smtClean="0"/>
              <a:t>makes her ‘real’</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smtClean="0"/>
              <a:t>example persona</a:t>
            </a:r>
          </a:p>
        </p:txBody>
      </p:sp>
      <p:sp>
        <p:nvSpPr>
          <p:cNvPr id="14339" name="Rectangle 3"/>
          <p:cNvSpPr>
            <a:spLocks noGrp="1" noChangeArrowheads="1"/>
          </p:cNvSpPr>
          <p:nvPr>
            <p:ph type="body" idx="1"/>
          </p:nvPr>
        </p:nvSpPr>
        <p:spPr/>
        <p:txBody>
          <a:bodyPr/>
          <a:lstStyle/>
          <a:p>
            <a:pPr marL="0" indent="0" eaLnBrk="1" hangingPunct="1">
              <a:buFontTx/>
              <a:buNone/>
            </a:pPr>
            <a:r>
              <a:rPr lang="en-US" sz="1800" smtClean="0"/>
              <a:t>Betty is 37 years old,  She has been Warehouse Manager for five years and worked for Simpkins Brothers Engineering for twelve years.  She didn’t go to university, but has studied in her evenings for a business diploma.  She has two children aged 15 and 7 and does not like to work late.  She did part of an introductory in-house computer course some years ago, but it was interrupted when she was promoted and could no longer afford to take the time.  Her vision is perfect, but her right-hand movement is slightly restricted following an industrial accident 3 years ago.  She is enthusiastic about her work and is happy to delegate responsibility and take suggestions from her staff.  However, she does feel threatened by the introduction of yet another new computer system (the third in her time at SBE). </a:t>
            </a:r>
            <a:endParaRPr lang="en-GB" sz="18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smtClean="0"/>
              <a:t>cultural probes</a:t>
            </a:r>
          </a:p>
        </p:txBody>
      </p:sp>
      <p:sp>
        <p:nvSpPr>
          <p:cNvPr id="15363" name="Rectangle 3"/>
          <p:cNvSpPr>
            <a:spLocks noGrp="1" noChangeArrowheads="1"/>
          </p:cNvSpPr>
          <p:nvPr>
            <p:ph type="body" idx="1"/>
          </p:nvPr>
        </p:nvSpPr>
        <p:spPr/>
        <p:txBody>
          <a:bodyPr/>
          <a:lstStyle/>
          <a:p>
            <a:pPr eaLnBrk="1" hangingPunct="1"/>
            <a:r>
              <a:rPr lang="en-GB" sz="2000" smtClean="0"/>
              <a:t>direct observation</a:t>
            </a:r>
          </a:p>
          <a:p>
            <a:pPr lvl="1" eaLnBrk="1" hangingPunct="1"/>
            <a:r>
              <a:rPr lang="en-GB" sz="1800" smtClean="0"/>
              <a:t>sometimes hard</a:t>
            </a:r>
          </a:p>
          <a:p>
            <a:pPr lvl="2" eaLnBrk="1" hangingPunct="1"/>
            <a:r>
              <a:rPr lang="en-GB" sz="1600" smtClean="0"/>
              <a:t>in the home</a:t>
            </a:r>
          </a:p>
          <a:p>
            <a:pPr lvl="2" eaLnBrk="1" hangingPunct="1"/>
            <a:r>
              <a:rPr lang="en-GB" sz="1600" smtClean="0"/>
              <a:t>psychiatric patients, …</a:t>
            </a:r>
          </a:p>
          <a:p>
            <a:pPr eaLnBrk="1" hangingPunct="1"/>
            <a:endParaRPr lang="en-GB" sz="900" smtClean="0"/>
          </a:p>
          <a:p>
            <a:pPr eaLnBrk="1" hangingPunct="1"/>
            <a:r>
              <a:rPr lang="en-GB" sz="2000" smtClean="0"/>
              <a:t>probe packs</a:t>
            </a:r>
          </a:p>
          <a:p>
            <a:pPr lvl="1" eaLnBrk="1" hangingPunct="1"/>
            <a:r>
              <a:rPr lang="en-GB" sz="1800" smtClean="0"/>
              <a:t>items to </a:t>
            </a:r>
            <a:r>
              <a:rPr lang="en-GB" sz="1800" b="1" smtClean="0"/>
              <a:t>prompt responses</a:t>
            </a:r>
          </a:p>
          <a:p>
            <a:pPr lvl="2" eaLnBrk="1" hangingPunct="1"/>
            <a:r>
              <a:rPr lang="en-GB" sz="1600" smtClean="0"/>
              <a:t>e.g. glass to listen at wall, camera, postcard</a:t>
            </a:r>
          </a:p>
          <a:p>
            <a:pPr lvl="1" eaLnBrk="1" hangingPunct="1"/>
            <a:r>
              <a:rPr lang="en-GB" sz="1800" b="1" smtClean="0"/>
              <a:t>given to people to open in their own environment</a:t>
            </a:r>
            <a:br>
              <a:rPr lang="en-GB" sz="1800" b="1" smtClean="0"/>
            </a:br>
            <a:r>
              <a:rPr lang="en-GB" sz="1800" b="1" smtClean="0"/>
              <a:t>they record what is meaningful </a:t>
            </a:r>
            <a:r>
              <a:rPr lang="en-GB" sz="1800" b="1" i="1" smtClean="0"/>
              <a:t>to them</a:t>
            </a:r>
            <a:endParaRPr lang="en-GB" sz="1800" b="1" smtClean="0"/>
          </a:p>
          <a:p>
            <a:pPr eaLnBrk="1" hangingPunct="1"/>
            <a:endParaRPr lang="en-GB" sz="1000" smtClean="0"/>
          </a:p>
          <a:p>
            <a:pPr eaLnBrk="1" hangingPunct="1"/>
            <a:r>
              <a:rPr lang="en-GB" sz="2000" smtClean="0"/>
              <a:t>used to …</a:t>
            </a:r>
          </a:p>
          <a:p>
            <a:pPr lvl="1" eaLnBrk="1" hangingPunct="1"/>
            <a:r>
              <a:rPr lang="en-GB" sz="1800" smtClean="0"/>
              <a:t>inform interviews, prompt ideas, enculture designers</a:t>
            </a:r>
          </a:p>
        </p:txBody>
      </p:sp>
      <p:pic>
        <p:nvPicPr>
          <p:cNvPr id="15364" name="Picture 5" descr="probe_pack.jpg                                                 0005775AMacintosh HD                   ABA781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1219200"/>
            <a:ext cx="3586163" cy="268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685800" y="2286000"/>
            <a:ext cx="7772400" cy="1143000"/>
          </a:xfrm>
        </p:spPr>
        <p:txBody>
          <a:bodyPr/>
          <a:lstStyle/>
          <a:p>
            <a:pPr algn="ctr" eaLnBrk="1" hangingPunct="1"/>
            <a:r>
              <a:rPr lang="en-GB" smtClean="0"/>
              <a:t>scenarios</a:t>
            </a:r>
          </a:p>
        </p:txBody>
      </p:sp>
      <p:sp>
        <p:nvSpPr>
          <p:cNvPr id="16387" name="Rectangle 3"/>
          <p:cNvSpPr>
            <a:spLocks noGrp="1" noChangeArrowheads="1"/>
          </p:cNvSpPr>
          <p:nvPr>
            <p:ph type="subTitle" idx="1"/>
          </p:nvPr>
        </p:nvSpPr>
        <p:spPr/>
        <p:txBody>
          <a:bodyPr/>
          <a:lstStyle/>
          <a:p>
            <a:pPr eaLnBrk="1" hangingPunct="1"/>
            <a:r>
              <a:rPr lang="en-GB" smtClean="0"/>
              <a:t>stories for design</a:t>
            </a:r>
          </a:p>
          <a:p>
            <a:pPr eaLnBrk="1" hangingPunct="1"/>
            <a:r>
              <a:rPr lang="en-GB" smtClean="0"/>
              <a:t>use and reuse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smtClean="0"/>
              <a:t>scenarios</a:t>
            </a:r>
          </a:p>
        </p:txBody>
      </p:sp>
      <p:sp>
        <p:nvSpPr>
          <p:cNvPr id="17411" name="Rectangle 3"/>
          <p:cNvSpPr>
            <a:spLocks noGrp="1" noChangeArrowheads="1"/>
          </p:cNvSpPr>
          <p:nvPr>
            <p:ph type="body" idx="1"/>
          </p:nvPr>
        </p:nvSpPr>
        <p:spPr>
          <a:xfrm>
            <a:off x="685800" y="2209800"/>
            <a:ext cx="7772400" cy="4114800"/>
          </a:xfrm>
        </p:spPr>
        <p:txBody>
          <a:bodyPr/>
          <a:lstStyle/>
          <a:p>
            <a:pPr eaLnBrk="1" hangingPunct="1"/>
            <a:r>
              <a:rPr lang="en-GB" b="1" smtClean="0"/>
              <a:t>stories</a:t>
            </a:r>
            <a:r>
              <a:rPr lang="en-GB" smtClean="0"/>
              <a:t> for design</a:t>
            </a:r>
          </a:p>
          <a:p>
            <a:pPr lvl="1" eaLnBrk="1" hangingPunct="1"/>
            <a:r>
              <a:rPr lang="en-GB" smtClean="0"/>
              <a:t>communicate with others</a:t>
            </a:r>
          </a:p>
          <a:p>
            <a:pPr lvl="1" eaLnBrk="1" hangingPunct="1"/>
            <a:r>
              <a:rPr lang="en-GB" smtClean="0"/>
              <a:t>validate other models</a:t>
            </a:r>
          </a:p>
          <a:p>
            <a:pPr lvl="1" eaLnBrk="1" hangingPunct="1"/>
            <a:r>
              <a:rPr lang="en-GB" smtClean="0"/>
              <a:t>understand dynamics</a:t>
            </a:r>
          </a:p>
          <a:p>
            <a:pPr eaLnBrk="1" hangingPunct="1">
              <a:spcBef>
                <a:spcPct val="50000"/>
              </a:spcBef>
            </a:pPr>
            <a:r>
              <a:rPr lang="en-GB" smtClean="0"/>
              <a:t>linearity</a:t>
            </a:r>
          </a:p>
          <a:p>
            <a:pPr lvl="1" eaLnBrk="1" hangingPunct="1"/>
            <a:r>
              <a:rPr lang="en-GB" smtClean="0"/>
              <a:t>time is linear - our lives are linear</a:t>
            </a:r>
          </a:p>
          <a:p>
            <a:pPr lvl="1" eaLnBrk="1" hangingPunct="1"/>
            <a:r>
              <a:rPr lang="en-GB" smtClean="0"/>
              <a:t>but don’t show alternatives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solidFill>
                  <a:schemeClr val="tx1"/>
                </a:solidFill>
              </a:rPr>
              <a:t>scenarios …</a:t>
            </a:r>
            <a:endParaRPr lang="en-US" smtClean="0"/>
          </a:p>
        </p:txBody>
      </p:sp>
      <p:sp>
        <p:nvSpPr>
          <p:cNvPr id="18435" name="Rectangle 3"/>
          <p:cNvSpPr>
            <a:spLocks noGrp="1" noChangeArrowheads="1"/>
          </p:cNvSpPr>
          <p:nvPr>
            <p:ph type="body" idx="1"/>
          </p:nvPr>
        </p:nvSpPr>
        <p:spPr/>
        <p:txBody>
          <a:bodyPr/>
          <a:lstStyle/>
          <a:p>
            <a:pPr eaLnBrk="1" hangingPunct="1"/>
            <a:r>
              <a:rPr lang="en-US" sz="2400" smtClean="0"/>
              <a:t>what will users want to do?</a:t>
            </a:r>
          </a:p>
          <a:p>
            <a:pPr eaLnBrk="1" hangingPunct="1"/>
            <a:endParaRPr lang="en-US" sz="1200" smtClean="0"/>
          </a:p>
          <a:p>
            <a:pPr eaLnBrk="1" hangingPunct="1"/>
            <a:r>
              <a:rPr lang="en-US" sz="2400" b="1" smtClean="0"/>
              <a:t>step-by-step walkthrough</a:t>
            </a:r>
          </a:p>
          <a:p>
            <a:pPr lvl="1" eaLnBrk="1" hangingPunct="1"/>
            <a:r>
              <a:rPr lang="en-US" sz="2000" smtClean="0"/>
              <a:t>what can they see (sketches, screen shots)</a:t>
            </a:r>
          </a:p>
          <a:p>
            <a:pPr lvl="1" eaLnBrk="1" hangingPunct="1"/>
            <a:r>
              <a:rPr lang="en-US" sz="2000" smtClean="0"/>
              <a:t>what do they do (keyboard, mouse etc.)</a:t>
            </a:r>
          </a:p>
          <a:p>
            <a:pPr lvl="1" eaLnBrk="1" hangingPunct="1"/>
            <a:r>
              <a:rPr lang="en-US" sz="2000" smtClean="0"/>
              <a:t>what are they thinking?</a:t>
            </a:r>
          </a:p>
          <a:p>
            <a:pPr lvl="1" eaLnBrk="1" hangingPunct="1"/>
            <a:endParaRPr lang="en-US" sz="1000" smtClean="0"/>
          </a:p>
          <a:p>
            <a:pPr eaLnBrk="1" hangingPunct="1"/>
            <a:r>
              <a:rPr lang="en-US" sz="2400" smtClean="0"/>
              <a:t>use and reuse throughout design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smtClean="0"/>
              <a:t>scenario – movie player</a:t>
            </a:r>
          </a:p>
        </p:txBody>
      </p:sp>
      <p:sp>
        <p:nvSpPr>
          <p:cNvPr id="19459" name="Rectangle 3"/>
          <p:cNvSpPr>
            <a:spLocks noGrp="1" noChangeArrowheads="1"/>
          </p:cNvSpPr>
          <p:nvPr>
            <p:ph type="body" idx="1"/>
          </p:nvPr>
        </p:nvSpPr>
        <p:spPr>
          <a:xfrm>
            <a:off x="685800" y="1981200"/>
            <a:ext cx="7696200" cy="4419600"/>
          </a:xfrm>
        </p:spPr>
        <p:txBody>
          <a:bodyPr/>
          <a:lstStyle/>
          <a:p>
            <a:pPr marL="0" indent="0" eaLnBrk="1" hangingPunct="1">
              <a:lnSpc>
                <a:spcPct val="90000"/>
              </a:lnSpc>
              <a:spcAft>
                <a:spcPts val="600"/>
              </a:spcAft>
              <a:buFontTx/>
              <a:buNone/>
            </a:pPr>
            <a:r>
              <a:rPr lang="en-US" sz="1800" smtClean="0"/>
              <a:t>Brian would like to see the new film “Moments of Significance” and wants to invite Alison, but he knows she doesn’t like “arty” films.  He decides to take a look at it to see if she would like it and so connects to one of the movie sharing networks.  He uses his work machine as it has a higher bandwidth connection, but feels a bit guilty.  He knows he will be getting an illegal copy of the film, but decides it is OK as he is intending to go to the cinema to watch it.  After it downloads to his machine he takes out his new personal movie player.  He presses the ‘menu’ button and on the small LCD screen he scrolls using the arrow keys to ‘bluetooth connect’ and presses the select button.  On his computer the movie download program now has an icon showing that it has recognised a compatible device and he drags the icon of the film over the icon for the player.  On the player the LCD screen says “downloading now”, a percent done indicator and small whirling icon. …  …  …</a:t>
            </a:r>
            <a:endParaRPr lang="en-GB" sz="180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GB" smtClean="0"/>
              <a:t>also play act …</a:t>
            </a:r>
          </a:p>
        </p:txBody>
      </p:sp>
      <p:sp>
        <p:nvSpPr>
          <p:cNvPr id="20483" name="Rectangle 3"/>
          <p:cNvSpPr>
            <a:spLocks noGrp="1" noChangeArrowheads="1"/>
          </p:cNvSpPr>
          <p:nvPr>
            <p:ph type="body" idx="1"/>
          </p:nvPr>
        </p:nvSpPr>
        <p:spPr/>
        <p:txBody>
          <a:bodyPr/>
          <a:lstStyle/>
          <a:p>
            <a:pPr eaLnBrk="1" hangingPunct="1"/>
            <a:r>
              <a:rPr lang="en-GB" sz="2400" b="1" smtClean="0"/>
              <a:t>mock up device</a:t>
            </a:r>
          </a:p>
          <a:p>
            <a:pPr eaLnBrk="1" hangingPunct="1"/>
            <a:r>
              <a:rPr lang="en-GB" sz="2400" smtClean="0"/>
              <a:t>pretend you are doing it</a:t>
            </a:r>
          </a:p>
          <a:p>
            <a:pPr eaLnBrk="1" hangingPunct="1"/>
            <a:r>
              <a:rPr lang="en-GB" sz="2400" smtClean="0"/>
              <a:t>internet-connected swiss army knife …</a:t>
            </a:r>
          </a:p>
          <a:p>
            <a:pPr eaLnBrk="1" hangingPunct="1"/>
            <a:endParaRPr lang="en-GB" sz="2400" smtClean="0"/>
          </a:p>
          <a:p>
            <a:pPr eaLnBrk="1" hangingPunct="1">
              <a:buFontTx/>
              <a:buNone/>
            </a:pPr>
            <a:r>
              <a:rPr lang="en-GB" sz="2400" smtClean="0"/>
              <a:t>			</a:t>
            </a:r>
          </a:p>
        </p:txBody>
      </p:sp>
      <p:grpSp>
        <p:nvGrpSpPr>
          <p:cNvPr id="45069" name="Group 13"/>
          <p:cNvGrpSpPr>
            <a:grpSpLocks/>
          </p:cNvGrpSpPr>
          <p:nvPr/>
        </p:nvGrpSpPr>
        <p:grpSpPr bwMode="auto">
          <a:xfrm>
            <a:off x="609600" y="3505200"/>
            <a:ext cx="4381500" cy="3124200"/>
            <a:chOff x="384" y="2208"/>
            <a:chExt cx="2760" cy="1968"/>
          </a:xfrm>
        </p:grpSpPr>
        <p:pic>
          <p:nvPicPr>
            <p:cNvPr id="20489" name="Picture 7" descr="swiss-army-stylus-2.jpg                                        0007898DMacintosh HD                   ABA781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 y="2208"/>
              <a:ext cx="2232" cy="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0" name="Text Box 9"/>
            <p:cNvSpPr txBox="1">
              <a:spLocks noChangeArrowheads="1"/>
            </p:cNvSpPr>
            <p:nvPr/>
          </p:nvSpPr>
          <p:spPr bwMode="auto">
            <a:xfrm>
              <a:off x="384" y="3827"/>
              <a:ext cx="2010"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GB" sz="2000">
                  <a:latin typeface="Verdana" pitchFamily="34" charset="0"/>
                </a:rPr>
                <a:t>use toothpick as stylus </a:t>
              </a:r>
            </a:p>
          </p:txBody>
        </p:sp>
        <p:sp>
          <p:nvSpPr>
            <p:cNvPr id="20491" name="AutoShape 11"/>
            <p:cNvSpPr>
              <a:spLocks noChangeArrowheads="1"/>
            </p:cNvSpPr>
            <p:nvPr/>
          </p:nvSpPr>
          <p:spPr bwMode="auto">
            <a:xfrm>
              <a:off x="2352" y="3936"/>
              <a:ext cx="240" cy="240"/>
            </a:xfrm>
            <a:prstGeom prst="smileyFace">
              <a:avLst>
                <a:gd name="adj" fmla="val 4653"/>
              </a:avLst>
            </a:prstGeom>
            <a:solidFill>
              <a:schemeClr val="folHlink"/>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5070" name="Group 14"/>
          <p:cNvGrpSpPr>
            <a:grpSpLocks/>
          </p:cNvGrpSpPr>
          <p:nvPr/>
        </p:nvGrpSpPr>
        <p:grpSpPr bwMode="auto">
          <a:xfrm>
            <a:off x="4572000" y="3581400"/>
            <a:ext cx="4419600" cy="2946400"/>
            <a:chOff x="2880" y="2256"/>
            <a:chExt cx="2784" cy="1856"/>
          </a:xfrm>
        </p:grpSpPr>
        <p:pic>
          <p:nvPicPr>
            <p:cNvPr id="20486" name="Picture 8" descr="swiss-thumb-2.jpg                                              0007898DMacintosh HD                   ABA781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 y="2544"/>
              <a:ext cx="1968" cy="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Text Box 10"/>
            <p:cNvSpPr txBox="1">
              <a:spLocks noChangeArrowheads="1"/>
            </p:cNvSpPr>
            <p:nvPr/>
          </p:nvSpPr>
          <p:spPr bwMode="auto">
            <a:xfrm>
              <a:off x="3456" y="2256"/>
              <a:ext cx="2208"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GB" sz="2000">
                  <a:latin typeface="Verdana" pitchFamily="34" charset="0"/>
                </a:rPr>
                <a:t>but where is that thumb? </a:t>
              </a:r>
            </a:p>
          </p:txBody>
        </p:sp>
        <p:sp>
          <p:nvSpPr>
            <p:cNvPr id="20488" name="AutoShape 12"/>
            <p:cNvSpPr>
              <a:spLocks noChangeArrowheads="1"/>
            </p:cNvSpPr>
            <p:nvPr/>
          </p:nvSpPr>
          <p:spPr bwMode="auto">
            <a:xfrm>
              <a:off x="5376" y="2496"/>
              <a:ext cx="240" cy="240"/>
            </a:xfrm>
            <a:prstGeom prst="smileyFace">
              <a:avLst>
                <a:gd name="adj" fmla="val -4653"/>
              </a:avLst>
            </a:prstGeom>
            <a:solidFill>
              <a:srgbClr val="FF0000"/>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50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50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GB" smtClean="0"/>
              <a:t>what is design?</a:t>
            </a:r>
          </a:p>
        </p:txBody>
      </p:sp>
      <p:sp>
        <p:nvSpPr>
          <p:cNvPr id="3075" name="Rectangle 3"/>
          <p:cNvSpPr>
            <a:spLocks noGrp="1" noChangeArrowheads="1"/>
          </p:cNvSpPr>
          <p:nvPr>
            <p:ph type="body" idx="1"/>
          </p:nvPr>
        </p:nvSpPr>
        <p:spPr>
          <a:xfrm>
            <a:off x="685800" y="2209800"/>
            <a:ext cx="7772400" cy="4114800"/>
          </a:xfrm>
        </p:spPr>
        <p:txBody>
          <a:bodyPr/>
          <a:lstStyle/>
          <a:p>
            <a:pPr algn="ctr" eaLnBrk="1" hangingPunct="1">
              <a:buFontTx/>
              <a:buNone/>
            </a:pPr>
            <a:r>
              <a:rPr lang="en-GB" smtClean="0">
                <a:solidFill>
                  <a:srgbClr val="993333"/>
                </a:solidFill>
              </a:rPr>
              <a:t>achieving goals within constraints</a:t>
            </a:r>
          </a:p>
          <a:p>
            <a:pPr lvl="4" eaLnBrk="1" hangingPunct="1"/>
            <a:endParaRPr lang="en-GB" smtClean="0"/>
          </a:p>
          <a:p>
            <a:pPr eaLnBrk="1" hangingPunct="1"/>
            <a:r>
              <a:rPr lang="en-GB" smtClean="0"/>
              <a:t> </a:t>
            </a:r>
            <a:r>
              <a:rPr lang="en-GB" b="1" smtClean="0"/>
              <a:t>goals</a:t>
            </a:r>
            <a:r>
              <a:rPr lang="en-GB" smtClean="0"/>
              <a:t> - purpose</a:t>
            </a:r>
          </a:p>
          <a:p>
            <a:pPr lvl="1" eaLnBrk="1" hangingPunct="1"/>
            <a:r>
              <a:rPr lang="en-GB" smtClean="0"/>
              <a:t>who is it for, why do they want it </a:t>
            </a:r>
          </a:p>
          <a:p>
            <a:pPr eaLnBrk="1" hangingPunct="1"/>
            <a:r>
              <a:rPr lang="en-GB" b="1" smtClean="0"/>
              <a:t>constraints</a:t>
            </a:r>
          </a:p>
          <a:p>
            <a:pPr lvl="1" eaLnBrk="1" hangingPunct="1"/>
            <a:r>
              <a:rPr lang="en-GB" smtClean="0"/>
              <a:t>materials, platforms</a:t>
            </a:r>
          </a:p>
          <a:p>
            <a:pPr eaLnBrk="1" hangingPunct="1"/>
            <a:r>
              <a:rPr lang="en-GB" b="1" smtClean="0"/>
              <a:t>trade-offs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GB" smtClean="0"/>
              <a:t>… explore the depths</a:t>
            </a:r>
          </a:p>
        </p:txBody>
      </p:sp>
      <p:sp>
        <p:nvSpPr>
          <p:cNvPr id="21507" name="Rectangle 3"/>
          <p:cNvSpPr>
            <a:spLocks noGrp="1" noChangeArrowheads="1"/>
          </p:cNvSpPr>
          <p:nvPr>
            <p:ph type="body" idx="1"/>
          </p:nvPr>
        </p:nvSpPr>
        <p:spPr/>
        <p:txBody>
          <a:bodyPr/>
          <a:lstStyle/>
          <a:p>
            <a:pPr eaLnBrk="1" hangingPunct="1"/>
            <a:r>
              <a:rPr lang="en-GB" smtClean="0"/>
              <a:t>explore </a:t>
            </a:r>
            <a:r>
              <a:rPr lang="en-GB" b="1" smtClean="0"/>
              <a:t>interaction</a:t>
            </a:r>
          </a:p>
          <a:p>
            <a:pPr lvl="1" eaLnBrk="1" hangingPunct="1"/>
            <a:r>
              <a:rPr lang="en-GB" smtClean="0"/>
              <a:t>what happens when</a:t>
            </a:r>
          </a:p>
          <a:p>
            <a:pPr lvl="4" eaLnBrk="1" hangingPunct="1"/>
            <a:endParaRPr lang="en-GB" smtClean="0"/>
          </a:p>
          <a:p>
            <a:pPr eaLnBrk="1" hangingPunct="1"/>
            <a:r>
              <a:rPr lang="en-GB" smtClean="0"/>
              <a:t>explore </a:t>
            </a:r>
            <a:r>
              <a:rPr lang="en-GB" b="1" smtClean="0"/>
              <a:t>cognition</a:t>
            </a:r>
          </a:p>
          <a:p>
            <a:pPr lvl="1" eaLnBrk="1" hangingPunct="1"/>
            <a:r>
              <a:rPr lang="en-GB" smtClean="0"/>
              <a:t>what are the users thinking</a:t>
            </a:r>
          </a:p>
          <a:p>
            <a:pPr lvl="4" eaLnBrk="1" hangingPunct="1"/>
            <a:endParaRPr lang="en-GB" smtClean="0"/>
          </a:p>
          <a:p>
            <a:pPr eaLnBrk="1" hangingPunct="1"/>
            <a:r>
              <a:rPr lang="en-GB" smtClean="0"/>
              <a:t>explore </a:t>
            </a:r>
            <a:r>
              <a:rPr lang="en-GB" b="1" smtClean="0"/>
              <a:t>architecture</a:t>
            </a:r>
          </a:p>
          <a:p>
            <a:pPr lvl="1" eaLnBrk="1" hangingPunct="1"/>
            <a:r>
              <a:rPr lang="en-GB" smtClean="0"/>
              <a:t>what is happening inside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GB" smtClean="0"/>
              <a:t>use scenarios to ..</a:t>
            </a:r>
          </a:p>
        </p:txBody>
      </p:sp>
      <p:sp>
        <p:nvSpPr>
          <p:cNvPr id="22531" name="Rectangle 3"/>
          <p:cNvSpPr>
            <a:spLocks noGrp="1" noChangeArrowheads="1"/>
          </p:cNvSpPr>
          <p:nvPr>
            <p:ph type="body" idx="1"/>
          </p:nvPr>
        </p:nvSpPr>
        <p:spPr/>
        <p:txBody>
          <a:bodyPr/>
          <a:lstStyle/>
          <a:p>
            <a:pPr eaLnBrk="1" hangingPunct="1"/>
            <a:r>
              <a:rPr lang="en-GB" b="1" smtClean="0"/>
              <a:t>communicate</a:t>
            </a:r>
            <a:r>
              <a:rPr lang="en-GB" smtClean="0"/>
              <a:t> with others</a:t>
            </a:r>
          </a:p>
          <a:p>
            <a:pPr lvl="1" eaLnBrk="1" hangingPunct="1"/>
            <a:r>
              <a:rPr lang="en-GB" smtClean="0"/>
              <a:t>designers, clients, users</a:t>
            </a:r>
          </a:p>
          <a:p>
            <a:pPr eaLnBrk="1" hangingPunct="1"/>
            <a:endParaRPr lang="en-GB" sz="1200" smtClean="0"/>
          </a:p>
          <a:p>
            <a:pPr eaLnBrk="1" hangingPunct="1"/>
            <a:r>
              <a:rPr lang="en-GB" b="1" smtClean="0"/>
              <a:t>validate</a:t>
            </a:r>
            <a:r>
              <a:rPr lang="en-GB" smtClean="0"/>
              <a:t> other models</a:t>
            </a:r>
          </a:p>
          <a:p>
            <a:pPr lvl="1" eaLnBrk="1" hangingPunct="1"/>
            <a:r>
              <a:rPr lang="en-GB" smtClean="0"/>
              <a:t>‘play’ it against other models</a:t>
            </a:r>
          </a:p>
          <a:p>
            <a:pPr eaLnBrk="1" hangingPunct="1"/>
            <a:endParaRPr lang="en-GB" sz="1200" smtClean="0"/>
          </a:p>
          <a:p>
            <a:pPr eaLnBrk="1" hangingPunct="1"/>
            <a:r>
              <a:rPr lang="en-GB" b="1" smtClean="0"/>
              <a:t>express dynamics</a:t>
            </a:r>
          </a:p>
          <a:p>
            <a:pPr lvl="1" eaLnBrk="1" hangingPunct="1"/>
            <a:r>
              <a:rPr lang="en-GB" smtClean="0"/>
              <a:t>screenshots – appearance</a:t>
            </a:r>
          </a:p>
          <a:p>
            <a:pPr lvl="1" eaLnBrk="1" hangingPunct="1"/>
            <a:r>
              <a:rPr lang="en-GB" smtClean="0"/>
              <a:t>scenario – behaviour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linearity</a:t>
            </a:r>
            <a:endParaRPr lang="en-US" sz="4800" smtClean="0"/>
          </a:p>
        </p:txBody>
      </p:sp>
      <p:sp>
        <p:nvSpPr>
          <p:cNvPr id="23555" name="Rectangle 3"/>
          <p:cNvSpPr>
            <a:spLocks noGrp="1" noChangeArrowheads="1"/>
          </p:cNvSpPr>
          <p:nvPr>
            <p:ph type="body" idx="1"/>
          </p:nvPr>
        </p:nvSpPr>
        <p:spPr/>
        <p:txBody>
          <a:bodyPr/>
          <a:lstStyle/>
          <a:p>
            <a:pPr eaLnBrk="1" hangingPunct="1">
              <a:lnSpc>
                <a:spcPct val="90000"/>
              </a:lnSpc>
              <a:buFontTx/>
              <a:buNone/>
            </a:pPr>
            <a:r>
              <a:rPr lang="en-US" sz="2400" smtClean="0"/>
              <a:t>Scenarios – </a:t>
            </a:r>
            <a:r>
              <a:rPr lang="en-US" sz="2400" b="1" smtClean="0"/>
              <a:t>one linear path through system</a:t>
            </a:r>
          </a:p>
          <a:p>
            <a:pPr eaLnBrk="1" hangingPunct="1">
              <a:lnSpc>
                <a:spcPct val="90000"/>
              </a:lnSpc>
              <a:buFontTx/>
              <a:buNone/>
            </a:pPr>
            <a:endParaRPr lang="en-US" sz="1400" smtClean="0"/>
          </a:p>
          <a:p>
            <a:pPr eaLnBrk="1" hangingPunct="1">
              <a:lnSpc>
                <a:spcPct val="90000"/>
              </a:lnSpc>
              <a:buFontTx/>
              <a:buNone/>
            </a:pPr>
            <a:r>
              <a:rPr lang="en-US" sz="2400" smtClean="0"/>
              <a:t>Pros:</a:t>
            </a:r>
          </a:p>
          <a:p>
            <a:pPr lvl="1" eaLnBrk="1" hangingPunct="1">
              <a:lnSpc>
                <a:spcPct val="90000"/>
              </a:lnSpc>
              <a:spcBef>
                <a:spcPct val="0"/>
              </a:spcBef>
            </a:pPr>
            <a:r>
              <a:rPr lang="en-US" sz="1800" smtClean="0"/>
              <a:t>life and time are linear</a:t>
            </a:r>
          </a:p>
          <a:p>
            <a:pPr lvl="1" eaLnBrk="1" hangingPunct="1">
              <a:lnSpc>
                <a:spcPct val="90000"/>
              </a:lnSpc>
              <a:spcBef>
                <a:spcPct val="0"/>
              </a:spcBef>
            </a:pPr>
            <a:r>
              <a:rPr lang="en-US" sz="1800" smtClean="0"/>
              <a:t>easy to understand (stories and narrative are natural)</a:t>
            </a:r>
          </a:p>
          <a:p>
            <a:pPr lvl="1" eaLnBrk="1" hangingPunct="1">
              <a:lnSpc>
                <a:spcPct val="90000"/>
              </a:lnSpc>
              <a:spcBef>
                <a:spcPct val="0"/>
              </a:spcBef>
            </a:pPr>
            <a:r>
              <a:rPr lang="en-US" sz="1800" smtClean="0"/>
              <a:t>concrete (errors less likely)</a:t>
            </a:r>
          </a:p>
          <a:p>
            <a:pPr eaLnBrk="1" hangingPunct="1">
              <a:lnSpc>
                <a:spcPct val="90000"/>
              </a:lnSpc>
              <a:buFontTx/>
              <a:buNone/>
            </a:pPr>
            <a:r>
              <a:rPr lang="en-US" sz="2400" smtClean="0"/>
              <a:t>Cons:</a:t>
            </a:r>
          </a:p>
          <a:p>
            <a:pPr lvl="1" eaLnBrk="1" hangingPunct="1">
              <a:lnSpc>
                <a:spcPct val="90000"/>
              </a:lnSpc>
              <a:spcBef>
                <a:spcPct val="0"/>
              </a:spcBef>
            </a:pPr>
            <a:r>
              <a:rPr lang="en-US" sz="1800" smtClean="0"/>
              <a:t>no choice,  no branches,  no special conditions</a:t>
            </a:r>
          </a:p>
          <a:p>
            <a:pPr lvl="1" eaLnBrk="1" hangingPunct="1">
              <a:lnSpc>
                <a:spcPct val="90000"/>
              </a:lnSpc>
              <a:spcBef>
                <a:spcPct val="0"/>
              </a:spcBef>
            </a:pPr>
            <a:r>
              <a:rPr lang="en-US" sz="2000" smtClean="0"/>
              <a:t>miss the unintended</a:t>
            </a:r>
          </a:p>
          <a:p>
            <a:pPr eaLnBrk="1" hangingPunct="1">
              <a:lnSpc>
                <a:spcPct val="90000"/>
              </a:lnSpc>
            </a:pPr>
            <a:endParaRPr lang="en-US" sz="1400" smtClean="0"/>
          </a:p>
          <a:p>
            <a:pPr eaLnBrk="1" hangingPunct="1">
              <a:lnSpc>
                <a:spcPct val="90000"/>
              </a:lnSpc>
            </a:pPr>
            <a:r>
              <a:rPr lang="en-US" sz="2400" smtClean="0"/>
              <a:t>So:</a:t>
            </a:r>
          </a:p>
          <a:p>
            <a:pPr lvl="1" eaLnBrk="1" hangingPunct="1">
              <a:lnSpc>
                <a:spcPct val="90000"/>
              </a:lnSpc>
              <a:spcBef>
                <a:spcPct val="0"/>
              </a:spcBef>
            </a:pPr>
            <a:r>
              <a:rPr lang="en-US" sz="1800" smtClean="0"/>
              <a:t>use several scenarios</a:t>
            </a:r>
          </a:p>
          <a:p>
            <a:pPr lvl="1" eaLnBrk="1" hangingPunct="1">
              <a:lnSpc>
                <a:spcPct val="90000"/>
              </a:lnSpc>
              <a:spcBef>
                <a:spcPct val="0"/>
              </a:spcBef>
            </a:pPr>
            <a:r>
              <a:rPr lang="en-US" sz="1800" smtClean="0"/>
              <a:t>use several methods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2286000"/>
            <a:ext cx="7772400" cy="1143000"/>
          </a:xfrm>
        </p:spPr>
        <p:txBody>
          <a:bodyPr/>
          <a:lstStyle/>
          <a:p>
            <a:pPr algn="ctr" eaLnBrk="1" hangingPunct="1"/>
            <a:r>
              <a:rPr lang="en-GB" smtClean="0"/>
              <a:t>navigation design</a:t>
            </a:r>
          </a:p>
        </p:txBody>
      </p:sp>
      <p:sp>
        <p:nvSpPr>
          <p:cNvPr id="24579" name="Rectangle 3"/>
          <p:cNvSpPr>
            <a:spLocks noGrp="1" noChangeArrowheads="1"/>
          </p:cNvSpPr>
          <p:nvPr>
            <p:ph type="subTitle" idx="1"/>
          </p:nvPr>
        </p:nvSpPr>
        <p:spPr>
          <a:xfrm>
            <a:off x="784225" y="3886200"/>
            <a:ext cx="7388225" cy="1752600"/>
          </a:xfrm>
        </p:spPr>
        <p:txBody>
          <a:bodyPr/>
          <a:lstStyle/>
          <a:p>
            <a:pPr eaLnBrk="1" hangingPunct="1"/>
            <a:r>
              <a:rPr lang="en-GB" b="1" smtClean="0"/>
              <a:t>local structure </a:t>
            </a:r>
            <a:r>
              <a:rPr lang="en-GB" smtClean="0"/>
              <a:t>– single screen</a:t>
            </a:r>
          </a:p>
          <a:p>
            <a:pPr eaLnBrk="1" hangingPunct="1"/>
            <a:r>
              <a:rPr lang="en-GB" b="1" smtClean="0"/>
              <a:t>global structure </a:t>
            </a:r>
            <a:r>
              <a:rPr lang="en-GB" smtClean="0"/>
              <a:t>– whole site / system </a:t>
            </a:r>
          </a:p>
        </p:txBody>
      </p:sp>
      <p:grpSp>
        <p:nvGrpSpPr>
          <p:cNvPr id="24580" name="Group 4"/>
          <p:cNvGrpSpPr>
            <a:grpSpLocks/>
          </p:cNvGrpSpPr>
          <p:nvPr/>
        </p:nvGrpSpPr>
        <p:grpSpPr bwMode="auto">
          <a:xfrm>
            <a:off x="381000" y="1143000"/>
            <a:ext cx="2986088" cy="1217613"/>
            <a:chOff x="566" y="1056"/>
            <a:chExt cx="4474" cy="1824"/>
          </a:xfrm>
        </p:grpSpPr>
        <p:sp>
          <p:nvSpPr>
            <p:cNvPr id="24605" name="AutoShape 5"/>
            <p:cNvSpPr>
              <a:spLocks noChangeArrowheads="1"/>
            </p:cNvSpPr>
            <p:nvPr/>
          </p:nvSpPr>
          <p:spPr bwMode="auto">
            <a:xfrm>
              <a:off x="4320" y="2208"/>
              <a:ext cx="720" cy="624"/>
            </a:xfrm>
            <a:prstGeom prst="irregularSeal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6" name="Text Box 6"/>
            <p:cNvSpPr txBox="1">
              <a:spLocks noChangeArrowheads="1"/>
            </p:cNvSpPr>
            <p:nvPr/>
          </p:nvSpPr>
          <p:spPr bwMode="auto">
            <a:xfrm>
              <a:off x="4599" y="2095"/>
              <a:ext cx="276"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endParaRPr lang="en-US" sz="1000">
                <a:latin typeface="Times New Roman" pitchFamily="18" charset="0"/>
              </a:endParaRPr>
            </a:p>
          </p:txBody>
        </p:sp>
        <p:sp>
          <p:nvSpPr>
            <p:cNvPr id="24607" name="Text Box 7"/>
            <p:cNvSpPr txBox="1">
              <a:spLocks noChangeArrowheads="1"/>
            </p:cNvSpPr>
            <p:nvPr/>
          </p:nvSpPr>
          <p:spPr bwMode="auto">
            <a:xfrm>
              <a:off x="566" y="2433"/>
              <a:ext cx="60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sz="1000">
                  <a:latin typeface="Times New Roman" pitchFamily="18" charset="0"/>
                </a:rPr>
                <a:t>start</a:t>
              </a:r>
            </a:p>
          </p:txBody>
        </p:sp>
        <p:sp>
          <p:nvSpPr>
            <p:cNvPr id="24608" name="AutoShape 8"/>
            <p:cNvSpPr>
              <a:spLocks noChangeArrowheads="1"/>
            </p:cNvSpPr>
            <p:nvPr/>
          </p:nvSpPr>
          <p:spPr bwMode="auto">
            <a:xfrm>
              <a:off x="720" y="2496"/>
              <a:ext cx="384" cy="384"/>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9" name="Freeform 9"/>
            <p:cNvSpPr>
              <a:spLocks/>
            </p:cNvSpPr>
            <p:nvPr/>
          </p:nvSpPr>
          <p:spPr bwMode="auto">
            <a:xfrm>
              <a:off x="1056" y="1272"/>
              <a:ext cx="3456" cy="1320"/>
            </a:xfrm>
            <a:custGeom>
              <a:avLst/>
              <a:gdLst>
                <a:gd name="T0" fmla="*/ 0 w 3456"/>
                <a:gd name="T1" fmla="*/ 1320 h 1320"/>
                <a:gd name="T2" fmla="*/ 672 w 3456"/>
                <a:gd name="T3" fmla="*/ 840 h 1320"/>
                <a:gd name="T4" fmla="*/ 1104 w 3456"/>
                <a:gd name="T5" fmla="*/ 1176 h 1320"/>
                <a:gd name="T6" fmla="*/ 1680 w 3456"/>
                <a:gd name="T7" fmla="*/ 984 h 1320"/>
                <a:gd name="T8" fmla="*/ 1824 w 3456"/>
                <a:gd name="T9" fmla="*/ 408 h 1320"/>
                <a:gd name="T10" fmla="*/ 1296 w 3456"/>
                <a:gd name="T11" fmla="*/ 360 h 1320"/>
                <a:gd name="T12" fmla="*/ 1584 w 3456"/>
                <a:gd name="T13" fmla="*/ 24 h 1320"/>
                <a:gd name="T14" fmla="*/ 2112 w 3456"/>
                <a:gd name="T15" fmla="*/ 216 h 1320"/>
                <a:gd name="T16" fmla="*/ 2736 w 3456"/>
                <a:gd name="T17" fmla="*/ 264 h 1320"/>
                <a:gd name="T18" fmla="*/ 2736 w 3456"/>
                <a:gd name="T19" fmla="*/ 792 h 1320"/>
                <a:gd name="T20" fmla="*/ 3120 w 3456"/>
                <a:gd name="T21" fmla="*/ 792 h 1320"/>
                <a:gd name="T22" fmla="*/ 3456 w 3456"/>
                <a:gd name="T23" fmla="*/ 1080 h 13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456" h="1320">
                  <a:moveTo>
                    <a:pt x="0" y="1320"/>
                  </a:moveTo>
                  <a:cubicBezTo>
                    <a:pt x="244" y="1092"/>
                    <a:pt x="488" y="864"/>
                    <a:pt x="672" y="840"/>
                  </a:cubicBezTo>
                  <a:cubicBezTo>
                    <a:pt x="856" y="816"/>
                    <a:pt x="936" y="1152"/>
                    <a:pt x="1104" y="1176"/>
                  </a:cubicBezTo>
                  <a:cubicBezTo>
                    <a:pt x="1272" y="1200"/>
                    <a:pt x="1560" y="1112"/>
                    <a:pt x="1680" y="984"/>
                  </a:cubicBezTo>
                  <a:cubicBezTo>
                    <a:pt x="1800" y="856"/>
                    <a:pt x="1888" y="512"/>
                    <a:pt x="1824" y="408"/>
                  </a:cubicBezTo>
                  <a:cubicBezTo>
                    <a:pt x="1760" y="304"/>
                    <a:pt x="1336" y="424"/>
                    <a:pt x="1296" y="360"/>
                  </a:cubicBezTo>
                  <a:cubicBezTo>
                    <a:pt x="1256" y="296"/>
                    <a:pt x="1448" y="48"/>
                    <a:pt x="1584" y="24"/>
                  </a:cubicBezTo>
                  <a:cubicBezTo>
                    <a:pt x="1720" y="0"/>
                    <a:pt x="1920" y="176"/>
                    <a:pt x="2112" y="216"/>
                  </a:cubicBezTo>
                  <a:cubicBezTo>
                    <a:pt x="2304" y="256"/>
                    <a:pt x="2632" y="168"/>
                    <a:pt x="2736" y="264"/>
                  </a:cubicBezTo>
                  <a:cubicBezTo>
                    <a:pt x="2840" y="360"/>
                    <a:pt x="2672" y="704"/>
                    <a:pt x="2736" y="792"/>
                  </a:cubicBezTo>
                  <a:cubicBezTo>
                    <a:pt x="2800" y="880"/>
                    <a:pt x="3000" y="744"/>
                    <a:pt x="3120" y="792"/>
                  </a:cubicBezTo>
                  <a:cubicBezTo>
                    <a:pt x="3240" y="840"/>
                    <a:pt x="3400" y="1032"/>
                    <a:pt x="3456" y="108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10" name="Oval 10"/>
            <p:cNvSpPr>
              <a:spLocks noChangeArrowheads="1"/>
            </p:cNvSpPr>
            <p:nvPr/>
          </p:nvSpPr>
          <p:spPr bwMode="auto">
            <a:xfrm>
              <a:off x="2112" y="1056"/>
              <a:ext cx="1248" cy="816"/>
            </a:xfrm>
            <a:prstGeom prst="ellipse">
              <a:avLst/>
            </a:prstGeom>
            <a:noFill/>
            <a:ln w="762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4581" name="Group 11"/>
          <p:cNvGrpSpPr>
            <a:grpSpLocks/>
          </p:cNvGrpSpPr>
          <p:nvPr/>
        </p:nvGrpSpPr>
        <p:grpSpPr bwMode="auto">
          <a:xfrm>
            <a:off x="6400800" y="1295400"/>
            <a:ext cx="2362200" cy="1635125"/>
            <a:chOff x="576" y="1200"/>
            <a:chExt cx="4608" cy="2736"/>
          </a:xfrm>
        </p:grpSpPr>
        <p:grpSp>
          <p:nvGrpSpPr>
            <p:cNvPr id="24592" name="Group 12"/>
            <p:cNvGrpSpPr>
              <a:grpSpLocks/>
            </p:cNvGrpSpPr>
            <p:nvPr/>
          </p:nvGrpSpPr>
          <p:grpSpPr bwMode="auto">
            <a:xfrm>
              <a:off x="576" y="1200"/>
              <a:ext cx="4608" cy="2736"/>
              <a:chOff x="576" y="1200"/>
              <a:chExt cx="4608" cy="2736"/>
            </a:xfrm>
          </p:grpSpPr>
          <p:grpSp>
            <p:nvGrpSpPr>
              <p:cNvPr id="24595" name="Group 13"/>
              <p:cNvGrpSpPr>
                <a:grpSpLocks/>
              </p:cNvGrpSpPr>
              <p:nvPr/>
            </p:nvGrpSpPr>
            <p:grpSpPr bwMode="auto">
              <a:xfrm>
                <a:off x="576" y="1200"/>
                <a:ext cx="4608" cy="2736"/>
                <a:chOff x="576" y="1200"/>
                <a:chExt cx="4608" cy="2736"/>
              </a:xfrm>
            </p:grpSpPr>
            <p:sp>
              <p:nvSpPr>
                <p:cNvPr id="24599" name="AutoShape 14"/>
                <p:cNvSpPr>
                  <a:spLocks noChangeArrowheads="1"/>
                </p:cNvSpPr>
                <p:nvPr/>
              </p:nvSpPr>
              <p:spPr bwMode="auto">
                <a:xfrm>
                  <a:off x="2208" y="1200"/>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800">
                      <a:latin typeface="Times New Roman" pitchFamily="18" charset="0"/>
                    </a:rPr>
                    <a:t>the systems</a:t>
                  </a:r>
                </a:p>
              </p:txBody>
            </p:sp>
            <p:sp>
              <p:nvSpPr>
                <p:cNvPr id="24600" name="AutoShape 15"/>
                <p:cNvSpPr>
                  <a:spLocks noChangeArrowheads="1"/>
                </p:cNvSpPr>
                <p:nvPr/>
              </p:nvSpPr>
              <p:spPr bwMode="auto">
                <a:xfrm>
                  <a:off x="576" y="2208"/>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800">
                      <a:latin typeface="Times New Roman" pitchFamily="18" charset="0"/>
                    </a:rPr>
                    <a:t>info and help</a:t>
                  </a:r>
                </a:p>
              </p:txBody>
            </p:sp>
            <p:sp>
              <p:nvSpPr>
                <p:cNvPr id="24601" name="AutoShape 16"/>
                <p:cNvSpPr>
                  <a:spLocks noChangeArrowheads="1"/>
                </p:cNvSpPr>
                <p:nvPr/>
              </p:nvSpPr>
              <p:spPr bwMode="auto">
                <a:xfrm>
                  <a:off x="2208" y="2208"/>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800">
                      <a:latin typeface="Times New Roman" pitchFamily="18" charset="0"/>
                    </a:rPr>
                    <a:t>management</a:t>
                  </a:r>
                </a:p>
              </p:txBody>
            </p:sp>
            <p:sp>
              <p:nvSpPr>
                <p:cNvPr id="24602" name="AutoShape 17"/>
                <p:cNvSpPr>
                  <a:spLocks noChangeArrowheads="1"/>
                </p:cNvSpPr>
                <p:nvPr/>
              </p:nvSpPr>
              <p:spPr bwMode="auto">
                <a:xfrm>
                  <a:off x="4032" y="2208"/>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800">
                      <a:latin typeface="Times New Roman" pitchFamily="18" charset="0"/>
                    </a:rPr>
                    <a:t>messages</a:t>
                  </a:r>
                </a:p>
              </p:txBody>
            </p:sp>
            <p:sp>
              <p:nvSpPr>
                <p:cNvPr id="24603" name="AutoShape 18"/>
                <p:cNvSpPr>
                  <a:spLocks noChangeArrowheads="1"/>
                </p:cNvSpPr>
                <p:nvPr/>
              </p:nvSpPr>
              <p:spPr bwMode="auto">
                <a:xfrm>
                  <a:off x="1584" y="3312"/>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800">
                      <a:latin typeface="Times New Roman" pitchFamily="18" charset="0"/>
                    </a:rPr>
                    <a:t>add user</a:t>
                  </a:r>
                </a:p>
              </p:txBody>
            </p:sp>
            <p:sp>
              <p:nvSpPr>
                <p:cNvPr id="24604" name="AutoShape 19"/>
                <p:cNvSpPr>
                  <a:spLocks noChangeArrowheads="1"/>
                </p:cNvSpPr>
                <p:nvPr/>
              </p:nvSpPr>
              <p:spPr bwMode="auto">
                <a:xfrm>
                  <a:off x="2928" y="3312"/>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800">
                      <a:latin typeface="Times New Roman" pitchFamily="18" charset="0"/>
                    </a:rPr>
                    <a:t>remove user</a:t>
                  </a:r>
                </a:p>
              </p:txBody>
            </p:sp>
          </p:grpSp>
          <p:cxnSp>
            <p:nvCxnSpPr>
              <p:cNvPr id="24596" name="AutoShape 20"/>
              <p:cNvCxnSpPr>
                <a:cxnSpLocks noChangeShapeType="1"/>
                <a:stCxn id="24599" idx="2"/>
                <a:endCxn id="24600" idx="0"/>
              </p:cNvCxnSpPr>
              <p:nvPr/>
            </p:nvCxnSpPr>
            <p:spPr bwMode="auto">
              <a:xfrm rot="5400000">
                <a:off x="1776" y="1200"/>
                <a:ext cx="384" cy="1632"/>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97" name="AutoShape 21"/>
              <p:cNvCxnSpPr>
                <a:cxnSpLocks noChangeShapeType="1"/>
                <a:stCxn id="24599" idx="2"/>
                <a:endCxn id="24602" idx="0"/>
              </p:cNvCxnSpPr>
              <p:nvPr/>
            </p:nvCxnSpPr>
            <p:spPr bwMode="auto">
              <a:xfrm rot="16200000" flipH="1">
                <a:off x="3504" y="1104"/>
                <a:ext cx="384" cy="1824"/>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98" name="AutoShape 22"/>
              <p:cNvCxnSpPr>
                <a:cxnSpLocks noChangeShapeType="1"/>
                <a:stCxn id="24599" idx="2"/>
                <a:endCxn id="24601" idx="0"/>
              </p:cNvCxnSpPr>
              <p:nvPr/>
            </p:nvCxnSpPr>
            <p:spPr bwMode="auto">
              <a:xfrm rot="5400000">
                <a:off x="2592" y="2016"/>
                <a:ext cx="384"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24593" name="AutoShape 23"/>
            <p:cNvCxnSpPr>
              <a:cxnSpLocks noChangeShapeType="1"/>
              <a:stCxn id="24601" idx="2"/>
              <a:endCxn id="24603" idx="0"/>
            </p:cNvCxnSpPr>
            <p:nvPr/>
          </p:nvCxnSpPr>
          <p:spPr bwMode="auto">
            <a:xfrm rot="5400000">
              <a:off x="2232" y="2760"/>
              <a:ext cx="480" cy="624"/>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94" name="AutoShape 24"/>
            <p:cNvCxnSpPr>
              <a:cxnSpLocks noChangeShapeType="1"/>
              <a:stCxn id="24601" idx="2"/>
              <a:endCxn id="24604" idx="0"/>
            </p:cNvCxnSpPr>
            <p:nvPr/>
          </p:nvCxnSpPr>
          <p:spPr bwMode="auto">
            <a:xfrm rot="16200000" flipH="1">
              <a:off x="2904" y="2712"/>
              <a:ext cx="480" cy="72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4582" name="Group 25"/>
          <p:cNvGrpSpPr>
            <a:grpSpLocks/>
          </p:cNvGrpSpPr>
          <p:nvPr/>
        </p:nvGrpSpPr>
        <p:grpSpPr bwMode="auto">
          <a:xfrm>
            <a:off x="533400" y="5340350"/>
            <a:ext cx="2438400" cy="984250"/>
            <a:chOff x="672" y="1968"/>
            <a:chExt cx="3840" cy="1344"/>
          </a:xfrm>
        </p:grpSpPr>
        <p:sp>
          <p:nvSpPr>
            <p:cNvPr id="24583" name="AutoShape 26"/>
            <p:cNvSpPr>
              <a:spLocks noChangeArrowheads="1"/>
            </p:cNvSpPr>
            <p:nvPr/>
          </p:nvSpPr>
          <p:spPr bwMode="auto">
            <a:xfrm>
              <a:off x="672" y="1968"/>
              <a:ext cx="912" cy="48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latin typeface="Times New Roman" pitchFamily="18" charset="0"/>
                </a:rPr>
                <a:t>main</a:t>
              </a:r>
            </a:p>
            <a:p>
              <a:pPr algn="ctr"/>
              <a:r>
                <a:rPr lang="en-US" sz="1000">
                  <a:latin typeface="Times New Roman" pitchFamily="18" charset="0"/>
                </a:rPr>
                <a:t>screen</a:t>
              </a:r>
            </a:p>
          </p:txBody>
        </p:sp>
        <p:sp>
          <p:nvSpPr>
            <p:cNvPr id="24584" name="AutoShape 27"/>
            <p:cNvSpPr>
              <a:spLocks noChangeArrowheads="1"/>
            </p:cNvSpPr>
            <p:nvPr/>
          </p:nvSpPr>
          <p:spPr bwMode="auto">
            <a:xfrm>
              <a:off x="2208" y="1968"/>
              <a:ext cx="912" cy="48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latin typeface="Times New Roman" pitchFamily="18" charset="0"/>
                </a:rPr>
                <a:t>remove</a:t>
              </a:r>
            </a:p>
            <a:p>
              <a:pPr algn="ctr"/>
              <a:r>
                <a:rPr lang="en-US" sz="1000">
                  <a:latin typeface="Times New Roman" pitchFamily="18" charset="0"/>
                </a:rPr>
                <a:t>user</a:t>
              </a:r>
            </a:p>
          </p:txBody>
        </p:sp>
        <p:sp>
          <p:nvSpPr>
            <p:cNvPr id="24585" name="AutoShape 28"/>
            <p:cNvSpPr>
              <a:spLocks noChangeArrowheads="1"/>
            </p:cNvSpPr>
            <p:nvPr/>
          </p:nvSpPr>
          <p:spPr bwMode="auto">
            <a:xfrm>
              <a:off x="3600" y="1968"/>
              <a:ext cx="912" cy="48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latin typeface="Times New Roman" pitchFamily="18" charset="0"/>
                </a:rPr>
                <a:t>confirm</a:t>
              </a:r>
            </a:p>
          </p:txBody>
        </p:sp>
        <p:sp>
          <p:nvSpPr>
            <p:cNvPr id="24586" name="AutoShape 29"/>
            <p:cNvSpPr>
              <a:spLocks noChangeArrowheads="1"/>
            </p:cNvSpPr>
            <p:nvPr/>
          </p:nvSpPr>
          <p:spPr bwMode="auto">
            <a:xfrm>
              <a:off x="2208" y="2832"/>
              <a:ext cx="912" cy="48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latin typeface="Times New Roman" pitchFamily="18" charset="0"/>
                </a:rPr>
                <a:t>add user</a:t>
              </a:r>
            </a:p>
          </p:txBody>
        </p:sp>
        <p:cxnSp>
          <p:nvCxnSpPr>
            <p:cNvPr id="24587" name="AutoShape 30"/>
            <p:cNvCxnSpPr>
              <a:cxnSpLocks noChangeShapeType="1"/>
              <a:stCxn id="24583" idx="3"/>
              <a:endCxn id="24584" idx="1"/>
            </p:cNvCxnSpPr>
            <p:nvPr/>
          </p:nvCxnSpPr>
          <p:spPr bwMode="auto">
            <a:xfrm>
              <a:off x="1584" y="2208"/>
              <a:ext cx="62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88" name="AutoShape 31"/>
            <p:cNvCxnSpPr>
              <a:cxnSpLocks noChangeShapeType="1"/>
              <a:stCxn id="24583" idx="3"/>
              <a:endCxn id="24586" idx="1"/>
            </p:cNvCxnSpPr>
            <p:nvPr/>
          </p:nvCxnSpPr>
          <p:spPr bwMode="auto">
            <a:xfrm>
              <a:off x="1584" y="2208"/>
              <a:ext cx="624" cy="864"/>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89" name="AutoShape 32"/>
            <p:cNvCxnSpPr>
              <a:cxnSpLocks noChangeShapeType="1"/>
              <a:stCxn id="24584" idx="3"/>
              <a:endCxn id="24585" idx="1"/>
            </p:cNvCxnSpPr>
            <p:nvPr/>
          </p:nvCxnSpPr>
          <p:spPr bwMode="auto">
            <a:xfrm>
              <a:off x="3120" y="2208"/>
              <a:ext cx="48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90" name="AutoShape 33"/>
            <p:cNvCxnSpPr>
              <a:cxnSpLocks noChangeShapeType="1"/>
              <a:stCxn id="24585" idx="3"/>
              <a:endCxn id="24583" idx="0"/>
            </p:cNvCxnSpPr>
            <p:nvPr/>
          </p:nvCxnSpPr>
          <p:spPr bwMode="auto">
            <a:xfrm flipH="1" flipV="1">
              <a:off x="1128" y="1968"/>
              <a:ext cx="3384" cy="240"/>
            </a:xfrm>
            <a:prstGeom prst="bentConnector4">
              <a:avLst>
                <a:gd name="adj1" fmla="val -4255"/>
                <a:gd name="adj2" fmla="val 16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91" name="AutoShape 34"/>
            <p:cNvCxnSpPr>
              <a:cxnSpLocks noChangeShapeType="1"/>
              <a:stCxn id="24586" idx="3"/>
              <a:endCxn id="24583" idx="2"/>
            </p:cNvCxnSpPr>
            <p:nvPr/>
          </p:nvCxnSpPr>
          <p:spPr bwMode="auto">
            <a:xfrm flipH="1" flipV="1">
              <a:off x="1128" y="2448"/>
              <a:ext cx="1992" cy="624"/>
            </a:xfrm>
            <a:prstGeom prst="bentConnector4">
              <a:avLst>
                <a:gd name="adj1" fmla="val -7227"/>
                <a:gd name="adj2" fmla="val -78046"/>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Levels to consider</a:t>
            </a:r>
          </a:p>
        </p:txBody>
      </p:sp>
      <p:sp>
        <p:nvSpPr>
          <p:cNvPr id="25603" name="Rectangle 3"/>
          <p:cNvSpPr>
            <a:spLocks noGrp="1" noChangeArrowheads="1"/>
          </p:cNvSpPr>
          <p:nvPr>
            <p:ph type="body" idx="1"/>
          </p:nvPr>
        </p:nvSpPr>
        <p:spPr/>
        <p:txBody>
          <a:bodyPr/>
          <a:lstStyle/>
          <a:p>
            <a:pPr eaLnBrk="1" hangingPunct="1"/>
            <a:r>
              <a:rPr lang="en-US" smtClean="0"/>
              <a:t>widget choice</a:t>
            </a:r>
          </a:p>
          <a:p>
            <a:pPr lvl="1" eaLnBrk="1" hangingPunct="1"/>
            <a:r>
              <a:rPr lang="en-US" smtClean="0"/>
              <a:t>menus, buttons etc.</a:t>
            </a:r>
          </a:p>
          <a:p>
            <a:pPr eaLnBrk="1" hangingPunct="1"/>
            <a:r>
              <a:rPr lang="en-US" smtClean="0"/>
              <a:t>screen design</a:t>
            </a:r>
          </a:p>
          <a:p>
            <a:pPr eaLnBrk="1" hangingPunct="1"/>
            <a:r>
              <a:rPr lang="en-US" smtClean="0"/>
              <a:t>application navigation design</a:t>
            </a:r>
          </a:p>
          <a:p>
            <a:pPr eaLnBrk="1" hangingPunct="1"/>
            <a:r>
              <a:rPr lang="en-US" smtClean="0"/>
              <a:t>environment </a:t>
            </a:r>
          </a:p>
          <a:p>
            <a:pPr lvl="1" eaLnBrk="1" hangingPunct="1"/>
            <a:r>
              <a:rPr lang="en-US" smtClean="0"/>
              <a:t>other apps, O/S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think about structure</a:t>
            </a:r>
          </a:p>
        </p:txBody>
      </p:sp>
      <p:sp>
        <p:nvSpPr>
          <p:cNvPr id="26627" name="Rectangle 3"/>
          <p:cNvSpPr>
            <a:spLocks noGrp="1" noChangeArrowheads="1"/>
          </p:cNvSpPr>
          <p:nvPr>
            <p:ph type="body" idx="1"/>
          </p:nvPr>
        </p:nvSpPr>
        <p:spPr/>
        <p:txBody>
          <a:bodyPr/>
          <a:lstStyle/>
          <a:p>
            <a:pPr eaLnBrk="1" hangingPunct="1">
              <a:lnSpc>
                <a:spcPct val="90000"/>
              </a:lnSpc>
            </a:pPr>
            <a:r>
              <a:rPr lang="en-US" smtClean="0"/>
              <a:t>within a screen</a:t>
            </a:r>
          </a:p>
          <a:p>
            <a:pPr lvl="1" eaLnBrk="1" hangingPunct="1">
              <a:lnSpc>
                <a:spcPct val="90000"/>
              </a:lnSpc>
              <a:spcBef>
                <a:spcPct val="0"/>
              </a:spcBef>
            </a:pPr>
            <a:r>
              <a:rPr lang="en-US" smtClean="0"/>
              <a:t>later ...</a:t>
            </a:r>
          </a:p>
          <a:p>
            <a:pPr eaLnBrk="1" hangingPunct="1">
              <a:lnSpc>
                <a:spcPct val="90000"/>
              </a:lnSpc>
            </a:pPr>
            <a:r>
              <a:rPr lang="en-US" smtClean="0"/>
              <a:t>local</a:t>
            </a:r>
          </a:p>
          <a:p>
            <a:pPr lvl="1" eaLnBrk="1" hangingPunct="1">
              <a:lnSpc>
                <a:spcPct val="90000"/>
              </a:lnSpc>
              <a:spcBef>
                <a:spcPct val="0"/>
              </a:spcBef>
            </a:pPr>
            <a:r>
              <a:rPr lang="en-US" smtClean="0"/>
              <a:t>looking from this screen out</a:t>
            </a:r>
          </a:p>
          <a:p>
            <a:pPr eaLnBrk="1" hangingPunct="1">
              <a:lnSpc>
                <a:spcPct val="90000"/>
              </a:lnSpc>
            </a:pPr>
            <a:r>
              <a:rPr lang="en-US" smtClean="0"/>
              <a:t>global</a:t>
            </a:r>
          </a:p>
          <a:p>
            <a:pPr lvl="1" eaLnBrk="1" hangingPunct="1">
              <a:lnSpc>
                <a:spcPct val="90000"/>
              </a:lnSpc>
              <a:spcBef>
                <a:spcPct val="0"/>
              </a:spcBef>
            </a:pPr>
            <a:r>
              <a:rPr lang="en-US" smtClean="0"/>
              <a:t>structure of site, movement between screens</a:t>
            </a:r>
          </a:p>
          <a:p>
            <a:pPr eaLnBrk="1" hangingPunct="1">
              <a:lnSpc>
                <a:spcPct val="90000"/>
              </a:lnSpc>
            </a:pPr>
            <a:r>
              <a:rPr lang="en-US" smtClean="0"/>
              <a:t>wider still</a:t>
            </a:r>
          </a:p>
          <a:p>
            <a:pPr lvl="1" eaLnBrk="1" hangingPunct="1">
              <a:lnSpc>
                <a:spcPct val="90000"/>
              </a:lnSpc>
              <a:spcBef>
                <a:spcPct val="0"/>
              </a:spcBef>
            </a:pPr>
            <a:r>
              <a:rPr lang="en-US" smtClean="0"/>
              <a:t>relationship with other applications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685800" y="1752600"/>
            <a:ext cx="7772400" cy="1143000"/>
          </a:xfrm>
        </p:spPr>
        <p:txBody>
          <a:bodyPr/>
          <a:lstStyle/>
          <a:p>
            <a:pPr eaLnBrk="1" hangingPunct="1"/>
            <a:r>
              <a:rPr lang="en-US" sz="4800" smtClean="0"/>
              <a:t>local</a:t>
            </a:r>
            <a:endParaRPr lang="en-US" smtClean="0"/>
          </a:p>
        </p:txBody>
      </p:sp>
      <p:sp>
        <p:nvSpPr>
          <p:cNvPr id="27651" name="Rectangle 3"/>
          <p:cNvSpPr>
            <a:spLocks noGrp="1" noChangeArrowheads="1"/>
          </p:cNvSpPr>
          <p:nvPr>
            <p:ph type="subTitle" idx="1"/>
          </p:nvPr>
        </p:nvSpPr>
        <p:spPr/>
        <p:txBody>
          <a:bodyPr/>
          <a:lstStyle/>
          <a:p>
            <a:pPr eaLnBrk="1" hangingPunct="1"/>
            <a:r>
              <a:rPr lang="en-US" smtClean="0"/>
              <a:t>from one screen looking out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goal seeking</a:t>
            </a:r>
          </a:p>
        </p:txBody>
      </p:sp>
      <p:sp>
        <p:nvSpPr>
          <p:cNvPr id="28675" name="AutoShape 3"/>
          <p:cNvSpPr>
            <a:spLocks noChangeArrowheads="1"/>
          </p:cNvSpPr>
          <p:nvPr/>
        </p:nvSpPr>
        <p:spPr bwMode="auto">
          <a:xfrm>
            <a:off x="6858000" y="3505200"/>
            <a:ext cx="1143000" cy="990600"/>
          </a:xfrm>
          <a:prstGeom prst="irregularSeal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6" name="Text Box 4"/>
          <p:cNvSpPr txBox="1">
            <a:spLocks noChangeArrowheads="1"/>
          </p:cNvSpPr>
          <p:nvPr/>
        </p:nvSpPr>
        <p:spPr bwMode="auto">
          <a:xfrm>
            <a:off x="7299325" y="2686050"/>
            <a:ext cx="8842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sz="3200">
                <a:latin typeface="Times New Roman" pitchFamily="18" charset="0"/>
              </a:rPr>
              <a:t>goal</a:t>
            </a:r>
            <a:endParaRPr lang="en-US">
              <a:latin typeface="Times New Roman" pitchFamily="18" charset="0"/>
            </a:endParaRPr>
          </a:p>
        </p:txBody>
      </p:sp>
      <p:sp>
        <p:nvSpPr>
          <p:cNvPr id="28677" name="Text Box 5"/>
          <p:cNvSpPr txBox="1">
            <a:spLocks noChangeArrowheads="1"/>
          </p:cNvSpPr>
          <p:nvPr/>
        </p:nvSpPr>
        <p:spPr bwMode="auto">
          <a:xfrm>
            <a:off x="898525" y="3219450"/>
            <a:ext cx="8842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sz="3200">
                <a:latin typeface="Times New Roman" pitchFamily="18" charset="0"/>
              </a:rPr>
              <a:t>start</a:t>
            </a:r>
            <a:endParaRPr lang="en-US">
              <a:latin typeface="Times New Roman" pitchFamily="18" charset="0"/>
            </a:endParaRPr>
          </a:p>
        </p:txBody>
      </p:sp>
      <p:sp>
        <p:nvSpPr>
          <p:cNvPr id="28678" name="AutoShape 6"/>
          <p:cNvSpPr>
            <a:spLocks noChangeArrowheads="1"/>
          </p:cNvSpPr>
          <p:nvPr/>
        </p:nvSpPr>
        <p:spPr bwMode="auto">
          <a:xfrm>
            <a:off x="1143000" y="3962400"/>
            <a:ext cx="609600" cy="609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goal seeking</a:t>
            </a:r>
          </a:p>
        </p:txBody>
      </p:sp>
      <p:sp>
        <p:nvSpPr>
          <p:cNvPr id="29699" name="Text Box 3"/>
          <p:cNvSpPr txBox="1">
            <a:spLocks noChangeArrowheads="1"/>
          </p:cNvSpPr>
          <p:nvPr/>
        </p:nvSpPr>
        <p:spPr bwMode="auto">
          <a:xfrm>
            <a:off x="898525" y="3219450"/>
            <a:ext cx="8842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sz="3200">
                <a:latin typeface="Times New Roman" pitchFamily="18" charset="0"/>
              </a:rPr>
              <a:t>start</a:t>
            </a:r>
            <a:endParaRPr lang="en-US">
              <a:latin typeface="Times New Roman" pitchFamily="18" charset="0"/>
            </a:endParaRPr>
          </a:p>
        </p:txBody>
      </p:sp>
      <p:sp>
        <p:nvSpPr>
          <p:cNvPr id="29700" name="AutoShape 4"/>
          <p:cNvSpPr>
            <a:spLocks noChangeArrowheads="1"/>
          </p:cNvSpPr>
          <p:nvPr/>
        </p:nvSpPr>
        <p:spPr bwMode="auto">
          <a:xfrm>
            <a:off x="1143000" y="3962400"/>
            <a:ext cx="609600" cy="609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1" name="Freeform 5"/>
          <p:cNvSpPr>
            <a:spLocks/>
          </p:cNvSpPr>
          <p:nvPr/>
        </p:nvSpPr>
        <p:spPr bwMode="auto">
          <a:xfrm>
            <a:off x="1676400" y="2019300"/>
            <a:ext cx="5486400" cy="2095500"/>
          </a:xfrm>
          <a:custGeom>
            <a:avLst/>
            <a:gdLst>
              <a:gd name="T0" fmla="*/ 0 w 3456"/>
              <a:gd name="T1" fmla="*/ 2147483647 h 1320"/>
              <a:gd name="T2" fmla="*/ 2147483647 w 3456"/>
              <a:gd name="T3" fmla="*/ 2147483647 h 1320"/>
              <a:gd name="T4" fmla="*/ 2147483647 w 3456"/>
              <a:gd name="T5" fmla="*/ 2147483647 h 1320"/>
              <a:gd name="T6" fmla="*/ 2147483647 w 3456"/>
              <a:gd name="T7" fmla="*/ 2147483647 h 1320"/>
              <a:gd name="T8" fmla="*/ 2147483647 w 3456"/>
              <a:gd name="T9" fmla="*/ 2147483647 h 1320"/>
              <a:gd name="T10" fmla="*/ 2147483647 w 3456"/>
              <a:gd name="T11" fmla="*/ 2147483647 h 1320"/>
              <a:gd name="T12" fmla="*/ 2147483647 w 3456"/>
              <a:gd name="T13" fmla="*/ 2147483647 h 1320"/>
              <a:gd name="T14" fmla="*/ 2147483647 w 3456"/>
              <a:gd name="T15" fmla="*/ 2147483647 h 1320"/>
              <a:gd name="T16" fmla="*/ 2147483647 w 3456"/>
              <a:gd name="T17" fmla="*/ 2147483647 h 1320"/>
              <a:gd name="T18" fmla="*/ 2147483647 w 3456"/>
              <a:gd name="T19" fmla="*/ 2147483647 h 1320"/>
              <a:gd name="T20" fmla="*/ 2147483647 w 3456"/>
              <a:gd name="T21" fmla="*/ 2147483647 h 1320"/>
              <a:gd name="T22" fmla="*/ 2147483647 w 3456"/>
              <a:gd name="T23" fmla="*/ 2147483647 h 13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456" h="1320">
                <a:moveTo>
                  <a:pt x="0" y="1320"/>
                </a:moveTo>
                <a:cubicBezTo>
                  <a:pt x="244" y="1092"/>
                  <a:pt x="488" y="864"/>
                  <a:pt x="672" y="840"/>
                </a:cubicBezTo>
                <a:cubicBezTo>
                  <a:pt x="856" y="816"/>
                  <a:pt x="936" y="1152"/>
                  <a:pt x="1104" y="1176"/>
                </a:cubicBezTo>
                <a:cubicBezTo>
                  <a:pt x="1272" y="1200"/>
                  <a:pt x="1560" y="1112"/>
                  <a:pt x="1680" y="984"/>
                </a:cubicBezTo>
                <a:cubicBezTo>
                  <a:pt x="1800" y="856"/>
                  <a:pt x="1888" y="512"/>
                  <a:pt x="1824" y="408"/>
                </a:cubicBezTo>
                <a:cubicBezTo>
                  <a:pt x="1760" y="304"/>
                  <a:pt x="1336" y="424"/>
                  <a:pt x="1296" y="360"/>
                </a:cubicBezTo>
                <a:cubicBezTo>
                  <a:pt x="1256" y="296"/>
                  <a:pt x="1448" y="48"/>
                  <a:pt x="1584" y="24"/>
                </a:cubicBezTo>
                <a:cubicBezTo>
                  <a:pt x="1720" y="0"/>
                  <a:pt x="1920" y="176"/>
                  <a:pt x="2112" y="216"/>
                </a:cubicBezTo>
                <a:cubicBezTo>
                  <a:pt x="2304" y="256"/>
                  <a:pt x="2632" y="168"/>
                  <a:pt x="2736" y="264"/>
                </a:cubicBezTo>
                <a:cubicBezTo>
                  <a:pt x="2840" y="360"/>
                  <a:pt x="2672" y="704"/>
                  <a:pt x="2736" y="792"/>
                </a:cubicBezTo>
                <a:cubicBezTo>
                  <a:pt x="2800" y="880"/>
                  <a:pt x="3000" y="744"/>
                  <a:pt x="3120" y="792"/>
                </a:cubicBezTo>
                <a:cubicBezTo>
                  <a:pt x="3240" y="840"/>
                  <a:pt x="3400" y="1032"/>
                  <a:pt x="3456" y="108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2" name="Rectangle 6"/>
          <p:cNvSpPr>
            <a:spLocks noChangeArrowheads="1"/>
          </p:cNvSpPr>
          <p:nvPr/>
        </p:nvSpPr>
        <p:spPr bwMode="auto">
          <a:xfrm>
            <a:off x="4724400" y="1752600"/>
            <a:ext cx="2743200" cy="3048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3" name="AutoShape 7"/>
          <p:cNvSpPr>
            <a:spLocks noChangeArrowheads="1"/>
          </p:cNvSpPr>
          <p:nvPr/>
        </p:nvSpPr>
        <p:spPr bwMode="auto">
          <a:xfrm>
            <a:off x="6858000" y="3505200"/>
            <a:ext cx="1143000" cy="990600"/>
          </a:xfrm>
          <a:prstGeom prst="irregularSeal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4" name="Text Box 8"/>
          <p:cNvSpPr txBox="1">
            <a:spLocks noChangeArrowheads="1"/>
          </p:cNvSpPr>
          <p:nvPr/>
        </p:nvSpPr>
        <p:spPr bwMode="auto">
          <a:xfrm>
            <a:off x="7299325" y="2686050"/>
            <a:ext cx="8842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sz="3200">
                <a:latin typeface="Times New Roman" pitchFamily="18" charset="0"/>
              </a:rPr>
              <a:t>goal</a:t>
            </a:r>
            <a:endParaRPr lang="en-US">
              <a:latin typeface="Times New Roman" pitchFamily="18" charset="0"/>
            </a:endParaRPr>
          </a:p>
        </p:txBody>
      </p:sp>
      <p:sp>
        <p:nvSpPr>
          <p:cNvPr id="29705" name="Rectangle 9"/>
          <p:cNvSpPr>
            <a:spLocks noChangeArrowheads="1"/>
          </p:cNvSpPr>
          <p:nvPr/>
        </p:nvSpPr>
        <p:spPr bwMode="auto">
          <a:xfrm>
            <a:off x="3352800" y="1676400"/>
            <a:ext cx="2133600" cy="16764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6" name="Text Box 10"/>
          <p:cNvSpPr txBox="1">
            <a:spLocks noChangeArrowheads="1"/>
          </p:cNvSpPr>
          <p:nvPr/>
        </p:nvSpPr>
        <p:spPr bwMode="auto">
          <a:xfrm>
            <a:off x="2209800" y="5016500"/>
            <a:ext cx="60071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atin typeface="Verdana" pitchFamily="34" charset="0"/>
              </a:rPr>
              <a:t>progress with local knowledge only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goal seeking</a:t>
            </a:r>
          </a:p>
        </p:txBody>
      </p:sp>
      <p:sp>
        <p:nvSpPr>
          <p:cNvPr id="30723" name="AutoShape 3"/>
          <p:cNvSpPr>
            <a:spLocks noChangeArrowheads="1"/>
          </p:cNvSpPr>
          <p:nvPr/>
        </p:nvSpPr>
        <p:spPr bwMode="auto">
          <a:xfrm>
            <a:off x="6858000" y="3505200"/>
            <a:ext cx="1143000" cy="990600"/>
          </a:xfrm>
          <a:prstGeom prst="irregularSeal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4" name="Text Box 4"/>
          <p:cNvSpPr txBox="1">
            <a:spLocks noChangeArrowheads="1"/>
          </p:cNvSpPr>
          <p:nvPr/>
        </p:nvSpPr>
        <p:spPr bwMode="auto">
          <a:xfrm>
            <a:off x="7299325" y="2686050"/>
            <a:ext cx="8842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sz="3200">
                <a:latin typeface="Times New Roman" pitchFamily="18" charset="0"/>
              </a:rPr>
              <a:t>goal</a:t>
            </a:r>
            <a:endParaRPr lang="en-US">
              <a:latin typeface="Times New Roman" pitchFamily="18" charset="0"/>
            </a:endParaRPr>
          </a:p>
        </p:txBody>
      </p:sp>
      <p:sp>
        <p:nvSpPr>
          <p:cNvPr id="30725" name="Text Box 5"/>
          <p:cNvSpPr txBox="1">
            <a:spLocks noChangeArrowheads="1"/>
          </p:cNvSpPr>
          <p:nvPr/>
        </p:nvSpPr>
        <p:spPr bwMode="auto">
          <a:xfrm>
            <a:off x="898525" y="3219450"/>
            <a:ext cx="8842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sz="3200">
                <a:latin typeface="Times New Roman" pitchFamily="18" charset="0"/>
              </a:rPr>
              <a:t>start</a:t>
            </a:r>
            <a:endParaRPr lang="en-US">
              <a:latin typeface="Times New Roman" pitchFamily="18" charset="0"/>
            </a:endParaRPr>
          </a:p>
        </p:txBody>
      </p:sp>
      <p:sp>
        <p:nvSpPr>
          <p:cNvPr id="30726" name="AutoShape 6"/>
          <p:cNvSpPr>
            <a:spLocks noChangeArrowheads="1"/>
          </p:cNvSpPr>
          <p:nvPr/>
        </p:nvSpPr>
        <p:spPr bwMode="auto">
          <a:xfrm>
            <a:off x="1143000" y="3962400"/>
            <a:ext cx="609600" cy="609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7" name="Freeform 7"/>
          <p:cNvSpPr>
            <a:spLocks/>
          </p:cNvSpPr>
          <p:nvPr/>
        </p:nvSpPr>
        <p:spPr bwMode="auto">
          <a:xfrm>
            <a:off x="1676400" y="2019300"/>
            <a:ext cx="5486400" cy="2095500"/>
          </a:xfrm>
          <a:custGeom>
            <a:avLst/>
            <a:gdLst>
              <a:gd name="T0" fmla="*/ 0 w 3456"/>
              <a:gd name="T1" fmla="*/ 2147483647 h 1320"/>
              <a:gd name="T2" fmla="*/ 2147483647 w 3456"/>
              <a:gd name="T3" fmla="*/ 2147483647 h 1320"/>
              <a:gd name="T4" fmla="*/ 2147483647 w 3456"/>
              <a:gd name="T5" fmla="*/ 2147483647 h 1320"/>
              <a:gd name="T6" fmla="*/ 2147483647 w 3456"/>
              <a:gd name="T7" fmla="*/ 2147483647 h 1320"/>
              <a:gd name="T8" fmla="*/ 2147483647 w 3456"/>
              <a:gd name="T9" fmla="*/ 2147483647 h 1320"/>
              <a:gd name="T10" fmla="*/ 2147483647 w 3456"/>
              <a:gd name="T11" fmla="*/ 2147483647 h 1320"/>
              <a:gd name="T12" fmla="*/ 2147483647 w 3456"/>
              <a:gd name="T13" fmla="*/ 2147483647 h 1320"/>
              <a:gd name="T14" fmla="*/ 2147483647 w 3456"/>
              <a:gd name="T15" fmla="*/ 2147483647 h 1320"/>
              <a:gd name="T16" fmla="*/ 2147483647 w 3456"/>
              <a:gd name="T17" fmla="*/ 2147483647 h 1320"/>
              <a:gd name="T18" fmla="*/ 2147483647 w 3456"/>
              <a:gd name="T19" fmla="*/ 2147483647 h 1320"/>
              <a:gd name="T20" fmla="*/ 2147483647 w 3456"/>
              <a:gd name="T21" fmla="*/ 2147483647 h 1320"/>
              <a:gd name="T22" fmla="*/ 2147483647 w 3456"/>
              <a:gd name="T23" fmla="*/ 2147483647 h 13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456" h="1320">
                <a:moveTo>
                  <a:pt x="0" y="1320"/>
                </a:moveTo>
                <a:cubicBezTo>
                  <a:pt x="244" y="1092"/>
                  <a:pt x="488" y="864"/>
                  <a:pt x="672" y="840"/>
                </a:cubicBezTo>
                <a:cubicBezTo>
                  <a:pt x="856" y="816"/>
                  <a:pt x="936" y="1152"/>
                  <a:pt x="1104" y="1176"/>
                </a:cubicBezTo>
                <a:cubicBezTo>
                  <a:pt x="1272" y="1200"/>
                  <a:pt x="1560" y="1112"/>
                  <a:pt x="1680" y="984"/>
                </a:cubicBezTo>
                <a:cubicBezTo>
                  <a:pt x="1800" y="856"/>
                  <a:pt x="1888" y="512"/>
                  <a:pt x="1824" y="408"/>
                </a:cubicBezTo>
                <a:cubicBezTo>
                  <a:pt x="1760" y="304"/>
                  <a:pt x="1336" y="424"/>
                  <a:pt x="1296" y="360"/>
                </a:cubicBezTo>
                <a:cubicBezTo>
                  <a:pt x="1256" y="296"/>
                  <a:pt x="1448" y="48"/>
                  <a:pt x="1584" y="24"/>
                </a:cubicBezTo>
                <a:cubicBezTo>
                  <a:pt x="1720" y="0"/>
                  <a:pt x="1920" y="176"/>
                  <a:pt x="2112" y="216"/>
                </a:cubicBezTo>
                <a:cubicBezTo>
                  <a:pt x="2304" y="256"/>
                  <a:pt x="2632" y="168"/>
                  <a:pt x="2736" y="264"/>
                </a:cubicBezTo>
                <a:cubicBezTo>
                  <a:pt x="2840" y="360"/>
                  <a:pt x="2672" y="704"/>
                  <a:pt x="2736" y="792"/>
                </a:cubicBezTo>
                <a:cubicBezTo>
                  <a:pt x="2800" y="880"/>
                  <a:pt x="3000" y="744"/>
                  <a:pt x="3120" y="792"/>
                </a:cubicBezTo>
                <a:cubicBezTo>
                  <a:pt x="3240" y="840"/>
                  <a:pt x="3400" y="1032"/>
                  <a:pt x="3456" y="108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8" name="Text Box 8"/>
          <p:cNvSpPr txBox="1">
            <a:spLocks noChangeArrowheads="1"/>
          </p:cNvSpPr>
          <p:nvPr/>
        </p:nvSpPr>
        <p:spPr bwMode="auto">
          <a:xfrm>
            <a:off x="2209800" y="5016500"/>
            <a:ext cx="51371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atin typeface="Verdana" pitchFamily="34" charset="0"/>
              </a:rPr>
              <a:t>        …   but can get to the goal</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GB" smtClean="0"/>
              <a:t>golden rule of design</a:t>
            </a:r>
          </a:p>
        </p:txBody>
      </p:sp>
      <p:sp>
        <p:nvSpPr>
          <p:cNvPr id="4099" name="Rectangle 3"/>
          <p:cNvSpPr>
            <a:spLocks noGrp="1" noChangeArrowheads="1"/>
          </p:cNvSpPr>
          <p:nvPr>
            <p:ph type="body" idx="1"/>
          </p:nvPr>
        </p:nvSpPr>
        <p:spPr>
          <a:xfrm>
            <a:off x="685800" y="2209800"/>
            <a:ext cx="7772400" cy="4114800"/>
          </a:xfrm>
        </p:spPr>
        <p:txBody>
          <a:bodyPr/>
          <a:lstStyle/>
          <a:p>
            <a:pPr algn="ctr" eaLnBrk="1" hangingPunct="1">
              <a:buFontTx/>
              <a:buNone/>
            </a:pPr>
            <a:endParaRPr lang="en-GB" smtClean="0">
              <a:solidFill>
                <a:schemeClr val="accent1"/>
              </a:solidFill>
            </a:endParaRPr>
          </a:p>
          <a:p>
            <a:pPr algn="ctr" eaLnBrk="1" hangingPunct="1">
              <a:buFontTx/>
              <a:buNone/>
            </a:pPr>
            <a:r>
              <a:rPr lang="en-GB" sz="3600" smtClean="0">
                <a:solidFill>
                  <a:srgbClr val="993333"/>
                </a:solidFill>
              </a:rPr>
              <a:t>understand your materials</a:t>
            </a:r>
            <a:endParaRPr lang="en-GB" smtClean="0"/>
          </a:p>
          <a:p>
            <a:pPr lvl="4" eaLnBrk="1" hangingPunct="1"/>
            <a:endParaRPr lang="en-GB" smtClean="0"/>
          </a:p>
          <a:p>
            <a:pPr eaLnBrk="1" hangingPunct="1"/>
            <a:endParaRPr lang="en-GB"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mtClean="0"/>
              <a:t>goal seeking</a:t>
            </a:r>
          </a:p>
        </p:txBody>
      </p:sp>
      <p:sp>
        <p:nvSpPr>
          <p:cNvPr id="31747" name="Text Box 3"/>
          <p:cNvSpPr txBox="1">
            <a:spLocks noChangeArrowheads="1"/>
          </p:cNvSpPr>
          <p:nvPr/>
        </p:nvSpPr>
        <p:spPr bwMode="auto">
          <a:xfrm>
            <a:off x="2209800" y="5016500"/>
            <a:ext cx="51244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atin typeface="Verdana" pitchFamily="34" charset="0"/>
              </a:rPr>
              <a:t>        …   try to avoid these bits!</a:t>
            </a:r>
          </a:p>
        </p:txBody>
      </p:sp>
      <p:grpSp>
        <p:nvGrpSpPr>
          <p:cNvPr id="31748" name="Group 4"/>
          <p:cNvGrpSpPr>
            <a:grpSpLocks/>
          </p:cNvGrpSpPr>
          <p:nvPr/>
        </p:nvGrpSpPr>
        <p:grpSpPr bwMode="auto">
          <a:xfrm>
            <a:off x="898525" y="1676400"/>
            <a:ext cx="7285038" cy="2895600"/>
            <a:chOff x="566" y="1056"/>
            <a:chExt cx="4589" cy="1824"/>
          </a:xfrm>
        </p:grpSpPr>
        <p:sp>
          <p:nvSpPr>
            <p:cNvPr id="31749" name="AutoShape 5"/>
            <p:cNvSpPr>
              <a:spLocks noChangeArrowheads="1"/>
            </p:cNvSpPr>
            <p:nvPr/>
          </p:nvSpPr>
          <p:spPr bwMode="auto">
            <a:xfrm>
              <a:off x="4320" y="2208"/>
              <a:ext cx="720" cy="624"/>
            </a:xfrm>
            <a:prstGeom prst="irregularSeal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0" name="Text Box 6"/>
            <p:cNvSpPr txBox="1">
              <a:spLocks noChangeArrowheads="1"/>
            </p:cNvSpPr>
            <p:nvPr/>
          </p:nvSpPr>
          <p:spPr bwMode="auto">
            <a:xfrm>
              <a:off x="4598" y="1692"/>
              <a:ext cx="55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sz="3200">
                  <a:latin typeface="Times New Roman" pitchFamily="18" charset="0"/>
                </a:rPr>
                <a:t>goal</a:t>
              </a:r>
              <a:endParaRPr lang="en-US">
                <a:latin typeface="Times New Roman" pitchFamily="18" charset="0"/>
              </a:endParaRPr>
            </a:p>
          </p:txBody>
        </p:sp>
        <p:sp>
          <p:nvSpPr>
            <p:cNvPr id="31751" name="Text Box 7"/>
            <p:cNvSpPr txBox="1">
              <a:spLocks noChangeArrowheads="1"/>
            </p:cNvSpPr>
            <p:nvPr/>
          </p:nvSpPr>
          <p:spPr bwMode="auto">
            <a:xfrm>
              <a:off x="566" y="2028"/>
              <a:ext cx="55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sz="3200">
                  <a:latin typeface="Times New Roman" pitchFamily="18" charset="0"/>
                </a:rPr>
                <a:t>start</a:t>
              </a:r>
              <a:endParaRPr lang="en-US">
                <a:latin typeface="Times New Roman" pitchFamily="18" charset="0"/>
              </a:endParaRPr>
            </a:p>
          </p:txBody>
        </p:sp>
        <p:sp>
          <p:nvSpPr>
            <p:cNvPr id="31752" name="AutoShape 8"/>
            <p:cNvSpPr>
              <a:spLocks noChangeArrowheads="1"/>
            </p:cNvSpPr>
            <p:nvPr/>
          </p:nvSpPr>
          <p:spPr bwMode="auto">
            <a:xfrm>
              <a:off x="720" y="2496"/>
              <a:ext cx="384" cy="384"/>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3" name="Freeform 9"/>
            <p:cNvSpPr>
              <a:spLocks/>
            </p:cNvSpPr>
            <p:nvPr/>
          </p:nvSpPr>
          <p:spPr bwMode="auto">
            <a:xfrm>
              <a:off x="1056" y="1272"/>
              <a:ext cx="3456" cy="1320"/>
            </a:xfrm>
            <a:custGeom>
              <a:avLst/>
              <a:gdLst>
                <a:gd name="T0" fmla="*/ 0 w 3456"/>
                <a:gd name="T1" fmla="*/ 1320 h 1320"/>
                <a:gd name="T2" fmla="*/ 672 w 3456"/>
                <a:gd name="T3" fmla="*/ 840 h 1320"/>
                <a:gd name="T4" fmla="*/ 1104 w 3456"/>
                <a:gd name="T5" fmla="*/ 1176 h 1320"/>
                <a:gd name="T6" fmla="*/ 1680 w 3456"/>
                <a:gd name="T7" fmla="*/ 984 h 1320"/>
                <a:gd name="T8" fmla="*/ 1824 w 3456"/>
                <a:gd name="T9" fmla="*/ 408 h 1320"/>
                <a:gd name="T10" fmla="*/ 1296 w 3456"/>
                <a:gd name="T11" fmla="*/ 360 h 1320"/>
                <a:gd name="T12" fmla="*/ 1584 w 3456"/>
                <a:gd name="T13" fmla="*/ 24 h 1320"/>
                <a:gd name="T14" fmla="*/ 2112 w 3456"/>
                <a:gd name="T15" fmla="*/ 216 h 1320"/>
                <a:gd name="T16" fmla="*/ 2736 w 3456"/>
                <a:gd name="T17" fmla="*/ 264 h 1320"/>
                <a:gd name="T18" fmla="*/ 2736 w 3456"/>
                <a:gd name="T19" fmla="*/ 792 h 1320"/>
                <a:gd name="T20" fmla="*/ 3120 w 3456"/>
                <a:gd name="T21" fmla="*/ 792 h 1320"/>
                <a:gd name="T22" fmla="*/ 3456 w 3456"/>
                <a:gd name="T23" fmla="*/ 1080 h 13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456" h="1320">
                  <a:moveTo>
                    <a:pt x="0" y="1320"/>
                  </a:moveTo>
                  <a:cubicBezTo>
                    <a:pt x="244" y="1092"/>
                    <a:pt x="488" y="864"/>
                    <a:pt x="672" y="840"/>
                  </a:cubicBezTo>
                  <a:cubicBezTo>
                    <a:pt x="856" y="816"/>
                    <a:pt x="936" y="1152"/>
                    <a:pt x="1104" y="1176"/>
                  </a:cubicBezTo>
                  <a:cubicBezTo>
                    <a:pt x="1272" y="1200"/>
                    <a:pt x="1560" y="1112"/>
                    <a:pt x="1680" y="984"/>
                  </a:cubicBezTo>
                  <a:cubicBezTo>
                    <a:pt x="1800" y="856"/>
                    <a:pt x="1888" y="512"/>
                    <a:pt x="1824" y="408"/>
                  </a:cubicBezTo>
                  <a:cubicBezTo>
                    <a:pt x="1760" y="304"/>
                    <a:pt x="1336" y="424"/>
                    <a:pt x="1296" y="360"/>
                  </a:cubicBezTo>
                  <a:cubicBezTo>
                    <a:pt x="1256" y="296"/>
                    <a:pt x="1448" y="48"/>
                    <a:pt x="1584" y="24"/>
                  </a:cubicBezTo>
                  <a:cubicBezTo>
                    <a:pt x="1720" y="0"/>
                    <a:pt x="1920" y="176"/>
                    <a:pt x="2112" y="216"/>
                  </a:cubicBezTo>
                  <a:cubicBezTo>
                    <a:pt x="2304" y="256"/>
                    <a:pt x="2632" y="168"/>
                    <a:pt x="2736" y="264"/>
                  </a:cubicBezTo>
                  <a:cubicBezTo>
                    <a:pt x="2840" y="360"/>
                    <a:pt x="2672" y="704"/>
                    <a:pt x="2736" y="792"/>
                  </a:cubicBezTo>
                  <a:cubicBezTo>
                    <a:pt x="2800" y="880"/>
                    <a:pt x="3000" y="744"/>
                    <a:pt x="3120" y="792"/>
                  </a:cubicBezTo>
                  <a:cubicBezTo>
                    <a:pt x="3240" y="840"/>
                    <a:pt x="3400" y="1032"/>
                    <a:pt x="3456" y="108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4" name="Oval 10"/>
            <p:cNvSpPr>
              <a:spLocks noChangeArrowheads="1"/>
            </p:cNvSpPr>
            <p:nvPr/>
          </p:nvSpPr>
          <p:spPr bwMode="auto">
            <a:xfrm>
              <a:off x="2112" y="1056"/>
              <a:ext cx="1248" cy="816"/>
            </a:xfrm>
            <a:prstGeom prst="ellipse">
              <a:avLst/>
            </a:prstGeom>
            <a:noFill/>
            <a:ln w="762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smtClean="0"/>
              <a:t>four golden rules</a:t>
            </a:r>
          </a:p>
        </p:txBody>
      </p:sp>
      <p:sp>
        <p:nvSpPr>
          <p:cNvPr id="32771" name="Rectangle 3"/>
          <p:cNvSpPr>
            <a:spLocks noGrp="1" noChangeArrowheads="1"/>
          </p:cNvSpPr>
          <p:nvPr>
            <p:ph type="body" idx="1"/>
          </p:nvPr>
        </p:nvSpPr>
        <p:spPr/>
        <p:txBody>
          <a:bodyPr/>
          <a:lstStyle/>
          <a:p>
            <a:pPr eaLnBrk="1" hangingPunct="1"/>
            <a:r>
              <a:rPr lang="en-GB" smtClean="0"/>
              <a:t>knowing </a:t>
            </a:r>
            <a:r>
              <a:rPr lang="en-GB" b="1" smtClean="0"/>
              <a:t>where you are</a:t>
            </a:r>
          </a:p>
          <a:p>
            <a:pPr eaLnBrk="1" hangingPunct="1"/>
            <a:r>
              <a:rPr lang="en-GB" smtClean="0"/>
              <a:t>knowing </a:t>
            </a:r>
            <a:r>
              <a:rPr lang="en-GB" b="1" smtClean="0"/>
              <a:t>what you can do</a:t>
            </a:r>
          </a:p>
          <a:p>
            <a:pPr eaLnBrk="1" hangingPunct="1"/>
            <a:r>
              <a:rPr lang="en-GB" smtClean="0"/>
              <a:t>knowing </a:t>
            </a:r>
            <a:r>
              <a:rPr lang="en-GB" b="1" smtClean="0"/>
              <a:t>where  you are going</a:t>
            </a:r>
          </a:p>
          <a:p>
            <a:pPr lvl="1" eaLnBrk="1" hangingPunct="1"/>
            <a:r>
              <a:rPr lang="en-US" smtClean="0"/>
              <a:t>or what will happen</a:t>
            </a:r>
          </a:p>
          <a:p>
            <a:pPr eaLnBrk="1" hangingPunct="1"/>
            <a:r>
              <a:rPr lang="en-GB" smtClean="0"/>
              <a:t>knowing </a:t>
            </a:r>
            <a:r>
              <a:rPr lang="en-GB" b="1" smtClean="0"/>
              <a:t>where you’ve been</a:t>
            </a:r>
          </a:p>
          <a:p>
            <a:pPr lvl="1" eaLnBrk="1" hangingPunct="1"/>
            <a:r>
              <a:rPr lang="en-GB" smtClean="0"/>
              <a:t>or what you’ve done</a:t>
            </a:r>
          </a:p>
          <a:p>
            <a:pPr lvl="1" eaLnBrk="1" hangingPunct="1"/>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GB" smtClean="0"/>
              <a:t>where you are – breadcrumbs</a:t>
            </a:r>
          </a:p>
        </p:txBody>
      </p:sp>
      <p:sp>
        <p:nvSpPr>
          <p:cNvPr id="33795" name="Rectangle 3"/>
          <p:cNvSpPr>
            <a:spLocks noGrp="1" noChangeArrowheads="1"/>
          </p:cNvSpPr>
          <p:nvPr>
            <p:ph type="body" idx="1"/>
          </p:nvPr>
        </p:nvSpPr>
        <p:spPr/>
        <p:txBody>
          <a:bodyPr/>
          <a:lstStyle/>
          <a:p>
            <a:pPr eaLnBrk="1" hangingPunct="1">
              <a:buFontTx/>
              <a:buChar char=" "/>
            </a:pPr>
            <a:endParaRPr lang="en-GB" sz="1200" smtClean="0"/>
          </a:p>
          <a:p>
            <a:pPr eaLnBrk="1" hangingPunct="1">
              <a:buFontTx/>
              <a:buChar char=" "/>
            </a:pPr>
            <a:r>
              <a:rPr lang="en-GB" sz="2400" smtClean="0"/>
              <a:t>shows path through web site hierarchy</a:t>
            </a:r>
          </a:p>
        </p:txBody>
      </p:sp>
      <p:pic>
        <p:nvPicPr>
          <p:cNvPr id="33796" name="Picture 4" descr="breadcrumbs.pict                                               0004DD73Macintosh HD                   ABA781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886200"/>
            <a:ext cx="7138988"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9762" name="Group 18"/>
          <p:cNvGrpSpPr>
            <a:grpSpLocks/>
          </p:cNvGrpSpPr>
          <p:nvPr/>
        </p:nvGrpSpPr>
        <p:grpSpPr bwMode="auto">
          <a:xfrm>
            <a:off x="457200" y="3352800"/>
            <a:ext cx="1600200" cy="762000"/>
            <a:chOff x="288" y="2112"/>
            <a:chExt cx="1008" cy="480"/>
          </a:xfrm>
        </p:grpSpPr>
        <p:sp>
          <p:nvSpPr>
            <p:cNvPr id="33812" name="Text Box 5"/>
            <p:cNvSpPr txBox="1">
              <a:spLocks noChangeArrowheads="1"/>
            </p:cNvSpPr>
            <p:nvPr/>
          </p:nvSpPr>
          <p:spPr bwMode="auto">
            <a:xfrm>
              <a:off x="288" y="2112"/>
              <a:ext cx="7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GB" sz="2000">
                  <a:solidFill>
                    <a:srgbClr val="2E005D"/>
                  </a:solidFill>
                  <a:latin typeface="Arial" pitchFamily="34" charset="0"/>
                </a:rPr>
                <a:t>web site</a:t>
              </a:r>
            </a:p>
          </p:txBody>
        </p:sp>
        <p:sp>
          <p:nvSpPr>
            <p:cNvPr id="33813" name="Line 10"/>
            <p:cNvSpPr>
              <a:spLocks noChangeShapeType="1"/>
            </p:cNvSpPr>
            <p:nvPr/>
          </p:nvSpPr>
          <p:spPr bwMode="auto">
            <a:xfrm>
              <a:off x="864" y="2352"/>
              <a:ext cx="432" cy="240"/>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9763" name="Group 19"/>
          <p:cNvGrpSpPr>
            <a:grpSpLocks/>
          </p:cNvGrpSpPr>
          <p:nvPr/>
        </p:nvGrpSpPr>
        <p:grpSpPr bwMode="auto">
          <a:xfrm>
            <a:off x="1752600" y="2971800"/>
            <a:ext cx="2173288" cy="1066800"/>
            <a:chOff x="1104" y="1872"/>
            <a:chExt cx="1369" cy="672"/>
          </a:xfrm>
        </p:grpSpPr>
        <p:sp>
          <p:nvSpPr>
            <p:cNvPr id="33810" name="Text Box 6"/>
            <p:cNvSpPr txBox="1">
              <a:spLocks noChangeArrowheads="1"/>
            </p:cNvSpPr>
            <p:nvPr/>
          </p:nvSpPr>
          <p:spPr bwMode="auto">
            <a:xfrm>
              <a:off x="1104" y="1872"/>
              <a:ext cx="13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GB" sz="2000">
                  <a:solidFill>
                    <a:srgbClr val="2E005D"/>
                  </a:solidFill>
                  <a:latin typeface="Arial" pitchFamily="34" charset="0"/>
                </a:rPr>
                <a:t>top level category</a:t>
              </a:r>
            </a:p>
          </p:txBody>
        </p:sp>
        <p:sp>
          <p:nvSpPr>
            <p:cNvPr id="33811" name="Line 12"/>
            <p:cNvSpPr>
              <a:spLocks noChangeShapeType="1"/>
            </p:cNvSpPr>
            <p:nvPr/>
          </p:nvSpPr>
          <p:spPr bwMode="auto">
            <a:xfrm>
              <a:off x="1824" y="2112"/>
              <a:ext cx="336" cy="432"/>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9764" name="Group 20"/>
          <p:cNvGrpSpPr>
            <a:grpSpLocks/>
          </p:cNvGrpSpPr>
          <p:nvPr/>
        </p:nvGrpSpPr>
        <p:grpSpPr bwMode="auto">
          <a:xfrm>
            <a:off x="4191000" y="3048000"/>
            <a:ext cx="1651000" cy="990600"/>
            <a:chOff x="2640" y="1920"/>
            <a:chExt cx="1040" cy="624"/>
          </a:xfrm>
        </p:grpSpPr>
        <p:sp>
          <p:nvSpPr>
            <p:cNvPr id="33808" name="Text Box 7"/>
            <p:cNvSpPr txBox="1">
              <a:spLocks noChangeArrowheads="1"/>
            </p:cNvSpPr>
            <p:nvPr/>
          </p:nvSpPr>
          <p:spPr bwMode="auto">
            <a:xfrm>
              <a:off x="2640" y="1920"/>
              <a:ext cx="10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GB" sz="2000">
                  <a:solidFill>
                    <a:srgbClr val="2E005D"/>
                  </a:solidFill>
                  <a:latin typeface="Arial" pitchFamily="34" charset="0"/>
                </a:rPr>
                <a:t>sub-category</a:t>
              </a:r>
            </a:p>
          </p:txBody>
        </p:sp>
        <p:sp>
          <p:nvSpPr>
            <p:cNvPr id="33809" name="Line 13"/>
            <p:cNvSpPr>
              <a:spLocks noChangeShapeType="1"/>
            </p:cNvSpPr>
            <p:nvPr/>
          </p:nvSpPr>
          <p:spPr bwMode="auto">
            <a:xfrm flipH="1">
              <a:off x="2832" y="2208"/>
              <a:ext cx="240" cy="336"/>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9765" name="Group 21"/>
          <p:cNvGrpSpPr>
            <a:grpSpLocks/>
          </p:cNvGrpSpPr>
          <p:nvPr/>
        </p:nvGrpSpPr>
        <p:grpSpPr bwMode="auto">
          <a:xfrm>
            <a:off x="5257800" y="3352800"/>
            <a:ext cx="2052638" cy="762000"/>
            <a:chOff x="3312" y="2112"/>
            <a:chExt cx="1293" cy="480"/>
          </a:xfrm>
        </p:grpSpPr>
        <p:sp>
          <p:nvSpPr>
            <p:cNvPr id="33806" name="Text Box 8"/>
            <p:cNvSpPr txBox="1">
              <a:spLocks noChangeArrowheads="1"/>
            </p:cNvSpPr>
            <p:nvPr/>
          </p:nvSpPr>
          <p:spPr bwMode="auto">
            <a:xfrm>
              <a:off x="3840" y="2112"/>
              <a:ext cx="76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GB" sz="2000">
                  <a:solidFill>
                    <a:srgbClr val="2E005D"/>
                  </a:solidFill>
                  <a:latin typeface="Arial" pitchFamily="34" charset="0"/>
                </a:rPr>
                <a:t>this page</a:t>
              </a:r>
            </a:p>
          </p:txBody>
        </p:sp>
        <p:sp>
          <p:nvSpPr>
            <p:cNvPr id="33807" name="Line 14"/>
            <p:cNvSpPr>
              <a:spLocks noChangeShapeType="1"/>
            </p:cNvSpPr>
            <p:nvPr/>
          </p:nvSpPr>
          <p:spPr bwMode="auto">
            <a:xfrm flipH="1">
              <a:off x="3312" y="2304"/>
              <a:ext cx="528" cy="288"/>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9767" name="Group 23"/>
          <p:cNvGrpSpPr>
            <a:grpSpLocks/>
          </p:cNvGrpSpPr>
          <p:nvPr/>
        </p:nvGrpSpPr>
        <p:grpSpPr bwMode="auto">
          <a:xfrm>
            <a:off x="304800" y="4343400"/>
            <a:ext cx="4419600" cy="1997075"/>
            <a:chOff x="192" y="2736"/>
            <a:chExt cx="2784" cy="1258"/>
          </a:xfrm>
        </p:grpSpPr>
        <p:sp>
          <p:nvSpPr>
            <p:cNvPr id="33802" name="AutoShape 15"/>
            <p:cNvSpPr>
              <a:spLocks/>
            </p:cNvSpPr>
            <p:nvPr/>
          </p:nvSpPr>
          <p:spPr bwMode="auto">
            <a:xfrm rot="-5400000">
              <a:off x="2040" y="1896"/>
              <a:ext cx="96" cy="1776"/>
            </a:xfrm>
            <a:prstGeom prst="leftBrace">
              <a:avLst>
                <a:gd name="adj1" fmla="val 92500"/>
                <a:gd name="adj2" fmla="val 49444"/>
              </a:avLst>
            </a:prstGeom>
            <a:noFill/>
            <a:ln w="381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3803" name="Group 22"/>
            <p:cNvGrpSpPr>
              <a:grpSpLocks/>
            </p:cNvGrpSpPr>
            <p:nvPr/>
          </p:nvGrpSpPr>
          <p:grpSpPr bwMode="auto">
            <a:xfrm>
              <a:off x="192" y="2832"/>
              <a:ext cx="1824" cy="1162"/>
              <a:chOff x="192" y="2832"/>
              <a:chExt cx="1824" cy="1162"/>
            </a:xfrm>
          </p:grpSpPr>
          <p:sp>
            <p:nvSpPr>
              <p:cNvPr id="33804" name="Text Box 16"/>
              <p:cNvSpPr txBox="1">
                <a:spLocks noChangeArrowheads="1"/>
              </p:cNvSpPr>
              <p:nvPr/>
            </p:nvSpPr>
            <p:spPr bwMode="auto">
              <a:xfrm>
                <a:off x="192" y="3360"/>
                <a:ext cx="73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GB" sz="2000">
                    <a:solidFill>
                      <a:srgbClr val="2E005D"/>
                    </a:solidFill>
                    <a:latin typeface="Arial" pitchFamily="34" charset="0"/>
                  </a:rPr>
                  <a:t>live links</a:t>
                </a:r>
              </a:p>
              <a:p>
                <a:pPr algn="ctr"/>
                <a:r>
                  <a:rPr lang="en-GB" sz="2000">
                    <a:solidFill>
                      <a:srgbClr val="2E005D"/>
                    </a:solidFill>
                    <a:latin typeface="Arial" pitchFamily="34" charset="0"/>
                  </a:rPr>
                  <a:t>to higher</a:t>
                </a:r>
              </a:p>
              <a:p>
                <a:pPr algn="ctr"/>
                <a:r>
                  <a:rPr lang="en-GB" sz="2000">
                    <a:solidFill>
                      <a:srgbClr val="2E005D"/>
                    </a:solidFill>
                    <a:latin typeface="Arial" pitchFamily="34" charset="0"/>
                  </a:rPr>
                  <a:t>levels</a:t>
                </a:r>
              </a:p>
            </p:txBody>
          </p:sp>
          <p:sp>
            <p:nvSpPr>
              <p:cNvPr id="33805" name="Line 17"/>
              <p:cNvSpPr>
                <a:spLocks noChangeShapeType="1"/>
              </p:cNvSpPr>
              <p:nvPr/>
            </p:nvSpPr>
            <p:spPr bwMode="auto">
              <a:xfrm flipV="1">
                <a:off x="912" y="2832"/>
                <a:ext cx="1104" cy="720"/>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97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976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5976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5976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59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beware the </a:t>
            </a:r>
            <a:r>
              <a:rPr lang="en-US" b="1" smtClean="0"/>
              <a:t>big button trap</a:t>
            </a:r>
            <a:endParaRPr lang="en-GB" b="1" smtClean="0"/>
          </a:p>
        </p:txBody>
      </p:sp>
      <p:sp>
        <p:nvSpPr>
          <p:cNvPr id="34819" name="Rectangle 3"/>
          <p:cNvSpPr>
            <a:spLocks noGrp="1" noChangeArrowheads="1"/>
          </p:cNvSpPr>
          <p:nvPr>
            <p:ph type="body" idx="1"/>
          </p:nvPr>
        </p:nvSpPr>
        <p:spPr>
          <a:xfrm>
            <a:off x="685800" y="5181600"/>
            <a:ext cx="7772400" cy="914400"/>
          </a:xfrm>
        </p:spPr>
        <p:txBody>
          <a:bodyPr/>
          <a:lstStyle/>
          <a:p>
            <a:pPr eaLnBrk="1" hangingPunct="1">
              <a:lnSpc>
                <a:spcPct val="90000"/>
              </a:lnSpc>
            </a:pPr>
            <a:r>
              <a:rPr lang="en-GB" smtClean="0"/>
              <a:t>where do they go?</a:t>
            </a:r>
          </a:p>
          <a:p>
            <a:pPr lvl="1" eaLnBrk="1" hangingPunct="1">
              <a:lnSpc>
                <a:spcPct val="90000"/>
              </a:lnSpc>
            </a:pPr>
            <a:r>
              <a:rPr lang="en-GB" smtClean="0"/>
              <a:t>lots of room for extra text!</a:t>
            </a:r>
          </a:p>
        </p:txBody>
      </p:sp>
      <p:grpSp>
        <p:nvGrpSpPr>
          <p:cNvPr id="34820" name="Group 6"/>
          <p:cNvGrpSpPr>
            <a:grpSpLocks/>
          </p:cNvGrpSpPr>
          <p:nvPr/>
        </p:nvGrpSpPr>
        <p:grpSpPr bwMode="auto">
          <a:xfrm>
            <a:off x="2019300" y="1790700"/>
            <a:ext cx="5143500" cy="3162300"/>
            <a:chOff x="984" y="1296"/>
            <a:chExt cx="3240" cy="1992"/>
          </a:xfrm>
        </p:grpSpPr>
        <p:sp>
          <p:nvSpPr>
            <p:cNvPr id="34821" name="AutoShape 7"/>
            <p:cNvSpPr>
              <a:spLocks noChangeArrowheads="1"/>
            </p:cNvSpPr>
            <p:nvPr/>
          </p:nvSpPr>
          <p:spPr bwMode="auto">
            <a:xfrm>
              <a:off x="984" y="1296"/>
              <a:ext cx="1392" cy="864"/>
            </a:xfrm>
            <a:prstGeom prst="bevel">
              <a:avLst>
                <a:gd name="adj" fmla="val 1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Times New Roman" pitchFamily="18" charset="0"/>
                </a:rPr>
                <a:t>things</a:t>
              </a:r>
            </a:p>
          </p:txBody>
        </p:sp>
        <p:sp>
          <p:nvSpPr>
            <p:cNvPr id="34822" name="AutoShape 8"/>
            <p:cNvSpPr>
              <a:spLocks noChangeArrowheads="1"/>
            </p:cNvSpPr>
            <p:nvPr/>
          </p:nvSpPr>
          <p:spPr bwMode="auto">
            <a:xfrm>
              <a:off x="2832" y="2424"/>
              <a:ext cx="1392" cy="864"/>
            </a:xfrm>
            <a:prstGeom prst="bevel">
              <a:avLst>
                <a:gd name="adj" fmla="val 1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Times New Roman" pitchFamily="18" charset="0"/>
                </a:rPr>
                <a:t>the thing from</a:t>
              </a:r>
            </a:p>
            <a:p>
              <a:pPr algn="ctr"/>
              <a:r>
                <a:rPr lang="en-US">
                  <a:latin typeface="Times New Roman" pitchFamily="18" charset="0"/>
                </a:rPr>
                <a:t>outer space</a:t>
              </a:r>
            </a:p>
          </p:txBody>
        </p:sp>
        <p:sp>
          <p:nvSpPr>
            <p:cNvPr id="34823" name="AutoShape 9"/>
            <p:cNvSpPr>
              <a:spLocks noChangeArrowheads="1"/>
            </p:cNvSpPr>
            <p:nvPr/>
          </p:nvSpPr>
          <p:spPr bwMode="auto">
            <a:xfrm>
              <a:off x="984" y="2424"/>
              <a:ext cx="1392" cy="864"/>
            </a:xfrm>
            <a:prstGeom prst="bevel">
              <a:avLst>
                <a:gd name="adj" fmla="val 1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Times New Roman" pitchFamily="18" charset="0"/>
                </a:rPr>
                <a:t>more things</a:t>
              </a:r>
            </a:p>
          </p:txBody>
        </p:sp>
        <p:sp>
          <p:nvSpPr>
            <p:cNvPr id="34824" name="AutoShape 10"/>
            <p:cNvSpPr>
              <a:spLocks noChangeArrowheads="1"/>
            </p:cNvSpPr>
            <p:nvPr/>
          </p:nvSpPr>
          <p:spPr bwMode="auto">
            <a:xfrm>
              <a:off x="2832" y="1296"/>
              <a:ext cx="1392" cy="864"/>
            </a:xfrm>
            <a:prstGeom prst="bevel">
              <a:avLst>
                <a:gd name="adj" fmla="val 1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Times New Roman" pitchFamily="18" charset="0"/>
                </a:rPr>
                <a:t>other things</a:t>
              </a: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GB" smtClean="0"/>
              <a:t>modes</a:t>
            </a:r>
          </a:p>
        </p:txBody>
      </p:sp>
      <p:sp>
        <p:nvSpPr>
          <p:cNvPr id="35843" name="Rectangle 3"/>
          <p:cNvSpPr>
            <a:spLocks noGrp="1" noChangeArrowheads="1"/>
          </p:cNvSpPr>
          <p:nvPr>
            <p:ph type="body" idx="1"/>
          </p:nvPr>
        </p:nvSpPr>
        <p:spPr/>
        <p:txBody>
          <a:bodyPr/>
          <a:lstStyle/>
          <a:p>
            <a:pPr eaLnBrk="1" hangingPunct="1">
              <a:lnSpc>
                <a:spcPct val="90000"/>
              </a:lnSpc>
            </a:pPr>
            <a:r>
              <a:rPr lang="en-GB" b="1" smtClean="0"/>
              <a:t>lock to prevent accidental use …</a:t>
            </a:r>
          </a:p>
          <a:p>
            <a:pPr lvl="1" eaLnBrk="1" hangingPunct="1">
              <a:lnSpc>
                <a:spcPct val="90000"/>
              </a:lnSpc>
            </a:pPr>
            <a:r>
              <a:rPr lang="en-GB" smtClean="0"/>
              <a:t>remove lock - ‘c’ + ‘yes’ to confirm</a:t>
            </a:r>
          </a:p>
          <a:p>
            <a:pPr lvl="1" eaLnBrk="1" hangingPunct="1">
              <a:lnSpc>
                <a:spcPct val="90000"/>
              </a:lnSpc>
            </a:pPr>
            <a:r>
              <a:rPr lang="en-GB" smtClean="0"/>
              <a:t>frequent practiced action</a:t>
            </a:r>
          </a:p>
          <a:p>
            <a:pPr eaLnBrk="1" hangingPunct="1">
              <a:lnSpc>
                <a:spcPct val="90000"/>
              </a:lnSpc>
            </a:pPr>
            <a:r>
              <a:rPr lang="en-GB" smtClean="0"/>
              <a:t>if lock forgotten</a:t>
            </a:r>
          </a:p>
          <a:p>
            <a:pPr lvl="1" eaLnBrk="1" hangingPunct="1">
              <a:lnSpc>
                <a:spcPct val="90000"/>
              </a:lnSpc>
            </a:pPr>
            <a:r>
              <a:rPr lang="en-GB" smtClean="0"/>
              <a:t>in pocket ‘yes’ gets pressed</a:t>
            </a:r>
          </a:p>
          <a:p>
            <a:pPr lvl="1" eaLnBrk="1" hangingPunct="1">
              <a:lnSpc>
                <a:spcPct val="90000"/>
              </a:lnSpc>
            </a:pPr>
            <a:r>
              <a:rPr lang="en-GB" smtClean="0"/>
              <a:t>goes to phone book</a:t>
            </a:r>
          </a:p>
          <a:p>
            <a:pPr lvl="1" eaLnBrk="1" hangingPunct="1">
              <a:lnSpc>
                <a:spcPct val="90000"/>
              </a:lnSpc>
            </a:pPr>
            <a:r>
              <a:rPr lang="en-GB" smtClean="0"/>
              <a:t>in phone book …</a:t>
            </a:r>
            <a:br>
              <a:rPr lang="en-GB" smtClean="0"/>
            </a:br>
            <a:r>
              <a:rPr lang="en-GB" smtClean="0"/>
              <a:t>  ‘c’ – delete entry</a:t>
            </a:r>
            <a:br>
              <a:rPr lang="en-GB" smtClean="0"/>
            </a:br>
            <a:r>
              <a:rPr lang="en-GB" smtClean="0"/>
              <a:t>  ‘yes’ – confirm</a:t>
            </a:r>
            <a:br>
              <a:rPr lang="en-GB" smtClean="0"/>
            </a:br>
            <a:r>
              <a:rPr lang="en-GB" smtClean="0"/>
              <a:t>… oops !</a:t>
            </a:r>
          </a:p>
        </p:txBody>
      </p:sp>
      <p:pic>
        <p:nvPicPr>
          <p:cNvPr id="35844" name="Picture 6" descr="phone-modes.jpg                                                0007898DMacintosh HD                   ABA781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4394200"/>
            <a:ext cx="3665538"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7469" name="Group 13"/>
          <p:cNvGrpSpPr>
            <a:grpSpLocks/>
          </p:cNvGrpSpPr>
          <p:nvPr/>
        </p:nvGrpSpPr>
        <p:grpSpPr bwMode="auto">
          <a:xfrm>
            <a:off x="5360988" y="4810125"/>
            <a:ext cx="3074987" cy="1577975"/>
            <a:chOff x="3552" y="3120"/>
            <a:chExt cx="1776" cy="912"/>
          </a:xfrm>
        </p:grpSpPr>
        <p:sp>
          <p:nvSpPr>
            <p:cNvPr id="35846" name="Oval 7"/>
            <p:cNvSpPr>
              <a:spLocks noChangeArrowheads="1"/>
            </p:cNvSpPr>
            <p:nvPr/>
          </p:nvSpPr>
          <p:spPr bwMode="auto">
            <a:xfrm>
              <a:off x="4704" y="3456"/>
              <a:ext cx="624" cy="576"/>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7" name="Oval 8"/>
            <p:cNvSpPr>
              <a:spLocks noChangeArrowheads="1"/>
            </p:cNvSpPr>
            <p:nvPr/>
          </p:nvSpPr>
          <p:spPr bwMode="auto">
            <a:xfrm>
              <a:off x="3552" y="3120"/>
              <a:ext cx="720" cy="624"/>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8" name="Arc 9"/>
            <p:cNvSpPr>
              <a:spLocks/>
            </p:cNvSpPr>
            <p:nvPr/>
          </p:nvSpPr>
          <p:spPr bwMode="auto">
            <a:xfrm>
              <a:off x="4560" y="3120"/>
              <a:ext cx="432" cy="768"/>
            </a:xfrm>
            <a:custGeom>
              <a:avLst/>
              <a:gdLst>
                <a:gd name="T0" fmla="*/ 0 w 17599"/>
                <a:gd name="T1" fmla="*/ 0 h 21599"/>
                <a:gd name="T2" fmla="*/ 0 w 17599"/>
                <a:gd name="T3" fmla="*/ 0 h 21599"/>
                <a:gd name="T4" fmla="*/ 0 w 17599"/>
                <a:gd name="T5" fmla="*/ 0 h 21599"/>
                <a:gd name="T6" fmla="*/ 0 60000 65536"/>
                <a:gd name="T7" fmla="*/ 0 60000 65536"/>
                <a:gd name="T8" fmla="*/ 0 60000 65536"/>
              </a:gdLst>
              <a:ahLst/>
              <a:cxnLst>
                <a:cxn ang="T6">
                  <a:pos x="T0" y="T1"/>
                </a:cxn>
                <a:cxn ang="T7">
                  <a:pos x="T2" y="T3"/>
                </a:cxn>
                <a:cxn ang="T8">
                  <a:pos x="T4" y="T5"/>
                </a:cxn>
              </a:cxnLst>
              <a:rect l="0" t="0" r="r" b="b"/>
              <a:pathLst>
                <a:path w="17599" h="21599" fill="none" extrusionOk="0">
                  <a:moveTo>
                    <a:pt x="196" y="-1"/>
                  </a:moveTo>
                  <a:cubicBezTo>
                    <a:pt x="7116" y="62"/>
                    <a:pt x="13587" y="3437"/>
                    <a:pt x="17599" y="9076"/>
                  </a:cubicBezTo>
                </a:path>
                <a:path w="17599" h="21599" stroke="0" extrusionOk="0">
                  <a:moveTo>
                    <a:pt x="196" y="-1"/>
                  </a:moveTo>
                  <a:cubicBezTo>
                    <a:pt x="7116" y="62"/>
                    <a:pt x="13587" y="3437"/>
                    <a:pt x="17599" y="9076"/>
                  </a:cubicBezTo>
                  <a:lnTo>
                    <a:pt x="0" y="21599"/>
                  </a:lnTo>
                  <a:lnTo>
                    <a:pt x="196" y="-1"/>
                  </a:lnTo>
                  <a:close/>
                </a:path>
              </a:pathLst>
            </a:cu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9" name="Arc 10"/>
            <p:cNvSpPr>
              <a:spLocks/>
            </p:cNvSpPr>
            <p:nvPr/>
          </p:nvSpPr>
          <p:spPr bwMode="auto">
            <a:xfrm flipH="1">
              <a:off x="4196" y="3120"/>
              <a:ext cx="412" cy="412"/>
            </a:xfrm>
            <a:custGeom>
              <a:avLst/>
              <a:gdLst>
                <a:gd name="T0" fmla="*/ 0 w 15946"/>
                <a:gd name="T1" fmla="*/ 0 h 21600"/>
                <a:gd name="T2" fmla="*/ 0 w 15946"/>
                <a:gd name="T3" fmla="*/ 0 h 21600"/>
                <a:gd name="T4" fmla="*/ 0 w 15946"/>
                <a:gd name="T5" fmla="*/ 0 h 21600"/>
                <a:gd name="T6" fmla="*/ 0 60000 65536"/>
                <a:gd name="T7" fmla="*/ 0 60000 65536"/>
                <a:gd name="T8" fmla="*/ 0 60000 65536"/>
              </a:gdLst>
              <a:ahLst/>
              <a:cxnLst>
                <a:cxn ang="T6">
                  <a:pos x="T0" y="T1"/>
                </a:cxn>
                <a:cxn ang="T7">
                  <a:pos x="T2" y="T3"/>
                </a:cxn>
                <a:cxn ang="T8">
                  <a:pos x="T4" y="T5"/>
                </a:cxn>
              </a:cxnLst>
              <a:rect l="0" t="0" r="r" b="b"/>
              <a:pathLst>
                <a:path w="15946" h="21600" fill="none" extrusionOk="0">
                  <a:moveTo>
                    <a:pt x="-1" y="7"/>
                  </a:moveTo>
                  <a:cubicBezTo>
                    <a:pt x="188" y="2"/>
                    <a:pt x="377" y="-1"/>
                    <a:pt x="567" y="0"/>
                  </a:cubicBezTo>
                  <a:cubicBezTo>
                    <a:pt x="6347" y="0"/>
                    <a:pt x="11887" y="2317"/>
                    <a:pt x="15946" y="6433"/>
                  </a:cubicBezTo>
                </a:path>
                <a:path w="15946" h="21600" stroke="0" extrusionOk="0">
                  <a:moveTo>
                    <a:pt x="-1" y="7"/>
                  </a:moveTo>
                  <a:cubicBezTo>
                    <a:pt x="188" y="2"/>
                    <a:pt x="377" y="-1"/>
                    <a:pt x="567" y="0"/>
                  </a:cubicBezTo>
                  <a:cubicBezTo>
                    <a:pt x="6347" y="0"/>
                    <a:pt x="11887" y="2317"/>
                    <a:pt x="15946" y="6433"/>
                  </a:cubicBezTo>
                  <a:lnTo>
                    <a:pt x="567" y="21600"/>
                  </a:lnTo>
                  <a:lnTo>
                    <a:pt x="-1" y="7"/>
                  </a:lnTo>
                  <a:close/>
                </a:path>
              </a:pathLst>
            </a:custGeom>
            <a:noFill/>
            <a:ln w="5715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74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ctrTitle"/>
          </p:nvPr>
        </p:nvSpPr>
        <p:spPr>
          <a:xfrm>
            <a:off x="609600" y="1524000"/>
            <a:ext cx="7772400" cy="1143000"/>
          </a:xfrm>
        </p:spPr>
        <p:txBody>
          <a:bodyPr/>
          <a:lstStyle/>
          <a:p>
            <a:pPr eaLnBrk="1" hangingPunct="1"/>
            <a:r>
              <a:rPr lang="en-US" sz="4800" smtClean="0"/>
              <a:t>global</a:t>
            </a:r>
            <a:endParaRPr lang="en-US" smtClean="0"/>
          </a:p>
        </p:txBody>
      </p:sp>
      <p:sp>
        <p:nvSpPr>
          <p:cNvPr id="36867" name="Rectangle 3"/>
          <p:cNvSpPr>
            <a:spLocks noGrp="1" noChangeArrowheads="1"/>
          </p:cNvSpPr>
          <p:nvPr>
            <p:ph type="subTitle" idx="1"/>
          </p:nvPr>
        </p:nvSpPr>
        <p:spPr>
          <a:xfrm>
            <a:off x="1371600" y="3352800"/>
            <a:ext cx="6400800" cy="1752600"/>
          </a:xfrm>
        </p:spPr>
        <p:txBody>
          <a:bodyPr/>
          <a:lstStyle/>
          <a:p>
            <a:pPr eaLnBrk="1" hangingPunct="1"/>
            <a:r>
              <a:rPr lang="en-US" smtClean="0"/>
              <a:t>between screens</a:t>
            </a:r>
          </a:p>
          <a:p>
            <a:pPr eaLnBrk="1" hangingPunct="1"/>
            <a:r>
              <a:rPr lang="en-US" smtClean="0"/>
              <a:t>within the application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hierarchical diagrams </a:t>
            </a:r>
          </a:p>
        </p:txBody>
      </p:sp>
      <p:grpSp>
        <p:nvGrpSpPr>
          <p:cNvPr id="37891" name="Group 4"/>
          <p:cNvGrpSpPr>
            <a:grpSpLocks/>
          </p:cNvGrpSpPr>
          <p:nvPr/>
        </p:nvGrpSpPr>
        <p:grpSpPr bwMode="auto">
          <a:xfrm>
            <a:off x="914400" y="1905000"/>
            <a:ext cx="7315200" cy="4343400"/>
            <a:chOff x="576" y="1200"/>
            <a:chExt cx="4608" cy="2736"/>
          </a:xfrm>
        </p:grpSpPr>
        <p:grpSp>
          <p:nvGrpSpPr>
            <p:cNvPr id="37892" name="Group 5"/>
            <p:cNvGrpSpPr>
              <a:grpSpLocks/>
            </p:cNvGrpSpPr>
            <p:nvPr/>
          </p:nvGrpSpPr>
          <p:grpSpPr bwMode="auto">
            <a:xfrm>
              <a:off x="576" y="1200"/>
              <a:ext cx="4608" cy="2736"/>
              <a:chOff x="576" y="1200"/>
              <a:chExt cx="4608" cy="2736"/>
            </a:xfrm>
          </p:grpSpPr>
          <p:grpSp>
            <p:nvGrpSpPr>
              <p:cNvPr id="37895" name="Group 6"/>
              <p:cNvGrpSpPr>
                <a:grpSpLocks/>
              </p:cNvGrpSpPr>
              <p:nvPr/>
            </p:nvGrpSpPr>
            <p:grpSpPr bwMode="auto">
              <a:xfrm>
                <a:off x="576" y="1200"/>
                <a:ext cx="4608" cy="2736"/>
                <a:chOff x="576" y="1200"/>
                <a:chExt cx="4608" cy="2736"/>
              </a:xfrm>
            </p:grpSpPr>
            <p:sp>
              <p:nvSpPr>
                <p:cNvPr id="37899" name="AutoShape 7"/>
                <p:cNvSpPr>
                  <a:spLocks noChangeArrowheads="1"/>
                </p:cNvSpPr>
                <p:nvPr/>
              </p:nvSpPr>
              <p:spPr bwMode="auto">
                <a:xfrm>
                  <a:off x="2208" y="1200"/>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Times New Roman" pitchFamily="18" charset="0"/>
                    </a:rPr>
                    <a:t>the system</a:t>
                  </a:r>
                </a:p>
              </p:txBody>
            </p:sp>
            <p:sp>
              <p:nvSpPr>
                <p:cNvPr id="37900" name="AutoShape 8"/>
                <p:cNvSpPr>
                  <a:spLocks noChangeArrowheads="1"/>
                </p:cNvSpPr>
                <p:nvPr/>
              </p:nvSpPr>
              <p:spPr bwMode="auto">
                <a:xfrm>
                  <a:off x="576" y="2208"/>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Times New Roman" pitchFamily="18" charset="0"/>
                    </a:rPr>
                    <a:t>info and help</a:t>
                  </a:r>
                </a:p>
              </p:txBody>
            </p:sp>
            <p:sp>
              <p:nvSpPr>
                <p:cNvPr id="37901" name="AutoShape 9"/>
                <p:cNvSpPr>
                  <a:spLocks noChangeArrowheads="1"/>
                </p:cNvSpPr>
                <p:nvPr/>
              </p:nvSpPr>
              <p:spPr bwMode="auto">
                <a:xfrm>
                  <a:off x="2208" y="2208"/>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Times New Roman" pitchFamily="18" charset="0"/>
                    </a:rPr>
                    <a:t>management</a:t>
                  </a:r>
                </a:p>
              </p:txBody>
            </p:sp>
            <p:sp>
              <p:nvSpPr>
                <p:cNvPr id="37902" name="AutoShape 10"/>
                <p:cNvSpPr>
                  <a:spLocks noChangeArrowheads="1"/>
                </p:cNvSpPr>
                <p:nvPr/>
              </p:nvSpPr>
              <p:spPr bwMode="auto">
                <a:xfrm>
                  <a:off x="4032" y="2208"/>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Times New Roman" pitchFamily="18" charset="0"/>
                    </a:rPr>
                    <a:t>messages</a:t>
                  </a:r>
                </a:p>
              </p:txBody>
            </p:sp>
            <p:sp>
              <p:nvSpPr>
                <p:cNvPr id="37903" name="AutoShape 11"/>
                <p:cNvSpPr>
                  <a:spLocks noChangeArrowheads="1"/>
                </p:cNvSpPr>
                <p:nvPr/>
              </p:nvSpPr>
              <p:spPr bwMode="auto">
                <a:xfrm>
                  <a:off x="1584" y="3312"/>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Times New Roman" pitchFamily="18" charset="0"/>
                    </a:rPr>
                    <a:t>add user</a:t>
                  </a:r>
                </a:p>
              </p:txBody>
            </p:sp>
            <p:sp>
              <p:nvSpPr>
                <p:cNvPr id="37904" name="AutoShape 12"/>
                <p:cNvSpPr>
                  <a:spLocks noChangeArrowheads="1"/>
                </p:cNvSpPr>
                <p:nvPr/>
              </p:nvSpPr>
              <p:spPr bwMode="auto">
                <a:xfrm>
                  <a:off x="2928" y="3312"/>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Times New Roman" pitchFamily="18" charset="0"/>
                    </a:rPr>
                    <a:t>remove user</a:t>
                  </a:r>
                </a:p>
              </p:txBody>
            </p:sp>
          </p:grpSp>
          <p:cxnSp>
            <p:nvCxnSpPr>
              <p:cNvPr id="37896" name="AutoShape 13"/>
              <p:cNvCxnSpPr>
                <a:cxnSpLocks noChangeShapeType="1"/>
                <a:stCxn id="37899" idx="2"/>
                <a:endCxn id="37900" idx="0"/>
              </p:cNvCxnSpPr>
              <p:nvPr/>
            </p:nvCxnSpPr>
            <p:spPr bwMode="auto">
              <a:xfrm rot="5400000">
                <a:off x="1776" y="1200"/>
                <a:ext cx="384" cy="1632"/>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897" name="AutoShape 14"/>
              <p:cNvCxnSpPr>
                <a:cxnSpLocks noChangeShapeType="1"/>
                <a:stCxn id="37899" idx="2"/>
                <a:endCxn id="37902" idx="0"/>
              </p:cNvCxnSpPr>
              <p:nvPr/>
            </p:nvCxnSpPr>
            <p:spPr bwMode="auto">
              <a:xfrm rot="16200000" flipH="1">
                <a:off x="3504" y="1104"/>
                <a:ext cx="384" cy="1824"/>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898" name="AutoShape 15"/>
              <p:cNvCxnSpPr>
                <a:cxnSpLocks noChangeShapeType="1"/>
                <a:stCxn id="37899" idx="2"/>
                <a:endCxn id="37901" idx="0"/>
              </p:cNvCxnSpPr>
              <p:nvPr/>
            </p:nvCxnSpPr>
            <p:spPr bwMode="auto">
              <a:xfrm rot="5400000">
                <a:off x="2592" y="2016"/>
                <a:ext cx="384"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37893" name="AutoShape 16"/>
            <p:cNvCxnSpPr>
              <a:cxnSpLocks noChangeShapeType="1"/>
              <a:stCxn id="37901" idx="2"/>
              <a:endCxn id="37903" idx="0"/>
            </p:cNvCxnSpPr>
            <p:nvPr/>
          </p:nvCxnSpPr>
          <p:spPr bwMode="auto">
            <a:xfrm rot="5400000">
              <a:off x="2232" y="2760"/>
              <a:ext cx="480" cy="624"/>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894" name="AutoShape 17"/>
            <p:cNvCxnSpPr>
              <a:cxnSpLocks noChangeShapeType="1"/>
              <a:stCxn id="37901" idx="2"/>
              <a:endCxn id="37904" idx="0"/>
            </p:cNvCxnSpPr>
            <p:nvPr/>
          </p:nvCxnSpPr>
          <p:spPr bwMode="auto">
            <a:xfrm rot="16200000" flipH="1">
              <a:off x="2904" y="2712"/>
              <a:ext cx="480" cy="72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hierarchical diagrams ctd.</a:t>
            </a:r>
          </a:p>
        </p:txBody>
      </p:sp>
      <p:sp>
        <p:nvSpPr>
          <p:cNvPr id="38915" name="Rectangle 3"/>
          <p:cNvSpPr>
            <a:spLocks noGrp="1" noChangeArrowheads="1"/>
          </p:cNvSpPr>
          <p:nvPr>
            <p:ph type="body" idx="1"/>
          </p:nvPr>
        </p:nvSpPr>
        <p:spPr/>
        <p:txBody>
          <a:bodyPr/>
          <a:lstStyle/>
          <a:p>
            <a:pPr eaLnBrk="1" hangingPunct="1"/>
            <a:r>
              <a:rPr lang="en-US" smtClean="0"/>
              <a:t>parts of application</a:t>
            </a:r>
          </a:p>
          <a:p>
            <a:pPr lvl="1" eaLnBrk="1" hangingPunct="1"/>
            <a:r>
              <a:rPr lang="en-US" smtClean="0"/>
              <a:t>screens or groups of screens</a:t>
            </a:r>
          </a:p>
          <a:p>
            <a:pPr lvl="1" eaLnBrk="1" hangingPunct="1"/>
            <a:endParaRPr lang="en-US" smtClean="0"/>
          </a:p>
          <a:p>
            <a:pPr eaLnBrk="1" hangingPunct="1"/>
            <a:r>
              <a:rPr lang="en-US" smtClean="0"/>
              <a:t>typically </a:t>
            </a:r>
            <a:r>
              <a:rPr lang="en-US" b="1" smtClean="0"/>
              <a:t>functional separation</a:t>
            </a:r>
          </a:p>
        </p:txBody>
      </p:sp>
      <p:grpSp>
        <p:nvGrpSpPr>
          <p:cNvPr id="38916" name="Group 4"/>
          <p:cNvGrpSpPr>
            <a:grpSpLocks/>
          </p:cNvGrpSpPr>
          <p:nvPr/>
        </p:nvGrpSpPr>
        <p:grpSpPr bwMode="auto">
          <a:xfrm>
            <a:off x="5715000" y="3886200"/>
            <a:ext cx="2971800" cy="2057400"/>
            <a:chOff x="576" y="1200"/>
            <a:chExt cx="4608" cy="2736"/>
          </a:xfrm>
        </p:grpSpPr>
        <p:grpSp>
          <p:nvGrpSpPr>
            <p:cNvPr id="38917" name="Group 5"/>
            <p:cNvGrpSpPr>
              <a:grpSpLocks/>
            </p:cNvGrpSpPr>
            <p:nvPr/>
          </p:nvGrpSpPr>
          <p:grpSpPr bwMode="auto">
            <a:xfrm>
              <a:off x="576" y="1200"/>
              <a:ext cx="4608" cy="2736"/>
              <a:chOff x="576" y="1200"/>
              <a:chExt cx="4608" cy="2736"/>
            </a:xfrm>
          </p:grpSpPr>
          <p:grpSp>
            <p:nvGrpSpPr>
              <p:cNvPr id="38920" name="Group 6"/>
              <p:cNvGrpSpPr>
                <a:grpSpLocks/>
              </p:cNvGrpSpPr>
              <p:nvPr/>
            </p:nvGrpSpPr>
            <p:grpSpPr bwMode="auto">
              <a:xfrm>
                <a:off x="576" y="1200"/>
                <a:ext cx="4608" cy="2736"/>
                <a:chOff x="576" y="1200"/>
                <a:chExt cx="4608" cy="2736"/>
              </a:xfrm>
            </p:grpSpPr>
            <p:sp>
              <p:nvSpPr>
                <p:cNvPr id="38924" name="AutoShape 7"/>
                <p:cNvSpPr>
                  <a:spLocks noChangeArrowheads="1"/>
                </p:cNvSpPr>
                <p:nvPr/>
              </p:nvSpPr>
              <p:spPr bwMode="auto">
                <a:xfrm>
                  <a:off x="2208" y="1200"/>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800">
                      <a:latin typeface="Times New Roman" pitchFamily="18" charset="0"/>
                    </a:rPr>
                    <a:t>the systems</a:t>
                  </a:r>
                </a:p>
              </p:txBody>
            </p:sp>
            <p:sp>
              <p:nvSpPr>
                <p:cNvPr id="38925" name="AutoShape 8"/>
                <p:cNvSpPr>
                  <a:spLocks noChangeArrowheads="1"/>
                </p:cNvSpPr>
                <p:nvPr/>
              </p:nvSpPr>
              <p:spPr bwMode="auto">
                <a:xfrm>
                  <a:off x="576" y="2208"/>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800">
                      <a:latin typeface="Times New Roman" pitchFamily="18" charset="0"/>
                    </a:rPr>
                    <a:t>info and help</a:t>
                  </a:r>
                </a:p>
              </p:txBody>
            </p:sp>
            <p:sp>
              <p:nvSpPr>
                <p:cNvPr id="38926" name="AutoShape 9"/>
                <p:cNvSpPr>
                  <a:spLocks noChangeArrowheads="1"/>
                </p:cNvSpPr>
                <p:nvPr/>
              </p:nvSpPr>
              <p:spPr bwMode="auto">
                <a:xfrm>
                  <a:off x="2208" y="2208"/>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800">
                      <a:latin typeface="Times New Roman" pitchFamily="18" charset="0"/>
                    </a:rPr>
                    <a:t>management</a:t>
                  </a:r>
                </a:p>
              </p:txBody>
            </p:sp>
            <p:sp>
              <p:nvSpPr>
                <p:cNvPr id="38927" name="AutoShape 10"/>
                <p:cNvSpPr>
                  <a:spLocks noChangeArrowheads="1"/>
                </p:cNvSpPr>
                <p:nvPr/>
              </p:nvSpPr>
              <p:spPr bwMode="auto">
                <a:xfrm>
                  <a:off x="4032" y="2208"/>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800">
                      <a:latin typeface="Times New Roman" pitchFamily="18" charset="0"/>
                    </a:rPr>
                    <a:t>messages</a:t>
                  </a:r>
                </a:p>
              </p:txBody>
            </p:sp>
            <p:sp>
              <p:nvSpPr>
                <p:cNvPr id="38928" name="AutoShape 11"/>
                <p:cNvSpPr>
                  <a:spLocks noChangeArrowheads="1"/>
                </p:cNvSpPr>
                <p:nvPr/>
              </p:nvSpPr>
              <p:spPr bwMode="auto">
                <a:xfrm>
                  <a:off x="1584" y="3312"/>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800">
                      <a:latin typeface="Times New Roman" pitchFamily="18" charset="0"/>
                    </a:rPr>
                    <a:t>add user</a:t>
                  </a:r>
                </a:p>
              </p:txBody>
            </p:sp>
            <p:sp>
              <p:nvSpPr>
                <p:cNvPr id="38929" name="AutoShape 12"/>
                <p:cNvSpPr>
                  <a:spLocks noChangeArrowheads="1"/>
                </p:cNvSpPr>
                <p:nvPr/>
              </p:nvSpPr>
              <p:spPr bwMode="auto">
                <a:xfrm>
                  <a:off x="2928" y="3312"/>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800">
                      <a:latin typeface="Times New Roman" pitchFamily="18" charset="0"/>
                    </a:rPr>
                    <a:t>remove user</a:t>
                  </a:r>
                </a:p>
              </p:txBody>
            </p:sp>
          </p:grpSp>
          <p:cxnSp>
            <p:nvCxnSpPr>
              <p:cNvPr id="38921" name="AutoShape 13"/>
              <p:cNvCxnSpPr>
                <a:cxnSpLocks noChangeShapeType="1"/>
                <a:stCxn id="38924" idx="2"/>
                <a:endCxn id="38925" idx="0"/>
              </p:cNvCxnSpPr>
              <p:nvPr/>
            </p:nvCxnSpPr>
            <p:spPr bwMode="auto">
              <a:xfrm rot="5400000">
                <a:off x="1776" y="1200"/>
                <a:ext cx="384" cy="1632"/>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22" name="AutoShape 14"/>
              <p:cNvCxnSpPr>
                <a:cxnSpLocks noChangeShapeType="1"/>
                <a:stCxn id="38924" idx="2"/>
                <a:endCxn id="38927" idx="0"/>
              </p:cNvCxnSpPr>
              <p:nvPr/>
            </p:nvCxnSpPr>
            <p:spPr bwMode="auto">
              <a:xfrm rot="16200000" flipH="1">
                <a:off x="3504" y="1104"/>
                <a:ext cx="384" cy="1824"/>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23" name="AutoShape 15"/>
              <p:cNvCxnSpPr>
                <a:cxnSpLocks noChangeShapeType="1"/>
                <a:stCxn id="38924" idx="2"/>
                <a:endCxn id="38926" idx="0"/>
              </p:cNvCxnSpPr>
              <p:nvPr/>
            </p:nvCxnSpPr>
            <p:spPr bwMode="auto">
              <a:xfrm rot="5400000">
                <a:off x="2592" y="2016"/>
                <a:ext cx="384"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38918" name="AutoShape 16"/>
            <p:cNvCxnSpPr>
              <a:cxnSpLocks noChangeShapeType="1"/>
              <a:stCxn id="38926" idx="2"/>
              <a:endCxn id="38928" idx="0"/>
            </p:cNvCxnSpPr>
            <p:nvPr/>
          </p:nvCxnSpPr>
          <p:spPr bwMode="auto">
            <a:xfrm rot="5400000">
              <a:off x="2232" y="2760"/>
              <a:ext cx="480" cy="624"/>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19" name="AutoShape 17"/>
            <p:cNvCxnSpPr>
              <a:cxnSpLocks noChangeShapeType="1"/>
              <a:stCxn id="38926" idx="2"/>
              <a:endCxn id="38929" idx="0"/>
            </p:cNvCxnSpPr>
            <p:nvPr/>
          </p:nvCxnSpPr>
          <p:spPr bwMode="auto">
            <a:xfrm rot="16200000" flipH="1">
              <a:off x="2904" y="2712"/>
              <a:ext cx="480" cy="72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GB" smtClean="0"/>
              <a:t>navigating hierarchies</a:t>
            </a:r>
          </a:p>
        </p:txBody>
      </p:sp>
      <p:sp>
        <p:nvSpPr>
          <p:cNvPr id="39939" name="Rectangle 3"/>
          <p:cNvSpPr>
            <a:spLocks noGrp="1" noChangeArrowheads="1"/>
          </p:cNvSpPr>
          <p:nvPr>
            <p:ph type="body" idx="1"/>
          </p:nvPr>
        </p:nvSpPr>
        <p:spPr/>
        <p:txBody>
          <a:bodyPr/>
          <a:lstStyle/>
          <a:p>
            <a:pPr eaLnBrk="1" hangingPunct="1"/>
            <a:r>
              <a:rPr lang="en-GB" smtClean="0"/>
              <a:t>deep is difficult!</a:t>
            </a:r>
          </a:p>
          <a:p>
            <a:pPr eaLnBrk="1" hangingPunct="1"/>
            <a:endParaRPr lang="en-GB" smtClean="0"/>
          </a:p>
          <a:p>
            <a:pPr eaLnBrk="1" hangingPunct="1"/>
            <a:r>
              <a:rPr lang="en-GB" smtClean="0"/>
              <a:t>misuse of Miller’s 7 ± 2</a:t>
            </a:r>
          </a:p>
          <a:p>
            <a:pPr lvl="1" eaLnBrk="1" hangingPunct="1"/>
            <a:r>
              <a:rPr lang="en-GB" smtClean="0"/>
              <a:t>short term memory, not menu size</a:t>
            </a:r>
          </a:p>
          <a:p>
            <a:pPr lvl="1" eaLnBrk="1" hangingPunct="1"/>
            <a:endParaRPr lang="en-GB" smtClean="0"/>
          </a:p>
          <a:p>
            <a:pPr eaLnBrk="1" hangingPunct="1"/>
            <a:r>
              <a:rPr lang="en-GB" smtClean="0"/>
              <a:t>optimal?</a:t>
            </a:r>
          </a:p>
          <a:p>
            <a:pPr lvl="1" eaLnBrk="1" hangingPunct="1"/>
            <a:r>
              <a:rPr lang="en-GB" smtClean="0"/>
              <a:t>many items on each screen</a:t>
            </a:r>
          </a:p>
          <a:p>
            <a:pPr lvl="1" eaLnBrk="1" hangingPunct="1"/>
            <a:r>
              <a:rPr lang="en-GB" smtClean="0"/>
              <a:t>but structured within screen</a:t>
            </a:r>
          </a:p>
        </p:txBody>
      </p:sp>
      <p:sp>
        <p:nvSpPr>
          <p:cNvPr id="39940" name="Text Box 4"/>
          <p:cNvSpPr txBox="1">
            <a:spLocks noChangeArrowheads="1"/>
          </p:cNvSpPr>
          <p:nvPr/>
        </p:nvSpPr>
        <p:spPr bwMode="auto">
          <a:xfrm>
            <a:off x="5791200" y="6324600"/>
            <a:ext cx="2911475"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GB" sz="1400">
                <a:latin typeface="Verdana" pitchFamily="34" charset="0"/>
              </a:rPr>
              <a:t>see /e3/online/menu-breadth/</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think about dialogue</a:t>
            </a:r>
          </a:p>
        </p:txBody>
      </p:sp>
      <p:sp>
        <p:nvSpPr>
          <p:cNvPr id="40963" name="Rectangle 3"/>
          <p:cNvSpPr>
            <a:spLocks noGrp="1" noChangeArrowheads="1"/>
          </p:cNvSpPr>
          <p:nvPr>
            <p:ph type="body" idx="1"/>
          </p:nvPr>
        </p:nvSpPr>
        <p:spPr/>
        <p:txBody>
          <a:bodyPr/>
          <a:lstStyle/>
          <a:p>
            <a:pPr algn="ctr" eaLnBrk="1" hangingPunct="1">
              <a:buFontTx/>
              <a:buNone/>
            </a:pPr>
            <a:r>
              <a:rPr lang="en-US" smtClean="0"/>
              <a:t>what does it mean in UI design?</a:t>
            </a:r>
          </a:p>
        </p:txBody>
      </p:sp>
      <p:sp>
        <p:nvSpPr>
          <p:cNvPr id="137220" name="Rectangle 4"/>
          <p:cNvSpPr>
            <a:spLocks noChangeArrowheads="1"/>
          </p:cNvSpPr>
          <p:nvPr/>
        </p:nvSpPr>
        <p:spPr bwMode="auto">
          <a:xfrm>
            <a:off x="990600" y="3200400"/>
            <a:ext cx="7315200" cy="2438400"/>
          </a:xfrm>
          <a:prstGeom prst="rect">
            <a:avLst/>
          </a:prstGeom>
          <a:noFill/>
          <a:ln w="762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ct val="20000"/>
              </a:spcBef>
            </a:pPr>
            <a:r>
              <a:rPr lang="en-US" sz="2000">
                <a:latin typeface="Verdana" pitchFamily="34" charset="0"/>
              </a:rPr>
              <a:t>Minister:  do you </a:t>
            </a:r>
            <a:r>
              <a:rPr lang="en-US" sz="2000" i="1">
                <a:latin typeface="Verdana" pitchFamily="34" charset="0"/>
              </a:rPr>
              <a:t>name</a:t>
            </a:r>
            <a:r>
              <a:rPr lang="en-US" sz="2000">
                <a:latin typeface="Verdana" pitchFamily="34" charset="0"/>
              </a:rPr>
              <a:t> take this woman …</a:t>
            </a:r>
          </a:p>
          <a:p>
            <a:pPr marL="342900" indent="-342900" eaLnBrk="1" hangingPunct="1">
              <a:spcBef>
                <a:spcPct val="20000"/>
              </a:spcBef>
            </a:pPr>
            <a:r>
              <a:rPr lang="en-US" sz="2000">
                <a:latin typeface="Verdana" pitchFamily="34" charset="0"/>
              </a:rPr>
              <a:t>Man:   I do</a:t>
            </a:r>
          </a:p>
          <a:p>
            <a:pPr marL="342900" indent="-342900" eaLnBrk="1" hangingPunct="1">
              <a:spcBef>
                <a:spcPct val="20000"/>
              </a:spcBef>
            </a:pPr>
            <a:r>
              <a:rPr lang="en-US" sz="2000">
                <a:latin typeface="Verdana" pitchFamily="34" charset="0"/>
              </a:rPr>
              <a:t>Minister: do you </a:t>
            </a:r>
            <a:r>
              <a:rPr lang="en-US" sz="2000" i="1">
                <a:latin typeface="Verdana" pitchFamily="34" charset="0"/>
              </a:rPr>
              <a:t>name</a:t>
            </a:r>
            <a:r>
              <a:rPr lang="en-US" sz="2000">
                <a:latin typeface="Verdana" pitchFamily="34" charset="0"/>
              </a:rPr>
              <a:t> take this man …</a:t>
            </a:r>
          </a:p>
          <a:p>
            <a:pPr marL="342900" indent="-342900" eaLnBrk="1" hangingPunct="1">
              <a:spcBef>
                <a:spcPct val="20000"/>
              </a:spcBef>
            </a:pPr>
            <a:r>
              <a:rPr lang="en-US" sz="2000">
                <a:latin typeface="Verdana" pitchFamily="34" charset="0"/>
              </a:rPr>
              <a:t>Woman:  I do</a:t>
            </a:r>
          </a:p>
          <a:p>
            <a:pPr marL="342900" indent="-342900" eaLnBrk="1" hangingPunct="1">
              <a:spcBef>
                <a:spcPct val="20000"/>
              </a:spcBef>
            </a:pPr>
            <a:r>
              <a:rPr lang="en-US" sz="2000">
                <a:latin typeface="Verdana" pitchFamily="34" charset="0"/>
              </a:rPr>
              <a:t>Minister:  I now pronounce you man and wife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7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0"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sz="2800" smtClean="0"/>
              <a:t>for Human–Computer Interaction</a:t>
            </a:r>
            <a:endParaRPr lang="en-GB" smtClean="0"/>
          </a:p>
        </p:txBody>
      </p:sp>
      <p:sp>
        <p:nvSpPr>
          <p:cNvPr id="5123" name="Rectangle 3"/>
          <p:cNvSpPr>
            <a:spLocks noGrp="1" noChangeArrowheads="1"/>
          </p:cNvSpPr>
          <p:nvPr>
            <p:ph type="body" idx="1"/>
          </p:nvPr>
        </p:nvSpPr>
        <p:spPr>
          <a:xfrm>
            <a:off x="685800" y="2057400"/>
            <a:ext cx="7772400" cy="4114800"/>
          </a:xfrm>
        </p:spPr>
        <p:txBody>
          <a:bodyPr/>
          <a:lstStyle/>
          <a:p>
            <a:pPr algn="ctr" eaLnBrk="1" hangingPunct="1">
              <a:buFontTx/>
              <a:buNone/>
            </a:pPr>
            <a:r>
              <a:rPr lang="en-GB" sz="2400" smtClean="0">
                <a:solidFill>
                  <a:srgbClr val="993333"/>
                </a:solidFill>
              </a:rPr>
              <a:t>understand your materials</a:t>
            </a:r>
            <a:endParaRPr lang="en-GB" sz="2400" smtClean="0"/>
          </a:p>
          <a:p>
            <a:pPr lvl="4" eaLnBrk="1" hangingPunct="1"/>
            <a:endParaRPr lang="en-GB" sz="1600" smtClean="0"/>
          </a:p>
          <a:p>
            <a:pPr eaLnBrk="1" hangingPunct="1"/>
            <a:r>
              <a:rPr lang="en-GB" sz="2400" smtClean="0"/>
              <a:t>understand </a:t>
            </a:r>
            <a:r>
              <a:rPr lang="en-GB" sz="2400" b="1" smtClean="0"/>
              <a:t>computers</a:t>
            </a:r>
          </a:p>
          <a:p>
            <a:pPr lvl="1" eaLnBrk="1" hangingPunct="1"/>
            <a:r>
              <a:rPr lang="en-GB" sz="2000" smtClean="0"/>
              <a:t>limitations, capacities, tools, platforms</a:t>
            </a:r>
          </a:p>
          <a:p>
            <a:pPr eaLnBrk="1" hangingPunct="1"/>
            <a:r>
              <a:rPr lang="en-GB" sz="2400" smtClean="0"/>
              <a:t>understand </a:t>
            </a:r>
            <a:r>
              <a:rPr lang="en-GB" sz="2400" b="1" smtClean="0"/>
              <a:t>people</a:t>
            </a:r>
          </a:p>
          <a:p>
            <a:pPr lvl="1" eaLnBrk="1" hangingPunct="1"/>
            <a:r>
              <a:rPr lang="en-GB" sz="2000" smtClean="0"/>
              <a:t>psychological, social aspects</a:t>
            </a:r>
          </a:p>
          <a:p>
            <a:pPr lvl="1" eaLnBrk="1" hangingPunct="1"/>
            <a:r>
              <a:rPr lang="en-GB" sz="2000" smtClean="0"/>
              <a:t>human error</a:t>
            </a:r>
          </a:p>
          <a:p>
            <a:pPr eaLnBrk="1" hangingPunct="1"/>
            <a:r>
              <a:rPr lang="en-GB" sz="2400" smtClean="0"/>
              <a:t>and their </a:t>
            </a:r>
            <a:r>
              <a:rPr lang="en-GB" sz="2400" b="1" smtClean="0"/>
              <a:t>interaction</a:t>
            </a:r>
            <a:r>
              <a:rPr lang="en-GB" sz="2400" smtClean="0"/>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think about dialogue</a:t>
            </a:r>
          </a:p>
        </p:txBody>
      </p:sp>
      <p:sp>
        <p:nvSpPr>
          <p:cNvPr id="41987" name="Rectangle 3"/>
          <p:cNvSpPr>
            <a:spLocks noGrp="1" noChangeArrowheads="1"/>
          </p:cNvSpPr>
          <p:nvPr>
            <p:ph type="body" idx="1"/>
          </p:nvPr>
        </p:nvSpPr>
        <p:spPr/>
        <p:txBody>
          <a:bodyPr/>
          <a:lstStyle/>
          <a:p>
            <a:pPr algn="ctr" eaLnBrk="1" hangingPunct="1">
              <a:buFontTx/>
              <a:buNone/>
            </a:pPr>
            <a:r>
              <a:rPr lang="en-US" smtClean="0"/>
              <a:t>what does it mean in UI design?</a:t>
            </a:r>
          </a:p>
          <a:p>
            <a:pPr algn="ctr" eaLnBrk="1" hangingPunct="1">
              <a:buFontTx/>
              <a:buNone/>
            </a:pPr>
            <a:endParaRPr lang="en-US" smtClean="0"/>
          </a:p>
          <a:p>
            <a:pPr algn="ctr" eaLnBrk="1" hangingPunct="1">
              <a:buFontTx/>
              <a:buNone/>
            </a:pPr>
            <a:endParaRPr lang="en-US" smtClean="0"/>
          </a:p>
          <a:p>
            <a:pPr lvl="1" eaLnBrk="1" hangingPunct="1">
              <a:buFont typeface="Times" charset="0"/>
              <a:buChar char="•"/>
            </a:pPr>
            <a:r>
              <a:rPr lang="en-US" smtClean="0"/>
              <a:t>marriage service</a:t>
            </a:r>
          </a:p>
          <a:p>
            <a:pPr lvl="2" eaLnBrk="1" hangingPunct="1"/>
            <a:r>
              <a:rPr lang="en-US" smtClean="0"/>
              <a:t>general flow,  </a:t>
            </a:r>
            <a:r>
              <a:rPr lang="en-US" b="1" smtClean="0"/>
              <a:t>generic</a:t>
            </a:r>
            <a:r>
              <a:rPr lang="en-US" smtClean="0"/>
              <a:t> – blanks for names</a:t>
            </a:r>
          </a:p>
          <a:p>
            <a:pPr lvl="2" eaLnBrk="1" hangingPunct="1"/>
            <a:r>
              <a:rPr lang="en-US" b="1" smtClean="0"/>
              <a:t>pattern of interaction between people</a:t>
            </a:r>
          </a:p>
          <a:p>
            <a:pPr lvl="1" eaLnBrk="1" hangingPunct="1">
              <a:buFont typeface="Times" charset="0"/>
              <a:buChar char="•"/>
            </a:pPr>
            <a:r>
              <a:rPr lang="en-US" smtClean="0"/>
              <a:t>computer dialogue</a:t>
            </a:r>
          </a:p>
          <a:p>
            <a:pPr lvl="2" eaLnBrk="1" hangingPunct="1"/>
            <a:r>
              <a:rPr lang="en-US" b="1" smtClean="0"/>
              <a:t>pattern of interaction between users and system</a:t>
            </a:r>
          </a:p>
          <a:p>
            <a:pPr lvl="2" eaLnBrk="1" hangingPunct="1"/>
            <a:r>
              <a:rPr lang="en-US" smtClean="0"/>
              <a:t>but </a:t>
            </a:r>
            <a:r>
              <a:rPr lang="en-US" b="1" smtClean="0"/>
              <a:t>details differ each time</a:t>
            </a:r>
          </a:p>
        </p:txBody>
      </p:sp>
      <p:sp>
        <p:nvSpPr>
          <p:cNvPr id="161796" name="Rectangle 4"/>
          <p:cNvSpPr>
            <a:spLocks noChangeArrowheads="1"/>
          </p:cNvSpPr>
          <p:nvPr/>
        </p:nvSpPr>
        <p:spPr bwMode="auto">
          <a:xfrm>
            <a:off x="990600" y="2743200"/>
            <a:ext cx="7315200" cy="533400"/>
          </a:xfrm>
          <a:prstGeom prst="rect">
            <a:avLst/>
          </a:prstGeom>
          <a:noFill/>
          <a:ln w="762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spcBef>
                <a:spcPct val="20000"/>
              </a:spcBef>
            </a:pPr>
            <a:r>
              <a:rPr lang="en-US" sz="2000">
                <a:latin typeface="Verdana" pitchFamily="34" charset="0"/>
              </a:rPr>
              <a:t>Minister:  do you </a:t>
            </a:r>
            <a:r>
              <a:rPr lang="en-US" sz="2000" i="1">
                <a:latin typeface="Verdana" pitchFamily="34" charset="0"/>
              </a:rPr>
              <a:t>name</a:t>
            </a:r>
            <a:r>
              <a:rPr lang="en-US" sz="2000">
                <a:latin typeface="Verdana" pitchFamily="34" charset="0"/>
              </a:rPr>
              <a:t> take this woman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17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6"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network diagrams</a:t>
            </a:r>
          </a:p>
        </p:txBody>
      </p:sp>
      <p:sp>
        <p:nvSpPr>
          <p:cNvPr id="43011" name="Rectangle 3"/>
          <p:cNvSpPr>
            <a:spLocks noGrp="1" noChangeArrowheads="1"/>
          </p:cNvSpPr>
          <p:nvPr>
            <p:ph type="body" idx="1"/>
          </p:nvPr>
        </p:nvSpPr>
        <p:spPr>
          <a:xfrm>
            <a:off x="685800" y="5257800"/>
            <a:ext cx="7772400" cy="838200"/>
          </a:xfrm>
        </p:spPr>
        <p:txBody>
          <a:bodyPr/>
          <a:lstStyle/>
          <a:p>
            <a:pPr eaLnBrk="1" hangingPunct="1"/>
            <a:r>
              <a:rPr lang="en-GB" smtClean="0"/>
              <a:t>show different paths through system</a:t>
            </a:r>
          </a:p>
        </p:txBody>
      </p:sp>
      <p:grpSp>
        <p:nvGrpSpPr>
          <p:cNvPr id="43012" name="Group 4"/>
          <p:cNvGrpSpPr>
            <a:grpSpLocks/>
          </p:cNvGrpSpPr>
          <p:nvPr/>
        </p:nvGrpSpPr>
        <p:grpSpPr bwMode="auto">
          <a:xfrm>
            <a:off x="1066800" y="2286000"/>
            <a:ext cx="6096000" cy="2133600"/>
            <a:chOff x="672" y="1968"/>
            <a:chExt cx="3840" cy="1344"/>
          </a:xfrm>
        </p:grpSpPr>
        <p:sp>
          <p:nvSpPr>
            <p:cNvPr id="43013" name="AutoShape 5"/>
            <p:cNvSpPr>
              <a:spLocks noChangeArrowheads="1"/>
            </p:cNvSpPr>
            <p:nvPr/>
          </p:nvSpPr>
          <p:spPr bwMode="auto">
            <a:xfrm>
              <a:off x="672" y="1968"/>
              <a:ext cx="912" cy="48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Times New Roman" pitchFamily="18" charset="0"/>
                </a:rPr>
                <a:t>main</a:t>
              </a:r>
            </a:p>
            <a:p>
              <a:pPr algn="ctr"/>
              <a:r>
                <a:rPr lang="en-US">
                  <a:latin typeface="Times New Roman" pitchFamily="18" charset="0"/>
                </a:rPr>
                <a:t>screen</a:t>
              </a:r>
            </a:p>
          </p:txBody>
        </p:sp>
        <p:sp>
          <p:nvSpPr>
            <p:cNvPr id="43014" name="AutoShape 6"/>
            <p:cNvSpPr>
              <a:spLocks noChangeArrowheads="1"/>
            </p:cNvSpPr>
            <p:nvPr/>
          </p:nvSpPr>
          <p:spPr bwMode="auto">
            <a:xfrm>
              <a:off x="2208" y="1968"/>
              <a:ext cx="912" cy="48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Times New Roman" pitchFamily="18" charset="0"/>
                </a:rPr>
                <a:t>remove</a:t>
              </a:r>
            </a:p>
            <a:p>
              <a:pPr algn="ctr"/>
              <a:r>
                <a:rPr lang="en-US">
                  <a:latin typeface="Times New Roman" pitchFamily="18" charset="0"/>
                </a:rPr>
                <a:t>user</a:t>
              </a:r>
            </a:p>
          </p:txBody>
        </p:sp>
        <p:sp>
          <p:nvSpPr>
            <p:cNvPr id="43015" name="AutoShape 7"/>
            <p:cNvSpPr>
              <a:spLocks noChangeArrowheads="1"/>
            </p:cNvSpPr>
            <p:nvPr/>
          </p:nvSpPr>
          <p:spPr bwMode="auto">
            <a:xfrm>
              <a:off x="3600" y="1968"/>
              <a:ext cx="912" cy="48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Times New Roman" pitchFamily="18" charset="0"/>
                </a:rPr>
                <a:t>confirm</a:t>
              </a:r>
            </a:p>
          </p:txBody>
        </p:sp>
        <p:sp>
          <p:nvSpPr>
            <p:cNvPr id="43016" name="AutoShape 8"/>
            <p:cNvSpPr>
              <a:spLocks noChangeArrowheads="1"/>
            </p:cNvSpPr>
            <p:nvPr/>
          </p:nvSpPr>
          <p:spPr bwMode="auto">
            <a:xfrm>
              <a:off x="2208" y="2832"/>
              <a:ext cx="912" cy="48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Times New Roman" pitchFamily="18" charset="0"/>
                </a:rPr>
                <a:t>add user</a:t>
              </a:r>
            </a:p>
          </p:txBody>
        </p:sp>
        <p:cxnSp>
          <p:nvCxnSpPr>
            <p:cNvPr id="43017" name="AutoShape 9"/>
            <p:cNvCxnSpPr>
              <a:cxnSpLocks noChangeShapeType="1"/>
              <a:stCxn id="43013" idx="3"/>
              <a:endCxn id="43014" idx="1"/>
            </p:cNvCxnSpPr>
            <p:nvPr/>
          </p:nvCxnSpPr>
          <p:spPr bwMode="auto">
            <a:xfrm>
              <a:off x="1584" y="2208"/>
              <a:ext cx="62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18" name="AutoShape 10"/>
            <p:cNvCxnSpPr>
              <a:cxnSpLocks noChangeShapeType="1"/>
              <a:stCxn id="43013" idx="3"/>
              <a:endCxn id="43016" idx="1"/>
            </p:cNvCxnSpPr>
            <p:nvPr/>
          </p:nvCxnSpPr>
          <p:spPr bwMode="auto">
            <a:xfrm>
              <a:off x="1584" y="2208"/>
              <a:ext cx="624" cy="864"/>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19" name="AutoShape 11"/>
            <p:cNvCxnSpPr>
              <a:cxnSpLocks noChangeShapeType="1"/>
              <a:stCxn id="43014" idx="3"/>
              <a:endCxn id="43015" idx="1"/>
            </p:cNvCxnSpPr>
            <p:nvPr/>
          </p:nvCxnSpPr>
          <p:spPr bwMode="auto">
            <a:xfrm>
              <a:off x="3120" y="2208"/>
              <a:ext cx="48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20" name="AutoShape 12"/>
            <p:cNvCxnSpPr>
              <a:cxnSpLocks noChangeShapeType="1"/>
              <a:stCxn id="43015" idx="3"/>
              <a:endCxn id="43013" idx="0"/>
            </p:cNvCxnSpPr>
            <p:nvPr/>
          </p:nvCxnSpPr>
          <p:spPr bwMode="auto">
            <a:xfrm flipH="1" flipV="1">
              <a:off x="1128" y="1968"/>
              <a:ext cx="3384" cy="240"/>
            </a:xfrm>
            <a:prstGeom prst="bentConnector4">
              <a:avLst>
                <a:gd name="adj1" fmla="val -4255"/>
                <a:gd name="adj2" fmla="val 16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21" name="AutoShape 13"/>
            <p:cNvCxnSpPr>
              <a:cxnSpLocks noChangeShapeType="1"/>
              <a:stCxn id="43016" idx="3"/>
              <a:endCxn id="43013" idx="2"/>
            </p:cNvCxnSpPr>
            <p:nvPr/>
          </p:nvCxnSpPr>
          <p:spPr bwMode="auto">
            <a:xfrm flipH="1" flipV="1">
              <a:off x="1128" y="2448"/>
              <a:ext cx="1992" cy="624"/>
            </a:xfrm>
            <a:prstGeom prst="bentConnector4">
              <a:avLst>
                <a:gd name="adj1" fmla="val -7227"/>
                <a:gd name="adj2" fmla="val -78046"/>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network diagrams ctd.</a:t>
            </a:r>
          </a:p>
        </p:txBody>
      </p:sp>
      <p:sp>
        <p:nvSpPr>
          <p:cNvPr id="44035" name="Rectangle 3"/>
          <p:cNvSpPr>
            <a:spLocks noGrp="1" noChangeArrowheads="1"/>
          </p:cNvSpPr>
          <p:nvPr>
            <p:ph type="body" idx="1"/>
          </p:nvPr>
        </p:nvSpPr>
        <p:spPr/>
        <p:txBody>
          <a:bodyPr/>
          <a:lstStyle/>
          <a:p>
            <a:pPr eaLnBrk="1" hangingPunct="1"/>
            <a:r>
              <a:rPr lang="en-US" smtClean="0"/>
              <a:t>what leads to what</a:t>
            </a:r>
          </a:p>
          <a:p>
            <a:pPr eaLnBrk="1" hangingPunct="1"/>
            <a:r>
              <a:rPr lang="en-US" smtClean="0"/>
              <a:t>what happens when</a:t>
            </a:r>
          </a:p>
          <a:p>
            <a:pPr eaLnBrk="1" hangingPunct="1"/>
            <a:r>
              <a:rPr lang="en-US" smtClean="0"/>
              <a:t>including branches</a:t>
            </a:r>
          </a:p>
          <a:p>
            <a:pPr lvl="4" eaLnBrk="1" hangingPunct="1"/>
            <a:endParaRPr lang="en-US" sz="1000" smtClean="0"/>
          </a:p>
          <a:p>
            <a:pPr eaLnBrk="1" hangingPunct="1"/>
            <a:r>
              <a:rPr lang="en-US" b="1" smtClean="0"/>
              <a:t>more task oriented</a:t>
            </a:r>
            <a:r>
              <a:rPr lang="en-US" smtClean="0"/>
              <a:t> then hierarchy</a:t>
            </a:r>
          </a:p>
        </p:txBody>
      </p:sp>
      <p:grpSp>
        <p:nvGrpSpPr>
          <p:cNvPr id="44036" name="Group 4"/>
          <p:cNvGrpSpPr>
            <a:grpSpLocks/>
          </p:cNvGrpSpPr>
          <p:nvPr/>
        </p:nvGrpSpPr>
        <p:grpSpPr bwMode="auto">
          <a:xfrm>
            <a:off x="4648200" y="4648200"/>
            <a:ext cx="3962400" cy="1600200"/>
            <a:chOff x="672" y="1968"/>
            <a:chExt cx="3840" cy="1344"/>
          </a:xfrm>
        </p:grpSpPr>
        <p:sp>
          <p:nvSpPr>
            <p:cNvPr id="44037" name="AutoShape 5"/>
            <p:cNvSpPr>
              <a:spLocks noChangeArrowheads="1"/>
            </p:cNvSpPr>
            <p:nvPr/>
          </p:nvSpPr>
          <p:spPr bwMode="auto">
            <a:xfrm>
              <a:off x="672" y="1968"/>
              <a:ext cx="912" cy="48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latin typeface="Times New Roman" pitchFamily="18" charset="0"/>
                </a:rPr>
                <a:t>main</a:t>
              </a:r>
            </a:p>
            <a:p>
              <a:pPr algn="ctr"/>
              <a:r>
                <a:rPr lang="en-US" sz="1000">
                  <a:latin typeface="Times New Roman" pitchFamily="18" charset="0"/>
                </a:rPr>
                <a:t>screen</a:t>
              </a:r>
            </a:p>
          </p:txBody>
        </p:sp>
        <p:sp>
          <p:nvSpPr>
            <p:cNvPr id="44038" name="AutoShape 6"/>
            <p:cNvSpPr>
              <a:spLocks noChangeArrowheads="1"/>
            </p:cNvSpPr>
            <p:nvPr/>
          </p:nvSpPr>
          <p:spPr bwMode="auto">
            <a:xfrm>
              <a:off x="2208" y="1968"/>
              <a:ext cx="912" cy="48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latin typeface="Times New Roman" pitchFamily="18" charset="0"/>
                </a:rPr>
                <a:t>remove</a:t>
              </a:r>
            </a:p>
            <a:p>
              <a:pPr algn="ctr"/>
              <a:r>
                <a:rPr lang="en-US" sz="1000">
                  <a:latin typeface="Times New Roman" pitchFamily="18" charset="0"/>
                </a:rPr>
                <a:t>user</a:t>
              </a:r>
            </a:p>
          </p:txBody>
        </p:sp>
        <p:sp>
          <p:nvSpPr>
            <p:cNvPr id="44039" name="AutoShape 7"/>
            <p:cNvSpPr>
              <a:spLocks noChangeArrowheads="1"/>
            </p:cNvSpPr>
            <p:nvPr/>
          </p:nvSpPr>
          <p:spPr bwMode="auto">
            <a:xfrm>
              <a:off x="3600" y="1968"/>
              <a:ext cx="912" cy="48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latin typeface="Times New Roman" pitchFamily="18" charset="0"/>
                </a:rPr>
                <a:t>confirm</a:t>
              </a:r>
            </a:p>
          </p:txBody>
        </p:sp>
        <p:sp>
          <p:nvSpPr>
            <p:cNvPr id="44040" name="AutoShape 8"/>
            <p:cNvSpPr>
              <a:spLocks noChangeArrowheads="1"/>
            </p:cNvSpPr>
            <p:nvPr/>
          </p:nvSpPr>
          <p:spPr bwMode="auto">
            <a:xfrm>
              <a:off x="2208" y="2832"/>
              <a:ext cx="912" cy="48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000">
                  <a:latin typeface="Times New Roman" pitchFamily="18" charset="0"/>
                </a:rPr>
                <a:t>add user</a:t>
              </a:r>
            </a:p>
          </p:txBody>
        </p:sp>
        <p:cxnSp>
          <p:nvCxnSpPr>
            <p:cNvPr id="44041" name="AutoShape 9"/>
            <p:cNvCxnSpPr>
              <a:cxnSpLocks noChangeShapeType="1"/>
              <a:stCxn id="44037" idx="3"/>
              <a:endCxn id="44038" idx="1"/>
            </p:cNvCxnSpPr>
            <p:nvPr/>
          </p:nvCxnSpPr>
          <p:spPr bwMode="auto">
            <a:xfrm>
              <a:off x="1584" y="2208"/>
              <a:ext cx="62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2" name="AutoShape 10"/>
            <p:cNvCxnSpPr>
              <a:cxnSpLocks noChangeShapeType="1"/>
              <a:stCxn id="44037" idx="3"/>
              <a:endCxn id="44040" idx="1"/>
            </p:cNvCxnSpPr>
            <p:nvPr/>
          </p:nvCxnSpPr>
          <p:spPr bwMode="auto">
            <a:xfrm>
              <a:off x="1584" y="2208"/>
              <a:ext cx="624" cy="864"/>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3" name="AutoShape 11"/>
            <p:cNvCxnSpPr>
              <a:cxnSpLocks noChangeShapeType="1"/>
              <a:stCxn id="44038" idx="3"/>
              <a:endCxn id="44039" idx="1"/>
            </p:cNvCxnSpPr>
            <p:nvPr/>
          </p:nvCxnSpPr>
          <p:spPr bwMode="auto">
            <a:xfrm>
              <a:off x="3120" y="2208"/>
              <a:ext cx="48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4" name="AutoShape 12"/>
            <p:cNvCxnSpPr>
              <a:cxnSpLocks noChangeShapeType="1"/>
              <a:stCxn id="44039" idx="3"/>
              <a:endCxn id="44037" idx="0"/>
            </p:cNvCxnSpPr>
            <p:nvPr/>
          </p:nvCxnSpPr>
          <p:spPr bwMode="auto">
            <a:xfrm flipH="1" flipV="1">
              <a:off x="1128" y="1968"/>
              <a:ext cx="3384" cy="240"/>
            </a:xfrm>
            <a:prstGeom prst="bentConnector4">
              <a:avLst>
                <a:gd name="adj1" fmla="val -4255"/>
                <a:gd name="adj2" fmla="val 16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5" name="AutoShape 13"/>
            <p:cNvCxnSpPr>
              <a:cxnSpLocks noChangeShapeType="1"/>
              <a:stCxn id="44040" idx="3"/>
              <a:endCxn id="44037" idx="2"/>
            </p:cNvCxnSpPr>
            <p:nvPr/>
          </p:nvCxnSpPr>
          <p:spPr bwMode="auto">
            <a:xfrm flipH="1" flipV="1">
              <a:off x="1128" y="2448"/>
              <a:ext cx="1992" cy="624"/>
            </a:xfrm>
            <a:prstGeom prst="bentConnector4">
              <a:avLst>
                <a:gd name="adj1" fmla="val -7227"/>
                <a:gd name="adj2" fmla="val -78046"/>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ctrTitle"/>
          </p:nvPr>
        </p:nvSpPr>
        <p:spPr>
          <a:xfrm>
            <a:off x="685800" y="1295400"/>
            <a:ext cx="7772400" cy="1143000"/>
          </a:xfrm>
        </p:spPr>
        <p:txBody>
          <a:bodyPr/>
          <a:lstStyle/>
          <a:p>
            <a:pPr eaLnBrk="1" hangingPunct="1"/>
            <a:r>
              <a:rPr lang="en-US" sz="4800" smtClean="0"/>
              <a:t>wider still</a:t>
            </a:r>
            <a:endParaRPr lang="en-US" smtClean="0"/>
          </a:p>
        </p:txBody>
      </p:sp>
      <p:sp>
        <p:nvSpPr>
          <p:cNvPr id="45059" name="Rectangle 3"/>
          <p:cNvSpPr>
            <a:spLocks noGrp="1" noChangeArrowheads="1"/>
          </p:cNvSpPr>
          <p:nvPr>
            <p:ph type="subTitle" idx="1"/>
          </p:nvPr>
        </p:nvSpPr>
        <p:spPr>
          <a:xfrm>
            <a:off x="1371600" y="3352800"/>
            <a:ext cx="6400800" cy="1752600"/>
          </a:xfrm>
        </p:spPr>
        <p:txBody>
          <a:bodyPr/>
          <a:lstStyle/>
          <a:p>
            <a:pPr eaLnBrk="1" hangingPunct="1"/>
            <a:r>
              <a:rPr lang="en-US" smtClean="0"/>
              <a:t>between applications</a:t>
            </a:r>
          </a:p>
          <a:p>
            <a:pPr eaLnBrk="1" hangingPunct="1"/>
            <a:r>
              <a:rPr lang="en-US" smtClean="0"/>
              <a:t>and beyond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wider still …</a:t>
            </a:r>
          </a:p>
        </p:txBody>
      </p:sp>
      <p:sp>
        <p:nvSpPr>
          <p:cNvPr id="46083" name="Rectangle 3"/>
          <p:cNvSpPr>
            <a:spLocks noGrp="1" noChangeArrowheads="1"/>
          </p:cNvSpPr>
          <p:nvPr>
            <p:ph type="body" idx="1"/>
          </p:nvPr>
        </p:nvSpPr>
        <p:spPr/>
        <p:txBody>
          <a:bodyPr/>
          <a:lstStyle/>
          <a:p>
            <a:pPr eaLnBrk="1" hangingPunct="1"/>
            <a:r>
              <a:rPr lang="en-US" b="1" smtClean="0"/>
              <a:t>style</a:t>
            </a:r>
            <a:r>
              <a:rPr lang="en-US" smtClean="0"/>
              <a:t> issues:</a:t>
            </a:r>
          </a:p>
          <a:p>
            <a:pPr lvl="1" eaLnBrk="1" hangingPunct="1"/>
            <a:r>
              <a:rPr lang="en-US" smtClean="0"/>
              <a:t>platform standards,  consistency</a:t>
            </a:r>
          </a:p>
          <a:p>
            <a:pPr eaLnBrk="1" hangingPunct="1"/>
            <a:r>
              <a:rPr lang="en-US" b="1" smtClean="0"/>
              <a:t>functional</a:t>
            </a:r>
            <a:r>
              <a:rPr lang="en-US" smtClean="0"/>
              <a:t> issues</a:t>
            </a:r>
          </a:p>
          <a:p>
            <a:pPr lvl="1" eaLnBrk="1" hangingPunct="1"/>
            <a:r>
              <a:rPr lang="en-US" smtClean="0"/>
              <a:t>cut and paste</a:t>
            </a:r>
          </a:p>
          <a:p>
            <a:pPr eaLnBrk="1" hangingPunct="1"/>
            <a:r>
              <a:rPr lang="en-US" b="1" smtClean="0"/>
              <a:t>navigation</a:t>
            </a:r>
            <a:r>
              <a:rPr lang="en-US" smtClean="0"/>
              <a:t> issues</a:t>
            </a:r>
          </a:p>
          <a:p>
            <a:pPr lvl="1" eaLnBrk="1" hangingPunct="1"/>
            <a:r>
              <a:rPr lang="en-US" smtClean="0"/>
              <a:t>embedded applications</a:t>
            </a:r>
          </a:p>
          <a:p>
            <a:pPr lvl="1" eaLnBrk="1" hangingPunct="1"/>
            <a:r>
              <a:rPr lang="en-US" smtClean="0"/>
              <a:t>links to other apps  … the web</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ctrTitle"/>
          </p:nvPr>
        </p:nvSpPr>
        <p:spPr>
          <a:xfrm>
            <a:off x="685800" y="2286000"/>
            <a:ext cx="7772400" cy="1143000"/>
          </a:xfrm>
        </p:spPr>
        <p:txBody>
          <a:bodyPr/>
          <a:lstStyle/>
          <a:p>
            <a:pPr algn="ctr" eaLnBrk="1" hangingPunct="1"/>
            <a:r>
              <a:rPr lang="en-US" smtClean="0">
                <a:solidFill>
                  <a:schemeClr val="tx1"/>
                </a:solidFill>
              </a:rPr>
              <a:t>screen design and layout</a:t>
            </a:r>
            <a:endParaRPr lang="en-GB" smtClean="0">
              <a:solidFill>
                <a:schemeClr val="tx1"/>
              </a:solidFill>
            </a:endParaRPr>
          </a:p>
        </p:txBody>
      </p:sp>
      <p:sp>
        <p:nvSpPr>
          <p:cNvPr id="47107" name="Rectangle 3"/>
          <p:cNvSpPr>
            <a:spLocks noGrp="1" noChangeArrowheads="1"/>
          </p:cNvSpPr>
          <p:nvPr>
            <p:ph type="subTitle" idx="1"/>
          </p:nvPr>
        </p:nvSpPr>
        <p:spPr/>
        <p:txBody>
          <a:bodyPr/>
          <a:lstStyle/>
          <a:p>
            <a:pPr eaLnBrk="1" hangingPunct="1"/>
            <a:r>
              <a:rPr lang="en-US" smtClean="0"/>
              <a:t>basic principles</a:t>
            </a:r>
          </a:p>
          <a:p>
            <a:pPr eaLnBrk="1" hangingPunct="1"/>
            <a:r>
              <a:rPr lang="en-US" smtClean="0"/>
              <a:t>grouping, structure, order</a:t>
            </a:r>
          </a:p>
          <a:p>
            <a:pPr eaLnBrk="1" hangingPunct="1"/>
            <a:r>
              <a:rPr lang="en-US" smtClean="0"/>
              <a:t>alignment</a:t>
            </a:r>
          </a:p>
          <a:p>
            <a:pPr eaLnBrk="1" hangingPunct="1"/>
            <a:r>
              <a:rPr lang="en-US" smtClean="0"/>
              <a:t>use of white space</a:t>
            </a:r>
            <a:endParaRPr lang="en-GB" smtClean="0"/>
          </a:p>
        </p:txBody>
      </p:sp>
      <p:grpSp>
        <p:nvGrpSpPr>
          <p:cNvPr id="47108" name="Group 4"/>
          <p:cNvGrpSpPr>
            <a:grpSpLocks/>
          </p:cNvGrpSpPr>
          <p:nvPr/>
        </p:nvGrpSpPr>
        <p:grpSpPr bwMode="auto">
          <a:xfrm>
            <a:off x="838200" y="1143000"/>
            <a:ext cx="1981200" cy="1141413"/>
            <a:chOff x="1056" y="1440"/>
            <a:chExt cx="1584" cy="912"/>
          </a:xfrm>
        </p:grpSpPr>
        <p:sp>
          <p:nvSpPr>
            <p:cNvPr id="47123" name="Rectangle 5"/>
            <p:cNvSpPr>
              <a:spLocks noChangeArrowheads="1"/>
            </p:cNvSpPr>
            <p:nvPr/>
          </p:nvSpPr>
          <p:spPr bwMode="auto">
            <a:xfrm>
              <a:off x="1056" y="1872"/>
              <a:ext cx="912" cy="48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4" name="Rectangle 6"/>
            <p:cNvSpPr>
              <a:spLocks noChangeArrowheads="1"/>
            </p:cNvSpPr>
            <p:nvPr/>
          </p:nvSpPr>
          <p:spPr bwMode="auto">
            <a:xfrm>
              <a:off x="2064" y="1872"/>
              <a:ext cx="576" cy="48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5" name="Rectangle 7"/>
            <p:cNvSpPr>
              <a:spLocks noChangeArrowheads="1"/>
            </p:cNvSpPr>
            <p:nvPr/>
          </p:nvSpPr>
          <p:spPr bwMode="auto">
            <a:xfrm>
              <a:off x="1056" y="1440"/>
              <a:ext cx="1584" cy="33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109" name="Group 8"/>
          <p:cNvGrpSpPr>
            <a:grpSpLocks/>
          </p:cNvGrpSpPr>
          <p:nvPr/>
        </p:nvGrpSpPr>
        <p:grpSpPr bwMode="auto">
          <a:xfrm>
            <a:off x="381000" y="5562600"/>
            <a:ext cx="2133600" cy="998538"/>
            <a:chOff x="1584" y="2448"/>
            <a:chExt cx="3408" cy="1632"/>
          </a:xfrm>
        </p:grpSpPr>
        <p:sp>
          <p:nvSpPr>
            <p:cNvPr id="47113" name="Rectangle 9"/>
            <p:cNvSpPr>
              <a:spLocks noChangeArrowheads="1"/>
            </p:cNvSpPr>
            <p:nvPr/>
          </p:nvSpPr>
          <p:spPr bwMode="auto">
            <a:xfrm>
              <a:off x="1584" y="2448"/>
              <a:ext cx="3408" cy="1632"/>
            </a:xfrm>
            <a:prstGeom prst="rect">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900">
                <a:latin typeface="Times New Roman" pitchFamily="18" charset="0"/>
              </a:endParaRPr>
            </a:p>
          </p:txBody>
        </p:sp>
        <p:sp>
          <p:nvSpPr>
            <p:cNvPr id="47114" name="Rectangle 10"/>
            <p:cNvSpPr>
              <a:spLocks noChangeArrowheads="1"/>
            </p:cNvSpPr>
            <p:nvPr/>
          </p:nvSpPr>
          <p:spPr bwMode="auto">
            <a:xfrm>
              <a:off x="1680" y="2544"/>
              <a:ext cx="1536" cy="720"/>
            </a:xfrm>
            <a:prstGeom prst="rect">
              <a:avLst/>
            </a:prstGeom>
            <a:solidFill>
              <a:schemeClr val="bg1"/>
            </a:solidFill>
            <a:ln w="57150" cmpd="thinThick">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5" name="Rectangle 11"/>
            <p:cNvSpPr>
              <a:spLocks noChangeArrowheads="1"/>
            </p:cNvSpPr>
            <p:nvPr/>
          </p:nvSpPr>
          <p:spPr bwMode="auto">
            <a:xfrm>
              <a:off x="1680" y="3360"/>
              <a:ext cx="3216" cy="624"/>
            </a:xfrm>
            <a:prstGeom prst="rect">
              <a:avLst/>
            </a:prstGeom>
            <a:solidFill>
              <a:schemeClr val="bg1"/>
            </a:solidFill>
            <a:ln w="57150" cmpd="thinThick">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900">
                  <a:latin typeface="Abadi MT Condensed" pitchFamily="34" charset="0"/>
                </a:rPr>
                <a:t>A</a:t>
              </a:r>
              <a:r>
                <a:rPr lang="en-US" sz="900">
                  <a:latin typeface="Arial" pitchFamily="34" charset="0"/>
                </a:rPr>
                <a:t>B</a:t>
              </a:r>
              <a:r>
                <a:rPr lang="en-US" sz="900">
                  <a:latin typeface="Arial Black" pitchFamily="34" charset="0"/>
                </a:rPr>
                <a:t>C</a:t>
              </a:r>
              <a:r>
                <a:rPr lang="en-US" sz="900">
                  <a:latin typeface="Arial Narrow" pitchFamily="34" charset="0"/>
                </a:rPr>
                <a:t>D</a:t>
              </a:r>
              <a:r>
                <a:rPr lang="en-US" sz="900">
                  <a:latin typeface="Book Antiqua" pitchFamily="18" charset="0"/>
                </a:rPr>
                <a:t>E</a:t>
              </a:r>
              <a:r>
                <a:rPr lang="en-US" sz="900">
                  <a:latin typeface="Bookman Old Style" pitchFamily="18" charset="0"/>
                </a:rPr>
                <a:t>F</a:t>
              </a:r>
              <a:r>
                <a:rPr lang="en-US" sz="900">
                  <a:latin typeface="Bookshelf Symbol 1" pitchFamily="34" charset="2"/>
                </a:rPr>
                <a:t>G</a:t>
              </a:r>
              <a:r>
                <a:rPr lang="en-US" sz="900">
                  <a:latin typeface="Century Gothic" pitchFamily="34" charset="0"/>
                </a:rPr>
                <a:t>H</a:t>
              </a:r>
              <a:r>
                <a:rPr lang="en-US" sz="900">
                  <a:latin typeface="Comic Sans MS" pitchFamily="66" charset="0"/>
                </a:rPr>
                <a:t>I</a:t>
              </a:r>
              <a:r>
                <a:rPr lang="en-US" sz="900">
                  <a:latin typeface="Century Schoolbook" pitchFamily="18" charset="0"/>
                </a:rPr>
                <a:t>J</a:t>
              </a:r>
              <a:r>
                <a:rPr lang="en-US" sz="900">
                  <a:latin typeface="Courier New" pitchFamily="49" charset="0"/>
                </a:rPr>
                <a:t>K</a:t>
              </a:r>
              <a:r>
                <a:rPr lang="en-US" sz="900">
                  <a:latin typeface="Garamond" pitchFamily="18" charset="0"/>
                </a:rPr>
                <a:t>L</a:t>
              </a:r>
              <a:r>
                <a:rPr lang="en-US" sz="900">
                  <a:latin typeface="Georgia" pitchFamily="18" charset="0"/>
                </a:rPr>
                <a:t>M</a:t>
              </a:r>
              <a:endParaRPr lang="en-US" sz="900">
                <a:latin typeface="Times New Roman" pitchFamily="18" charset="0"/>
              </a:endParaRPr>
            </a:p>
            <a:p>
              <a:pPr algn="ctr"/>
              <a:r>
                <a:rPr lang="en-US" sz="900">
                  <a:latin typeface="Haettenschweiler" pitchFamily="34" charset="0"/>
                </a:rPr>
                <a:t>N</a:t>
              </a:r>
              <a:r>
                <a:rPr lang="en-US" sz="900">
                  <a:latin typeface="Impact" pitchFamily="34" charset="0"/>
                </a:rPr>
                <a:t>O</a:t>
              </a:r>
              <a:r>
                <a:rPr lang="en-US" sz="900">
                  <a:latin typeface="Letter Gothic MT" charset="0"/>
                </a:rPr>
                <a:t>P</a:t>
              </a:r>
              <a:r>
                <a:rPr lang="en-US" sz="900">
                  <a:latin typeface="Lucida Console" pitchFamily="49" charset="0"/>
                </a:rPr>
                <a:t>Q</a:t>
              </a:r>
              <a:r>
                <a:rPr lang="en-US" sz="900">
                  <a:latin typeface="Lucida Sans Unicode" pitchFamily="34" charset="0"/>
                </a:rPr>
                <a:t>R</a:t>
              </a:r>
              <a:r>
                <a:rPr lang="en-US" sz="900">
                  <a:latin typeface="Modern" pitchFamily="50"/>
                </a:rPr>
                <a:t>S</a:t>
              </a:r>
              <a:r>
                <a:rPr lang="en-US" sz="900">
                  <a:latin typeface="Roman" pitchFamily="18"/>
                </a:rPr>
                <a:t>T</a:t>
              </a:r>
              <a:r>
                <a:rPr lang="en-US" sz="900">
                  <a:latin typeface="Script" pitchFamily="66"/>
                </a:rPr>
                <a:t>U</a:t>
              </a:r>
              <a:r>
                <a:rPr lang="en-US" sz="900">
                  <a:latin typeface="Tahoma" pitchFamily="34" charset="0"/>
                </a:rPr>
                <a:t>V</a:t>
              </a:r>
              <a:r>
                <a:rPr lang="en-US" sz="900">
                  <a:latin typeface="Times New Roman MT Extra Bold" charset="0"/>
                </a:rPr>
                <a:t>W</a:t>
              </a:r>
              <a:r>
                <a:rPr lang="en-US" sz="900">
                  <a:latin typeface="Trebuchet MS" pitchFamily="34" charset="0"/>
                </a:rPr>
                <a:t>X</a:t>
              </a:r>
              <a:r>
                <a:rPr lang="en-US" sz="900">
                  <a:latin typeface="Verdana" pitchFamily="34" charset="0"/>
                </a:rPr>
                <a:t>Y</a:t>
              </a:r>
              <a:r>
                <a:rPr lang="en-US" sz="900">
                  <a:latin typeface="Times New Roman" pitchFamily="18" charset="0"/>
                </a:rPr>
                <a:t>Z</a:t>
              </a:r>
            </a:p>
          </p:txBody>
        </p:sp>
        <p:sp>
          <p:nvSpPr>
            <p:cNvPr id="47116" name="Rectangle 12"/>
            <p:cNvSpPr>
              <a:spLocks noChangeArrowheads="1"/>
            </p:cNvSpPr>
            <p:nvPr/>
          </p:nvSpPr>
          <p:spPr bwMode="auto">
            <a:xfrm>
              <a:off x="3360" y="2544"/>
              <a:ext cx="480" cy="672"/>
            </a:xfrm>
            <a:prstGeom prst="rect">
              <a:avLst/>
            </a:prstGeom>
            <a:solidFill>
              <a:schemeClr val="bg1"/>
            </a:solidFill>
            <a:ln w="38100" cmpd="dbl">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7" name="Rectangle 13"/>
            <p:cNvSpPr>
              <a:spLocks noChangeArrowheads="1"/>
            </p:cNvSpPr>
            <p:nvPr/>
          </p:nvSpPr>
          <p:spPr bwMode="auto">
            <a:xfrm>
              <a:off x="3888" y="2544"/>
              <a:ext cx="480" cy="672"/>
            </a:xfrm>
            <a:prstGeom prst="rect">
              <a:avLst/>
            </a:prstGeom>
            <a:solidFill>
              <a:schemeClr val="bg1"/>
            </a:solidFill>
            <a:ln w="38100" cmpd="dbl">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8" name="Rectangle 14"/>
            <p:cNvSpPr>
              <a:spLocks noChangeArrowheads="1"/>
            </p:cNvSpPr>
            <p:nvPr/>
          </p:nvSpPr>
          <p:spPr bwMode="auto">
            <a:xfrm>
              <a:off x="4416" y="2544"/>
              <a:ext cx="480" cy="672"/>
            </a:xfrm>
            <a:prstGeom prst="rect">
              <a:avLst/>
            </a:prstGeom>
            <a:solidFill>
              <a:schemeClr val="bg1"/>
            </a:solidFill>
            <a:ln w="38100" cmpd="dbl">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9" name="Rectangle 15"/>
            <p:cNvSpPr>
              <a:spLocks noChangeArrowheads="1"/>
            </p:cNvSpPr>
            <p:nvPr/>
          </p:nvSpPr>
          <p:spPr bwMode="auto">
            <a:xfrm>
              <a:off x="1776" y="2640"/>
              <a:ext cx="432" cy="288"/>
            </a:xfrm>
            <a:prstGeom prst="rect">
              <a:avLst/>
            </a:prstGeom>
            <a:solidFill>
              <a:schemeClr val="bg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0" name="Rectangle 16"/>
            <p:cNvSpPr>
              <a:spLocks noChangeArrowheads="1"/>
            </p:cNvSpPr>
            <p:nvPr/>
          </p:nvSpPr>
          <p:spPr bwMode="auto">
            <a:xfrm>
              <a:off x="2304" y="2640"/>
              <a:ext cx="432" cy="288"/>
            </a:xfrm>
            <a:prstGeom prst="rect">
              <a:avLst/>
            </a:prstGeom>
            <a:solidFill>
              <a:schemeClr val="bg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1" name="Rectangle 17"/>
            <p:cNvSpPr>
              <a:spLocks noChangeArrowheads="1"/>
            </p:cNvSpPr>
            <p:nvPr/>
          </p:nvSpPr>
          <p:spPr bwMode="auto">
            <a:xfrm>
              <a:off x="1776" y="3024"/>
              <a:ext cx="1344" cy="144"/>
            </a:xfrm>
            <a:prstGeom prst="rect">
              <a:avLst/>
            </a:prstGeom>
            <a:solidFill>
              <a:schemeClr val="bg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2" name="Rectangle 18"/>
            <p:cNvSpPr>
              <a:spLocks noChangeArrowheads="1"/>
            </p:cNvSpPr>
            <p:nvPr/>
          </p:nvSpPr>
          <p:spPr bwMode="auto">
            <a:xfrm>
              <a:off x="2832" y="2640"/>
              <a:ext cx="240" cy="288"/>
            </a:xfrm>
            <a:prstGeom prst="rect">
              <a:avLst/>
            </a:prstGeom>
            <a:solidFill>
              <a:schemeClr val="bg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7110" name="Group 22"/>
          <p:cNvGrpSpPr>
            <a:grpSpLocks/>
          </p:cNvGrpSpPr>
          <p:nvPr/>
        </p:nvGrpSpPr>
        <p:grpSpPr bwMode="auto">
          <a:xfrm>
            <a:off x="6096000" y="76200"/>
            <a:ext cx="2284413" cy="1871663"/>
            <a:chOff x="3120" y="117"/>
            <a:chExt cx="1439" cy="1179"/>
          </a:xfrm>
        </p:grpSpPr>
        <p:sp>
          <p:nvSpPr>
            <p:cNvPr id="47111" name="Text Box 20"/>
            <p:cNvSpPr txBox="1">
              <a:spLocks noChangeArrowheads="1"/>
            </p:cNvSpPr>
            <p:nvPr/>
          </p:nvSpPr>
          <p:spPr bwMode="auto">
            <a:xfrm>
              <a:off x="3120" y="528"/>
              <a:ext cx="1110" cy="768"/>
            </a:xfrm>
            <a:prstGeom prst="rect">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sz="1800">
                  <a:latin typeface="Times New Roman" pitchFamily="18" charset="0"/>
                </a:rPr>
                <a:t>Dix , Alan</a:t>
              </a:r>
            </a:p>
            <a:p>
              <a:r>
                <a:rPr lang="en-US" sz="1800">
                  <a:latin typeface="Times New Roman" pitchFamily="18" charset="0"/>
                </a:rPr>
                <a:t>Finlay, Janet</a:t>
              </a:r>
            </a:p>
            <a:p>
              <a:r>
                <a:rPr lang="en-US" sz="1800">
                  <a:latin typeface="Times New Roman" pitchFamily="18" charset="0"/>
                </a:rPr>
                <a:t>Abowd, Gregory</a:t>
              </a:r>
            </a:p>
            <a:p>
              <a:r>
                <a:rPr lang="en-US" sz="1800">
                  <a:latin typeface="Times New Roman" pitchFamily="18" charset="0"/>
                </a:rPr>
                <a:t>Beale, Russell</a:t>
              </a:r>
            </a:p>
          </p:txBody>
        </p:sp>
        <p:sp>
          <p:nvSpPr>
            <p:cNvPr id="47112" name="Text Box 21"/>
            <p:cNvSpPr txBox="1">
              <a:spLocks noChangeArrowheads="1"/>
            </p:cNvSpPr>
            <p:nvPr/>
          </p:nvSpPr>
          <p:spPr bwMode="auto">
            <a:xfrm>
              <a:off x="3840" y="117"/>
              <a:ext cx="719" cy="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sz="9600">
                  <a:solidFill>
                    <a:srgbClr val="66FF33"/>
                  </a:solidFill>
                  <a:latin typeface="Times New Roman" pitchFamily="18" charset="0"/>
                  <a:sym typeface="Wingdings" pitchFamily="2" charset="2"/>
                </a:rPr>
                <a:t></a:t>
              </a:r>
              <a:endParaRPr lang="en-US" sz="9600">
                <a:solidFill>
                  <a:srgbClr val="66FF33"/>
                </a:solidFill>
                <a:latin typeface="Times New Roman" pitchFamily="18" charset="0"/>
                <a:sym typeface="Wingdings 2" pitchFamily="18" charset="2"/>
              </a:endParaRPr>
            </a:p>
          </p:txBody>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solidFill>
                  <a:schemeClr val="tx1"/>
                </a:solidFill>
              </a:rPr>
              <a:t>basic princ</a:t>
            </a:r>
            <a:r>
              <a:rPr lang="en-US" smtClean="0"/>
              <a:t>iples</a:t>
            </a:r>
            <a:endParaRPr lang="en-US" smtClean="0">
              <a:solidFill>
                <a:schemeClr val="tx1"/>
              </a:solidFill>
            </a:endParaRPr>
          </a:p>
        </p:txBody>
      </p:sp>
      <p:sp>
        <p:nvSpPr>
          <p:cNvPr id="48131" name="Rectangle 3"/>
          <p:cNvSpPr>
            <a:spLocks noGrp="1" noChangeArrowheads="1"/>
          </p:cNvSpPr>
          <p:nvPr>
            <p:ph type="body" idx="1"/>
          </p:nvPr>
        </p:nvSpPr>
        <p:spPr/>
        <p:txBody>
          <a:bodyPr/>
          <a:lstStyle/>
          <a:p>
            <a:pPr eaLnBrk="1" hangingPunct="1"/>
            <a:r>
              <a:rPr lang="en-US" sz="3600" smtClean="0"/>
              <a:t>ask</a:t>
            </a:r>
          </a:p>
          <a:p>
            <a:pPr marL="1438275" lvl="1" eaLnBrk="1" hangingPunct="1"/>
            <a:r>
              <a:rPr lang="en-US" smtClean="0"/>
              <a:t>what is the user doing?</a:t>
            </a:r>
            <a:endParaRPr lang="en-US" sz="2800" smtClean="0"/>
          </a:p>
          <a:p>
            <a:pPr eaLnBrk="1" hangingPunct="1"/>
            <a:r>
              <a:rPr lang="en-US" sz="3600" smtClean="0"/>
              <a:t>think</a:t>
            </a:r>
          </a:p>
          <a:p>
            <a:pPr marL="1438275" lvl="1" eaLnBrk="1" hangingPunct="1"/>
            <a:r>
              <a:rPr lang="en-US" smtClean="0"/>
              <a:t>what information, comparisons, order</a:t>
            </a:r>
            <a:endParaRPr lang="en-US" sz="3200" smtClean="0"/>
          </a:p>
          <a:p>
            <a:pPr eaLnBrk="1" hangingPunct="1"/>
            <a:r>
              <a:rPr lang="en-US" sz="3600" smtClean="0"/>
              <a:t>design</a:t>
            </a:r>
          </a:p>
          <a:p>
            <a:pPr marL="1438275" lvl="1" eaLnBrk="1" hangingPunct="1"/>
            <a:r>
              <a:rPr lang="en-US" smtClean="0"/>
              <a:t>form follows function</a:t>
            </a:r>
            <a:endParaRPr lang="en-US" sz="320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solidFill>
                  <a:schemeClr val="tx1"/>
                </a:solidFill>
              </a:rPr>
              <a:t>available tools</a:t>
            </a:r>
          </a:p>
        </p:txBody>
      </p:sp>
      <p:sp>
        <p:nvSpPr>
          <p:cNvPr id="49155" name="Rectangle 3"/>
          <p:cNvSpPr>
            <a:spLocks noGrp="1" noChangeArrowheads="1"/>
          </p:cNvSpPr>
          <p:nvPr>
            <p:ph type="body" idx="1"/>
          </p:nvPr>
        </p:nvSpPr>
        <p:spPr/>
        <p:txBody>
          <a:bodyPr/>
          <a:lstStyle/>
          <a:p>
            <a:pPr eaLnBrk="1" hangingPunct="1"/>
            <a:r>
              <a:rPr lang="en-US" sz="3200" b="1" smtClean="0"/>
              <a:t>grouping</a:t>
            </a:r>
            <a:r>
              <a:rPr lang="en-US" sz="3200" smtClean="0"/>
              <a:t> of items</a:t>
            </a:r>
          </a:p>
          <a:p>
            <a:pPr eaLnBrk="1" hangingPunct="1"/>
            <a:r>
              <a:rPr lang="en-US" sz="3200" b="1" smtClean="0"/>
              <a:t>order</a:t>
            </a:r>
            <a:r>
              <a:rPr lang="en-US" sz="3200" smtClean="0"/>
              <a:t> of items </a:t>
            </a:r>
          </a:p>
          <a:p>
            <a:pPr eaLnBrk="1" hangingPunct="1"/>
            <a:r>
              <a:rPr lang="en-US" sz="3200" b="1" smtClean="0"/>
              <a:t>decoration</a:t>
            </a:r>
            <a:r>
              <a:rPr lang="en-US" sz="3200" smtClean="0"/>
              <a:t> - fonts, boxes etc.</a:t>
            </a:r>
          </a:p>
          <a:p>
            <a:pPr eaLnBrk="1" hangingPunct="1"/>
            <a:r>
              <a:rPr lang="en-US" sz="3200" b="1" smtClean="0"/>
              <a:t>alignment</a:t>
            </a:r>
            <a:r>
              <a:rPr lang="en-US" sz="3200" smtClean="0"/>
              <a:t> of items</a:t>
            </a:r>
          </a:p>
          <a:p>
            <a:pPr eaLnBrk="1" hangingPunct="1"/>
            <a:r>
              <a:rPr lang="en-US" sz="3200" b="1" smtClean="0"/>
              <a:t>white space </a:t>
            </a:r>
            <a:r>
              <a:rPr lang="en-US" sz="3200" smtClean="0"/>
              <a:t>between items</a:t>
            </a:r>
          </a:p>
          <a:p>
            <a:pPr eaLnBrk="1" hangingPunct="1"/>
            <a:endParaRPr lang="en-US" sz="320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mtClean="0">
                <a:solidFill>
                  <a:schemeClr val="tx1"/>
                </a:solidFill>
              </a:rPr>
              <a:t>grouping and structure</a:t>
            </a:r>
          </a:p>
        </p:txBody>
      </p:sp>
      <p:sp>
        <p:nvSpPr>
          <p:cNvPr id="50179" name="Rectangle 3"/>
          <p:cNvSpPr>
            <a:spLocks noGrp="1" noChangeArrowheads="1"/>
          </p:cNvSpPr>
          <p:nvPr>
            <p:ph type="body" idx="1"/>
          </p:nvPr>
        </p:nvSpPr>
        <p:spPr/>
        <p:txBody>
          <a:bodyPr/>
          <a:lstStyle/>
          <a:p>
            <a:pPr algn="ctr" eaLnBrk="1" hangingPunct="1">
              <a:buFontTx/>
              <a:buNone/>
            </a:pPr>
            <a:r>
              <a:rPr lang="en-US" sz="2400" smtClean="0"/>
              <a:t>logically together  </a:t>
            </a:r>
            <a:r>
              <a:rPr lang="en-US" sz="2400" smtClean="0">
                <a:sym typeface="Symbol" pitchFamily="18" charset="2"/>
              </a:rPr>
              <a:t> </a:t>
            </a:r>
            <a:r>
              <a:rPr lang="en-US" sz="2400" smtClean="0"/>
              <a:t> physically together</a:t>
            </a:r>
            <a:endParaRPr lang="en-US" sz="2000" smtClean="0"/>
          </a:p>
          <a:p>
            <a:pPr eaLnBrk="1" hangingPunct="1"/>
            <a:endParaRPr lang="en-US" smtClean="0"/>
          </a:p>
        </p:txBody>
      </p:sp>
      <p:grpSp>
        <p:nvGrpSpPr>
          <p:cNvPr id="50180" name="Group 4"/>
          <p:cNvGrpSpPr>
            <a:grpSpLocks/>
          </p:cNvGrpSpPr>
          <p:nvPr/>
        </p:nvGrpSpPr>
        <p:grpSpPr bwMode="auto">
          <a:xfrm>
            <a:off x="1143000" y="2895600"/>
            <a:ext cx="6781800" cy="3276600"/>
            <a:chOff x="720" y="1824"/>
            <a:chExt cx="4272" cy="2064"/>
          </a:xfrm>
        </p:grpSpPr>
        <p:sp>
          <p:nvSpPr>
            <p:cNvPr id="50181" name="Rectangle 5"/>
            <p:cNvSpPr>
              <a:spLocks noChangeArrowheads="1"/>
            </p:cNvSpPr>
            <p:nvPr/>
          </p:nvSpPr>
          <p:spPr bwMode="auto">
            <a:xfrm>
              <a:off x="720" y="1824"/>
              <a:ext cx="4272" cy="2064"/>
            </a:xfrm>
            <a:prstGeom prst="rect">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2" name="Text Box 6"/>
            <p:cNvSpPr txBox="1">
              <a:spLocks noChangeArrowheads="1"/>
            </p:cNvSpPr>
            <p:nvPr/>
          </p:nvSpPr>
          <p:spPr bwMode="auto">
            <a:xfrm>
              <a:off x="768" y="1833"/>
              <a:ext cx="1834"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sz="2000" b="1">
                  <a:latin typeface="Times New Roman" pitchFamily="18" charset="0"/>
                </a:rPr>
                <a:t>Billing details</a:t>
              </a:r>
              <a:r>
                <a:rPr lang="en-US" sz="2000">
                  <a:latin typeface="Times New Roman" pitchFamily="18" charset="0"/>
                </a:rPr>
                <a:t>:</a:t>
              </a:r>
            </a:p>
            <a:p>
              <a:r>
                <a:rPr lang="en-US" sz="2000">
                  <a:latin typeface="Times New Roman" pitchFamily="18" charset="0"/>
                </a:rPr>
                <a:t>  Name</a:t>
              </a:r>
            </a:p>
            <a:p>
              <a:r>
                <a:rPr lang="en-US" sz="2000">
                  <a:latin typeface="Times New Roman" pitchFamily="18" charset="0"/>
                </a:rPr>
                <a:t>  Address: …</a:t>
              </a:r>
            </a:p>
            <a:p>
              <a:r>
                <a:rPr lang="en-US" sz="2000">
                  <a:latin typeface="Times New Roman" pitchFamily="18" charset="0"/>
                </a:rPr>
                <a:t>  Credit card no</a:t>
              </a:r>
            </a:p>
          </p:txBody>
        </p:sp>
        <p:sp>
          <p:nvSpPr>
            <p:cNvPr id="50183" name="Text Box 7"/>
            <p:cNvSpPr txBox="1">
              <a:spLocks noChangeArrowheads="1"/>
            </p:cNvSpPr>
            <p:nvPr/>
          </p:nvSpPr>
          <p:spPr bwMode="auto">
            <a:xfrm>
              <a:off x="3024" y="1833"/>
              <a:ext cx="1834"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sz="2000" b="1">
                  <a:latin typeface="Times New Roman" pitchFamily="18" charset="0"/>
                </a:rPr>
                <a:t>Delivery details</a:t>
              </a:r>
              <a:r>
                <a:rPr lang="en-US" sz="2000">
                  <a:latin typeface="Times New Roman" pitchFamily="18" charset="0"/>
                </a:rPr>
                <a:t>:</a:t>
              </a:r>
            </a:p>
            <a:p>
              <a:r>
                <a:rPr lang="en-US" sz="2000">
                  <a:latin typeface="Times New Roman" pitchFamily="18" charset="0"/>
                </a:rPr>
                <a:t>  Name</a:t>
              </a:r>
            </a:p>
            <a:p>
              <a:r>
                <a:rPr lang="en-US" sz="2000">
                  <a:latin typeface="Times New Roman" pitchFamily="18" charset="0"/>
                </a:rPr>
                <a:t>  Address: …</a:t>
              </a:r>
            </a:p>
            <a:p>
              <a:r>
                <a:rPr lang="en-US" sz="2000">
                  <a:latin typeface="Times New Roman" pitchFamily="18" charset="0"/>
                </a:rPr>
                <a:t>  Delivery time</a:t>
              </a:r>
            </a:p>
          </p:txBody>
        </p:sp>
        <p:sp>
          <p:nvSpPr>
            <p:cNvPr id="50184" name="Line 8"/>
            <p:cNvSpPr>
              <a:spLocks noChangeShapeType="1"/>
            </p:cNvSpPr>
            <p:nvPr/>
          </p:nvSpPr>
          <p:spPr bwMode="auto">
            <a:xfrm>
              <a:off x="768" y="2784"/>
              <a:ext cx="4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185" name="Text Box 9"/>
            <p:cNvSpPr txBox="1">
              <a:spLocks noChangeArrowheads="1"/>
            </p:cNvSpPr>
            <p:nvPr/>
          </p:nvSpPr>
          <p:spPr bwMode="auto">
            <a:xfrm>
              <a:off x="768" y="2784"/>
              <a:ext cx="4224"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sz="2000" b="1">
                  <a:latin typeface="Times New Roman" pitchFamily="18" charset="0"/>
                </a:rPr>
                <a:t>Order details</a:t>
              </a:r>
              <a:r>
                <a:rPr lang="en-US" sz="2000">
                  <a:latin typeface="Times New Roman" pitchFamily="18" charset="0"/>
                </a:rPr>
                <a:t>:</a:t>
              </a:r>
            </a:p>
            <a:p>
              <a:r>
                <a:rPr lang="en-US" sz="2000">
                  <a:latin typeface="Times New Roman" pitchFamily="18" charset="0"/>
                </a:rPr>
                <a:t>  item                                               quantity  cost/item    cost</a:t>
              </a:r>
            </a:p>
            <a:p>
              <a:r>
                <a:rPr lang="en-US" sz="2000">
                  <a:latin typeface="Times New Roman" pitchFamily="18" charset="0"/>
                </a:rPr>
                <a:t>  </a:t>
              </a:r>
              <a:r>
                <a:rPr lang="en-US" sz="1800">
                  <a:latin typeface="Courier New" pitchFamily="49" charset="0"/>
                </a:rPr>
                <a:t>size 10 screws (boxes)      7    3.71   25.97</a:t>
              </a:r>
              <a:endParaRPr lang="en-US" sz="2000">
                <a:latin typeface="Times New Roman" pitchFamily="18" charset="0"/>
              </a:endParaRPr>
            </a:p>
            <a:p>
              <a:r>
                <a:rPr lang="en-US" sz="2000">
                  <a:latin typeface="Times New Roman" pitchFamily="18" charset="0"/>
                </a:rPr>
                <a:t>      ……			                    …	     …           …</a:t>
              </a:r>
            </a:p>
            <a:p>
              <a:endParaRPr lang="en-US" sz="2000">
                <a:latin typeface="Times New Roman" pitchFamily="18" charset="0"/>
              </a:endParaRPr>
            </a:p>
          </p:txBody>
        </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solidFill>
                  <a:schemeClr val="tx1"/>
                </a:solidFill>
              </a:rPr>
              <a:t>order of groups and items</a:t>
            </a:r>
          </a:p>
        </p:txBody>
      </p:sp>
      <p:sp>
        <p:nvSpPr>
          <p:cNvPr id="51203" name="Rectangle 3"/>
          <p:cNvSpPr>
            <a:spLocks noGrp="1" noChangeArrowheads="1"/>
          </p:cNvSpPr>
          <p:nvPr>
            <p:ph type="body" idx="1"/>
          </p:nvPr>
        </p:nvSpPr>
        <p:spPr/>
        <p:txBody>
          <a:bodyPr/>
          <a:lstStyle/>
          <a:p>
            <a:pPr eaLnBrk="1" hangingPunct="1">
              <a:lnSpc>
                <a:spcPct val="90000"/>
              </a:lnSpc>
            </a:pPr>
            <a:r>
              <a:rPr lang="en-US" smtClean="0"/>
              <a:t>think! - what is </a:t>
            </a:r>
            <a:r>
              <a:rPr lang="en-US" b="1" smtClean="0"/>
              <a:t>natural order</a:t>
            </a:r>
          </a:p>
          <a:p>
            <a:pPr eaLnBrk="1" hangingPunct="1">
              <a:lnSpc>
                <a:spcPct val="90000"/>
              </a:lnSpc>
            </a:pPr>
            <a:endParaRPr lang="en-US" smtClean="0"/>
          </a:p>
          <a:p>
            <a:pPr eaLnBrk="1" hangingPunct="1">
              <a:lnSpc>
                <a:spcPct val="90000"/>
              </a:lnSpc>
            </a:pPr>
            <a:r>
              <a:rPr lang="en-US" b="1" smtClean="0"/>
              <a:t>should match screen order</a:t>
            </a:r>
            <a:r>
              <a:rPr lang="en-US" smtClean="0"/>
              <a:t>!</a:t>
            </a:r>
          </a:p>
          <a:p>
            <a:pPr marL="1438275" lvl="1" eaLnBrk="1" hangingPunct="1">
              <a:lnSpc>
                <a:spcPct val="90000"/>
              </a:lnSpc>
            </a:pPr>
            <a:r>
              <a:rPr lang="en-US" sz="2000" smtClean="0"/>
              <a:t>use boxes, space etc.</a:t>
            </a:r>
          </a:p>
          <a:p>
            <a:pPr marL="1438275" lvl="1" eaLnBrk="1" hangingPunct="1">
              <a:lnSpc>
                <a:spcPct val="90000"/>
              </a:lnSpc>
            </a:pPr>
            <a:r>
              <a:rPr lang="en-US" sz="2000" smtClean="0"/>
              <a:t>set up tabbing right!</a:t>
            </a:r>
            <a:endParaRPr lang="en-US" sz="2800" smtClean="0"/>
          </a:p>
          <a:p>
            <a:pPr eaLnBrk="1" hangingPunct="1">
              <a:lnSpc>
                <a:spcPct val="90000"/>
              </a:lnSpc>
            </a:pPr>
            <a:endParaRPr lang="en-US" smtClean="0"/>
          </a:p>
          <a:p>
            <a:pPr eaLnBrk="1" hangingPunct="1">
              <a:lnSpc>
                <a:spcPct val="90000"/>
              </a:lnSpc>
            </a:pPr>
            <a:r>
              <a:rPr lang="en-US" smtClean="0"/>
              <a:t>instructions</a:t>
            </a:r>
          </a:p>
          <a:p>
            <a:pPr marL="1438275" lvl="1" eaLnBrk="1" hangingPunct="1">
              <a:lnSpc>
                <a:spcPct val="90000"/>
              </a:lnSpc>
            </a:pPr>
            <a:r>
              <a:rPr lang="en-US" sz="2000" smtClean="0"/>
              <a:t>beware the </a:t>
            </a:r>
            <a:r>
              <a:rPr lang="en-US" sz="2000" b="1" smtClean="0"/>
              <a:t>cake recipie syndrome</a:t>
            </a:r>
            <a:r>
              <a:rPr lang="en-US" sz="2000" smtClean="0"/>
              <a:t>!</a:t>
            </a:r>
            <a:br>
              <a:rPr lang="en-US" sz="2000" smtClean="0"/>
            </a:br>
            <a:r>
              <a:rPr lang="en-US" sz="2000" smtClean="0"/>
              <a:t>… </a:t>
            </a:r>
            <a:r>
              <a:rPr lang="en-US" sz="1800" smtClean="0"/>
              <a:t>mix milk and flour, add the fruit</a:t>
            </a:r>
            <a:br>
              <a:rPr lang="en-US" sz="1800" smtClean="0"/>
            </a:br>
            <a:r>
              <a:rPr lang="en-US" sz="1800" smtClean="0"/>
              <a:t>    after beating them</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smtClean="0"/>
              <a:t>To err is human</a:t>
            </a:r>
          </a:p>
        </p:txBody>
      </p:sp>
      <p:sp>
        <p:nvSpPr>
          <p:cNvPr id="6147" name="Rectangle 3"/>
          <p:cNvSpPr>
            <a:spLocks noGrp="1" noChangeArrowheads="1"/>
          </p:cNvSpPr>
          <p:nvPr>
            <p:ph type="body" idx="1"/>
          </p:nvPr>
        </p:nvSpPr>
        <p:spPr/>
        <p:txBody>
          <a:bodyPr/>
          <a:lstStyle/>
          <a:p>
            <a:pPr eaLnBrk="1" hangingPunct="1">
              <a:lnSpc>
                <a:spcPct val="90000"/>
              </a:lnSpc>
            </a:pPr>
            <a:r>
              <a:rPr lang="en-GB" sz="2000" smtClean="0"/>
              <a:t>accident reports ..</a:t>
            </a:r>
          </a:p>
          <a:p>
            <a:pPr lvl="1" eaLnBrk="1" hangingPunct="1">
              <a:lnSpc>
                <a:spcPct val="90000"/>
              </a:lnSpc>
            </a:pPr>
            <a:r>
              <a:rPr lang="en-GB" sz="1800" smtClean="0"/>
              <a:t>aircrash, industrial accident, hospital mistake</a:t>
            </a:r>
          </a:p>
          <a:p>
            <a:pPr lvl="1" eaLnBrk="1" hangingPunct="1">
              <a:lnSpc>
                <a:spcPct val="90000"/>
              </a:lnSpc>
            </a:pPr>
            <a:r>
              <a:rPr lang="en-GB" sz="1800" smtClean="0"/>
              <a:t>enquiry … blames … ‘human error’</a:t>
            </a:r>
          </a:p>
          <a:p>
            <a:pPr eaLnBrk="1" hangingPunct="1">
              <a:lnSpc>
                <a:spcPct val="90000"/>
              </a:lnSpc>
            </a:pPr>
            <a:r>
              <a:rPr lang="en-GB" sz="2000" smtClean="0"/>
              <a:t>but …</a:t>
            </a:r>
          </a:p>
          <a:p>
            <a:pPr lvl="1" eaLnBrk="1" hangingPunct="1">
              <a:lnSpc>
                <a:spcPct val="90000"/>
              </a:lnSpc>
            </a:pPr>
            <a:r>
              <a:rPr lang="en-GB" sz="1800" b="1" smtClean="0"/>
              <a:t>concrete lintel breaks because too much weight</a:t>
            </a:r>
          </a:p>
          <a:p>
            <a:pPr lvl="1" eaLnBrk="1" hangingPunct="1">
              <a:lnSpc>
                <a:spcPct val="90000"/>
              </a:lnSpc>
            </a:pPr>
            <a:r>
              <a:rPr lang="en-GB" sz="1800" smtClean="0"/>
              <a:t>blame ‘lintel error’ ?</a:t>
            </a:r>
            <a:br>
              <a:rPr lang="en-GB" sz="1800" smtClean="0"/>
            </a:br>
            <a:r>
              <a:rPr lang="en-GB" sz="1800" smtClean="0"/>
              <a:t>… no – design error</a:t>
            </a:r>
            <a:br>
              <a:rPr lang="en-GB" sz="1800" smtClean="0"/>
            </a:br>
            <a:r>
              <a:rPr lang="en-GB" sz="1800" smtClean="0"/>
              <a:t>	we know how concrete behaves under stress</a:t>
            </a:r>
          </a:p>
          <a:p>
            <a:pPr eaLnBrk="1" hangingPunct="1">
              <a:lnSpc>
                <a:spcPct val="90000"/>
              </a:lnSpc>
            </a:pPr>
            <a:r>
              <a:rPr lang="en-GB" sz="2000" smtClean="0"/>
              <a:t>human ‘error’ is normal</a:t>
            </a:r>
          </a:p>
          <a:p>
            <a:pPr lvl="1" eaLnBrk="1" hangingPunct="1">
              <a:lnSpc>
                <a:spcPct val="90000"/>
              </a:lnSpc>
            </a:pPr>
            <a:r>
              <a:rPr lang="en-GB" sz="1800" smtClean="0"/>
              <a:t>we know how users behave </a:t>
            </a:r>
            <a:r>
              <a:rPr lang="en-GB" sz="1800" b="1" smtClean="0"/>
              <a:t>under stress</a:t>
            </a:r>
          </a:p>
          <a:p>
            <a:pPr lvl="1" eaLnBrk="1" hangingPunct="1">
              <a:lnSpc>
                <a:spcPct val="90000"/>
              </a:lnSpc>
            </a:pPr>
            <a:r>
              <a:rPr lang="en-GB" sz="1800" smtClean="0"/>
              <a:t>so design for it!</a:t>
            </a:r>
          </a:p>
          <a:p>
            <a:pPr eaLnBrk="1" hangingPunct="1">
              <a:lnSpc>
                <a:spcPct val="90000"/>
              </a:lnSpc>
            </a:pPr>
            <a:r>
              <a:rPr lang="en-GB" sz="2000" smtClean="0"/>
              <a:t>treat the user at least as well as physical materials!</a:t>
            </a:r>
          </a:p>
          <a:p>
            <a:pPr eaLnBrk="1" hangingPunct="1">
              <a:lnSpc>
                <a:spcPct val="90000"/>
              </a:lnSpc>
            </a:pPr>
            <a:endParaRPr lang="en-GB" sz="200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t>decoration</a:t>
            </a:r>
          </a:p>
        </p:txBody>
      </p:sp>
      <p:sp>
        <p:nvSpPr>
          <p:cNvPr id="52227" name="Rectangle 3"/>
          <p:cNvSpPr>
            <a:spLocks noGrp="1" noChangeArrowheads="1"/>
          </p:cNvSpPr>
          <p:nvPr>
            <p:ph type="body" idx="1"/>
          </p:nvPr>
        </p:nvSpPr>
        <p:spPr/>
        <p:txBody>
          <a:bodyPr/>
          <a:lstStyle/>
          <a:p>
            <a:pPr eaLnBrk="1" hangingPunct="1"/>
            <a:r>
              <a:rPr lang="en-US" smtClean="0"/>
              <a:t>use </a:t>
            </a:r>
            <a:r>
              <a:rPr lang="en-US" b="1" smtClean="0"/>
              <a:t>boxes to group</a:t>
            </a:r>
            <a:r>
              <a:rPr lang="en-US" smtClean="0"/>
              <a:t> logical items</a:t>
            </a:r>
          </a:p>
          <a:p>
            <a:pPr eaLnBrk="1" hangingPunct="1"/>
            <a:r>
              <a:rPr lang="en-US" smtClean="0"/>
              <a:t>use </a:t>
            </a:r>
            <a:r>
              <a:rPr lang="en-US" b="1" smtClean="0"/>
              <a:t>fonts for emphasis</a:t>
            </a:r>
            <a:r>
              <a:rPr lang="en-US" smtClean="0"/>
              <a:t>, headings</a:t>
            </a:r>
          </a:p>
          <a:p>
            <a:pPr eaLnBrk="1" hangingPunct="1"/>
            <a:r>
              <a:rPr lang="en-US" smtClean="0"/>
              <a:t>but not too many!!</a:t>
            </a:r>
          </a:p>
        </p:txBody>
      </p:sp>
      <p:grpSp>
        <p:nvGrpSpPr>
          <p:cNvPr id="52228" name="Group 4"/>
          <p:cNvGrpSpPr>
            <a:grpSpLocks/>
          </p:cNvGrpSpPr>
          <p:nvPr/>
        </p:nvGrpSpPr>
        <p:grpSpPr bwMode="auto">
          <a:xfrm>
            <a:off x="2514600" y="3886200"/>
            <a:ext cx="5410200" cy="2590800"/>
            <a:chOff x="1584" y="2448"/>
            <a:chExt cx="3408" cy="1632"/>
          </a:xfrm>
        </p:grpSpPr>
        <p:sp>
          <p:nvSpPr>
            <p:cNvPr id="52229" name="Rectangle 5"/>
            <p:cNvSpPr>
              <a:spLocks noChangeArrowheads="1"/>
            </p:cNvSpPr>
            <p:nvPr/>
          </p:nvSpPr>
          <p:spPr bwMode="auto">
            <a:xfrm>
              <a:off x="1584" y="2448"/>
              <a:ext cx="3408" cy="1632"/>
            </a:xfrm>
            <a:prstGeom prst="rect">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atin typeface="Times New Roman" pitchFamily="18" charset="0"/>
              </a:endParaRPr>
            </a:p>
          </p:txBody>
        </p:sp>
        <p:sp>
          <p:nvSpPr>
            <p:cNvPr id="52230" name="Rectangle 6"/>
            <p:cNvSpPr>
              <a:spLocks noChangeArrowheads="1"/>
            </p:cNvSpPr>
            <p:nvPr/>
          </p:nvSpPr>
          <p:spPr bwMode="auto">
            <a:xfrm>
              <a:off x="1680" y="2544"/>
              <a:ext cx="1536" cy="720"/>
            </a:xfrm>
            <a:prstGeom prst="rect">
              <a:avLst/>
            </a:prstGeom>
            <a:solidFill>
              <a:schemeClr val="bg1"/>
            </a:solidFill>
            <a:ln w="57150" cmpd="thinThick">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1" name="Rectangle 7"/>
            <p:cNvSpPr>
              <a:spLocks noChangeArrowheads="1"/>
            </p:cNvSpPr>
            <p:nvPr/>
          </p:nvSpPr>
          <p:spPr bwMode="auto">
            <a:xfrm>
              <a:off x="1680" y="3360"/>
              <a:ext cx="3216" cy="624"/>
            </a:xfrm>
            <a:prstGeom prst="rect">
              <a:avLst/>
            </a:prstGeom>
            <a:solidFill>
              <a:schemeClr val="bg1"/>
            </a:solidFill>
            <a:ln w="57150" cmpd="thinThick">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Abadi MT Condensed" pitchFamily="34" charset="0"/>
                </a:rPr>
                <a:t>A</a:t>
              </a:r>
              <a:r>
                <a:rPr lang="en-US">
                  <a:latin typeface="Arial" pitchFamily="34" charset="0"/>
                </a:rPr>
                <a:t>B</a:t>
              </a:r>
              <a:r>
                <a:rPr lang="en-US">
                  <a:latin typeface="Arial Black" pitchFamily="34" charset="0"/>
                </a:rPr>
                <a:t>C</a:t>
              </a:r>
              <a:r>
                <a:rPr lang="en-US">
                  <a:latin typeface="Arial Narrow" pitchFamily="34" charset="0"/>
                </a:rPr>
                <a:t>D</a:t>
              </a:r>
              <a:r>
                <a:rPr lang="en-US">
                  <a:latin typeface="Book Antiqua" pitchFamily="18" charset="0"/>
                </a:rPr>
                <a:t>E</a:t>
              </a:r>
              <a:r>
                <a:rPr lang="en-US">
                  <a:latin typeface="Bookman Old Style" pitchFamily="18" charset="0"/>
                </a:rPr>
                <a:t>F</a:t>
              </a:r>
              <a:r>
                <a:rPr lang="en-US">
                  <a:latin typeface="Bookshelf Symbol 1" pitchFamily="34" charset="2"/>
                </a:rPr>
                <a:t>G</a:t>
              </a:r>
              <a:r>
                <a:rPr lang="en-US">
                  <a:latin typeface="Century Gothic" pitchFamily="34" charset="0"/>
                </a:rPr>
                <a:t>H</a:t>
              </a:r>
              <a:r>
                <a:rPr lang="en-US">
                  <a:latin typeface="Comic Sans MS" pitchFamily="66" charset="0"/>
                </a:rPr>
                <a:t>I</a:t>
              </a:r>
              <a:r>
                <a:rPr lang="en-US">
                  <a:latin typeface="Century Schoolbook" pitchFamily="18" charset="0"/>
                </a:rPr>
                <a:t>J</a:t>
              </a:r>
              <a:r>
                <a:rPr lang="en-US">
                  <a:latin typeface="Courier New" pitchFamily="49" charset="0"/>
                </a:rPr>
                <a:t>K</a:t>
              </a:r>
              <a:r>
                <a:rPr lang="en-US">
                  <a:latin typeface="Garamond" pitchFamily="18" charset="0"/>
                </a:rPr>
                <a:t>L</a:t>
              </a:r>
              <a:r>
                <a:rPr lang="en-US">
                  <a:latin typeface="Georgia" pitchFamily="18" charset="0"/>
                </a:rPr>
                <a:t>M</a:t>
              </a:r>
              <a:endParaRPr lang="en-US">
                <a:latin typeface="Times New Roman" pitchFamily="18" charset="0"/>
              </a:endParaRPr>
            </a:p>
            <a:p>
              <a:pPr algn="ctr"/>
              <a:r>
                <a:rPr lang="en-US">
                  <a:latin typeface="Haettenschweiler" pitchFamily="34" charset="0"/>
                </a:rPr>
                <a:t>N</a:t>
              </a:r>
              <a:r>
                <a:rPr lang="en-US">
                  <a:latin typeface="Impact" pitchFamily="34" charset="0"/>
                </a:rPr>
                <a:t>O</a:t>
              </a:r>
              <a:r>
                <a:rPr lang="en-US">
                  <a:latin typeface="Letter Gothic MT" charset="0"/>
                </a:rPr>
                <a:t>P</a:t>
              </a:r>
              <a:r>
                <a:rPr lang="en-US">
                  <a:latin typeface="Lucida Console" pitchFamily="49" charset="0"/>
                </a:rPr>
                <a:t>Q</a:t>
              </a:r>
              <a:r>
                <a:rPr lang="en-US">
                  <a:latin typeface="Lucida Sans Unicode" pitchFamily="34" charset="0"/>
                </a:rPr>
                <a:t>R</a:t>
              </a:r>
              <a:r>
                <a:rPr lang="en-US">
                  <a:latin typeface="Modern" pitchFamily="50"/>
                </a:rPr>
                <a:t>S</a:t>
              </a:r>
              <a:r>
                <a:rPr lang="en-US">
                  <a:latin typeface="Roman" pitchFamily="18"/>
                </a:rPr>
                <a:t>T</a:t>
              </a:r>
              <a:r>
                <a:rPr lang="en-US">
                  <a:latin typeface="Script" pitchFamily="66"/>
                </a:rPr>
                <a:t>U</a:t>
              </a:r>
              <a:r>
                <a:rPr lang="en-US">
                  <a:latin typeface="Tahoma" pitchFamily="34" charset="0"/>
                </a:rPr>
                <a:t>V</a:t>
              </a:r>
              <a:r>
                <a:rPr lang="en-US">
                  <a:latin typeface="Times New Roman MT Extra Bold" charset="0"/>
                </a:rPr>
                <a:t>W</a:t>
              </a:r>
              <a:r>
                <a:rPr lang="en-US">
                  <a:latin typeface="Trebuchet MS" pitchFamily="34" charset="0"/>
                </a:rPr>
                <a:t>X</a:t>
              </a:r>
              <a:r>
                <a:rPr lang="en-US">
                  <a:latin typeface="Verdana" pitchFamily="34" charset="0"/>
                </a:rPr>
                <a:t>Y</a:t>
              </a:r>
              <a:r>
                <a:rPr lang="en-US">
                  <a:latin typeface="Times New Roman" pitchFamily="18" charset="0"/>
                </a:rPr>
                <a:t>Z</a:t>
              </a:r>
            </a:p>
          </p:txBody>
        </p:sp>
        <p:sp>
          <p:nvSpPr>
            <p:cNvPr id="52232" name="Rectangle 8"/>
            <p:cNvSpPr>
              <a:spLocks noChangeArrowheads="1"/>
            </p:cNvSpPr>
            <p:nvPr/>
          </p:nvSpPr>
          <p:spPr bwMode="auto">
            <a:xfrm>
              <a:off x="3360" y="2544"/>
              <a:ext cx="480" cy="672"/>
            </a:xfrm>
            <a:prstGeom prst="rect">
              <a:avLst/>
            </a:prstGeom>
            <a:solidFill>
              <a:schemeClr val="bg1"/>
            </a:solidFill>
            <a:ln w="38100" cmpd="dbl">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3" name="Rectangle 9"/>
            <p:cNvSpPr>
              <a:spLocks noChangeArrowheads="1"/>
            </p:cNvSpPr>
            <p:nvPr/>
          </p:nvSpPr>
          <p:spPr bwMode="auto">
            <a:xfrm>
              <a:off x="3888" y="2544"/>
              <a:ext cx="480" cy="672"/>
            </a:xfrm>
            <a:prstGeom prst="rect">
              <a:avLst/>
            </a:prstGeom>
            <a:solidFill>
              <a:schemeClr val="bg1"/>
            </a:solidFill>
            <a:ln w="38100" cmpd="dbl">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4" name="Rectangle 10"/>
            <p:cNvSpPr>
              <a:spLocks noChangeArrowheads="1"/>
            </p:cNvSpPr>
            <p:nvPr/>
          </p:nvSpPr>
          <p:spPr bwMode="auto">
            <a:xfrm>
              <a:off x="4416" y="2544"/>
              <a:ext cx="480" cy="672"/>
            </a:xfrm>
            <a:prstGeom prst="rect">
              <a:avLst/>
            </a:prstGeom>
            <a:solidFill>
              <a:schemeClr val="bg1"/>
            </a:solidFill>
            <a:ln w="38100" cmpd="dbl">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5" name="Rectangle 11"/>
            <p:cNvSpPr>
              <a:spLocks noChangeArrowheads="1"/>
            </p:cNvSpPr>
            <p:nvPr/>
          </p:nvSpPr>
          <p:spPr bwMode="auto">
            <a:xfrm>
              <a:off x="1776" y="2640"/>
              <a:ext cx="432" cy="288"/>
            </a:xfrm>
            <a:prstGeom prst="rect">
              <a:avLst/>
            </a:prstGeom>
            <a:solidFill>
              <a:schemeClr val="bg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6" name="Rectangle 12"/>
            <p:cNvSpPr>
              <a:spLocks noChangeArrowheads="1"/>
            </p:cNvSpPr>
            <p:nvPr/>
          </p:nvSpPr>
          <p:spPr bwMode="auto">
            <a:xfrm>
              <a:off x="2304" y="2640"/>
              <a:ext cx="432" cy="288"/>
            </a:xfrm>
            <a:prstGeom prst="rect">
              <a:avLst/>
            </a:prstGeom>
            <a:solidFill>
              <a:schemeClr val="bg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7" name="Rectangle 13"/>
            <p:cNvSpPr>
              <a:spLocks noChangeArrowheads="1"/>
            </p:cNvSpPr>
            <p:nvPr/>
          </p:nvSpPr>
          <p:spPr bwMode="auto">
            <a:xfrm>
              <a:off x="1776" y="3024"/>
              <a:ext cx="1344" cy="144"/>
            </a:xfrm>
            <a:prstGeom prst="rect">
              <a:avLst/>
            </a:prstGeom>
            <a:solidFill>
              <a:schemeClr val="bg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8" name="Rectangle 14"/>
            <p:cNvSpPr>
              <a:spLocks noChangeArrowheads="1"/>
            </p:cNvSpPr>
            <p:nvPr/>
          </p:nvSpPr>
          <p:spPr bwMode="auto">
            <a:xfrm>
              <a:off x="2832" y="2640"/>
              <a:ext cx="240" cy="288"/>
            </a:xfrm>
            <a:prstGeom prst="rect">
              <a:avLst/>
            </a:prstGeom>
            <a:solidFill>
              <a:schemeClr val="bg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smtClean="0">
                <a:solidFill>
                  <a:schemeClr val="tx1"/>
                </a:solidFill>
              </a:rPr>
              <a:t>alignment - text</a:t>
            </a:r>
          </a:p>
        </p:txBody>
      </p:sp>
      <p:sp>
        <p:nvSpPr>
          <p:cNvPr id="53251" name="Rectangle 3"/>
          <p:cNvSpPr>
            <a:spLocks noGrp="1" noChangeArrowheads="1"/>
          </p:cNvSpPr>
          <p:nvPr>
            <p:ph type="body" idx="1"/>
          </p:nvPr>
        </p:nvSpPr>
        <p:spPr/>
        <p:txBody>
          <a:bodyPr/>
          <a:lstStyle/>
          <a:p>
            <a:pPr eaLnBrk="1" hangingPunct="1"/>
            <a:r>
              <a:rPr lang="en-US" smtClean="0"/>
              <a:t>you read from left to right   </a:t>
            </a:r>
            <a:r>
              <a:rPr lang="en-US" sz="1800" smtClean="0"/>
              <a:t>(English and European)</a:t>
            </a:r>
            <a:r>
              <a:rPr lang="en-US" smtClean="0"/>
              <a:t>                        </a:t>
            </a:r>
          </a:p>
          <a:p>
            <a:pPr eaLnBrk="1" hangingPunct="1">
              <a:buFontTx/>
              <a:buNone/>
            </a:pPr>
            <a:r>
              <a:rPr lang="en-US" smtClean="0">
                <a:sym typeface="Symbol" pitchFamily="18" charset="2"/>
              </a:rPr>
              <a:t>			</a:t>
            </a:r>
            <a:r>
              <a:rPr lang="en-US" smtClean="0"/>
              <a:t>  align left hand side</a:t>
            </a:r>
          </a:p>
          <a:p>
            <a:pPr eaLnBrk="1" hangingPunct="1"/>
            <a:endParaRPr lang="en-US" smtClean="0"/>
          </a:p>
        </p:txBody>
      </p:sp>
      <p:sp>
        <p:nvSpPr>
          <p:cNvPr id="53252" name="Text Box 4"/>
          <p:cNvSpPr txBox="1">
            <a:spLocks noChangeArrowheads="1"/>
          </p:cNvSpPr>
          <p:nvPr/>
        </p:nvSpPr>
        <p:spPr bwMode="auto">
          <a:xfrm>
            <a:off x="914400" y="3505200"/>
            <a:ext cx="38862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sz="1800">
                <a:latin typeface="Times New Roman" pitchFamily="18" charset="0"/>
              </a:rPr>
              <a:t>Willy Wonka and the Chocolate Factory</a:t>
            </a:r>
          </a:p>
          <a:p>
            <a:r>
              <a:rPr lang="en-US" sz="1800">
                <a:latin typeface="Times New Roman" pitchFamily="18" charset="0"/>
              </a:rPr>
              <a:t>Winston Churchill - A Biography</a:t>
            </a:r>
          </a:p>
          <a:p>
            <a:r>
              <a:rPr lang="en-US" sz="1800">
                <a:latin typeface="Times New Roman" pitchFamily="18" charset="0"/>
              </a:rPr>
              <a:t>Wizard of Oz</a:t>
            </a:r>
          </a:p>
          <a:p>
            <a:r>
              <a:rPr lang="en-US" sz="1800">
                <a:latin typeface="Times New Roman" pitchFamily="18" charset="0"/>
              </a:rPr>
              <a:t>Xena - Warrior Princess</a:t>
            </a:r>
            <a:endParaRPr lang="en-US">
              <a:latin typeface="Times New Roman" pitchFamily="18" charset="0"/>
            </a:endParaRPr>
          </a:p>
        </p:txBody>
      </p:sp>
      <p:sp>
        <p:nvSpPr>
          <p:cNvPr id="53253" name="Text Box 5"/>
          <p:cNvSpPr txBox="1">
            <a:spLocks noChangeArrowheads="1"/>
          </p:cNvSpPr>
          <p:nvPr/>
        </p:nvSpPr>
        <p:spPr bwMode="auto">
          <a:xfrm>
            <a:off x="4648200" y="4953000"/>
            <a:ext cx="38862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r"/>
            <a:r>
              <a:rPr lang="en-US" sz="1800">
                <a:latin typeface="Times New Roman" pitchFamily="18" charset="0"/>
              </a:rPr>
              <a:t>Willy Wonka and the Chocolate Factory</a:t>
            </a:r>
          </a:p>
          <a:p>
            <a:pPr algn="r"/>
            <a:r>
              <a:rPr lang="en-US" sz="1800">
                <a:latin typeface="Times New Roman" pitchFamily="18" charset="0"/>
              </a:rPr>
              <a:t>Winston Churchill - A Biography</a:t>
            </a:r>
          </a:p>
          <a:p>
            <a:pPr algn="r"/>
            <a:r>
              <a:rPr lang="en-US" sz="1800">
                <a:latin typeface="Times New Roman" pitchFamily="18" charset="0"/>
              </a:rPr>
              <a:t>Wizard of Oz</a:t>
            </a:r>
          </a:p>
          <a:p>
            <a:pPr algn="r"/>
            <a:r>
              <a:rPr lang="en-US" sz="1800">
                <a:latin typeface="Times New Roman" pitchFamily="18" charset="0"/>
              </a:rPr>
              <a:t>Xena - Warrior Princess</a:t>
            </a:r>
            <a:endParaRPr lang="en-US">
              <a:latin typeface="Times New Roman" pitchFamily="18" charset="0"/>
            </a:endParaRPr>
          </a:p>
        </p:txBody>
      </p:sp>
      <p:sp>
        <p:nvSpPr>
          <p:cNvPr id="53254" name="Text Box 6"/>
          <p:cNvSpPr txBox="1">
            <a:spLocks noChangeArrowheads="1"/>
          </p:cNvSpPr>
          <p:nvPr/>
        </p:nvSpPr>
        <p:spPr bwMode="auto">
          <a:xfrm>
            <a:off x="838200" y="5562600"/>
            <a:ext cx="3048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atin typeface="Times New Roman" pitchFamily="18" charset="0"/>
              </a:rPr>
              <a:t>fine for special effects but hard to scan</a:t>
            </a:r>
          </a:p>
        </p:txBody>
      </p:sp>
      <p:sp>
        <p:nvSpPr>
          <p:cNvPr id="53255" name="AutoShape 7"/>
          <p:cNvSpPr>
            <a:spLocks noChangeArrowheads="1"/>
          </p:cNvSpPr>
          <p:nvPr/>
        </p:nvSpPr>
        <p:spPr bwMode="auto">
          <a:xfrm rot="-838425">
            <a:off x="3810000" y="5638800"/>
            <a:ext cx="1143000" cy="304800"/>
          </a:xfrm>
          <a:prstGeom prst="rightArrow">
            <a:avLst>
              <a:gd name="adj1" fmla="val 50000"/>
              <a:gd name="adj2" fmla="val 937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6" name="Text Box 8"/>
          <p:cNvSpPr txBox="1">
            <a:spLocks noChangeArrowheads="1"/>
          </p:cNvSpPr>
          <p:nvPr/>
        </p:nvSpPr>
        <p:spPr bwMode="auto">
          <a:xfrm>
            <a:off x="6096000" y="3276600"/>
            <a:ext cx="1447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a:latin typeface="Times New Roman" pitchFamily="18" charset="0"/>
              </a:rPr>
              <a:t>boring but</a:t>
            </a:r>
          </a:p>
          <a:p>
            <a:r>
              <a:rPr lang="en-US">
                <a:latin typeface="Times New Roman" pitchFamily="18" charset="0"/>
              </a:rPr>
              <a:t>readable!</a:t>
            </a:r>
          </a:p>
        </p:txBody>
      </p:sp>
      <p:sp>
        <p:nvSpPr>
          <p:cNvPr id="53257" name="AutoShape 9"/>
          <p:cNvSpPr>
            <a:spLocks noChangeArrowheads="1"/>
          </p:cNvSpPr>
          <p:nvPr/>
        </p:nvSpPr>
        <p:spPr bwMode="auto">
          <a:xfrm rot="-838425" flipH="1" flipV="1">
            <a:off x="4800600" y="3657600"/>
            <a:ext cx="1143000" cy="304800"/>
          </a:xfrm>
          <a:prstGeom prst="rightArrow">
            <a:avLst>
              <a:gd name="adj1" fmla="val 50000"/>
              <a:gd name="adj2" fmla="val 937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solidFill>
                  <a:schemeClr val="tx1"/>
                </a:solidFill>
              </a:rPr>
              <a:t>alignment - names</a:t>
            </a:r>
          </a:p>
        </p:txBody>
      </p:sp>
      <p:sp>
        <p:nvSpPr>
          <p:cNvPr id="54275" name="Rectangle 3"/>
          <p:cNvSpPr>
            <a:spLocks noGrp="1" noChangeArrowheads="1"/>
          </p:cNvSpPr>
          <p:nvPr>
            <p:ph type="body" idx="1"/>
          </p:nvPr>
        </p:nvSpPr>
        <p:spPr/>
        <p:txBody>
          <a:bodyPr/>
          <a:lstStyle/>
          <a:p>
            <a:pPr eaLnBrk="1" hangingPunct="1"/>
            <a:r>
              <a:rPr lang="en-US" smtClean="0"/>
              <a:t>Usually scanning for surnames   </a:t>
            </a:r>
            <a:r>
              <a:rPr lang="en-US" smtClean="0">
                <a:sym typeface="Symbol" pitchFamily="18" charset="2"/>
              </a:rPr>
              <a:t>			</a:t>
            </a:r>
            <a:r>
              <a:rPr lang="en-US" smtClean="0"/>
              <a:t>  make it easy!</a:t>
            </a:r>
          </a:p>
          <a:p>
            <a:pPr eaLnBrk="1" hangingPunct="1"/>
            <a:endParaRPr lang="en-US" smtClean="0"/>
          </a:p>
        </p:txBody>
      </p:sp>
      <p:sp>
        <p:nvSpPr>
          <p:cNvPr id="54276" name="Text Box 4"/>
          <p:cNvSpPr txBox="1">
            <a:spLocks noChangeArrowheads="1"/>
          </p:cNvSpPr>
          <p:nvPr/>
        </p:nvSpPr>
        <p:spPr bwMode="auto">
          <a:xfrm>
            <a:off x="1066800" y="3429000"/>
            <a:ext cx="1704975" cy="12192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sz="1800">
                <a:latin typeface="Times New Roman" pitchFamily="18" charset="0"/>
              </a:rPr>
              <a:t>Alan Dix</a:t>
            </a:r>
          </a:p>
          <a:p>
            <a:r>
              <a:rPr lang="en-US" sz="1800">
                <a:latin typeface="Times New Roman" pitchFamily="18" charset="0"/>
              </a:rPr>
              <a:t>Janet Finlay</a:t>
            </a:r>
          </a:p>
          <a:p>
            <a:r>
              <a:rPr lang="en-US" sz="1800">
                <a:latin typeface="Times New Roman" pitchFamily="18" charset="0"/>
              </a:rPr>
              <a:t>Gregory Abowd</a:t>
            </a:r>
          </a:p>
          <a:p>
            <a:r>
              <a:rPr lang="en-US" sz="1800">
                <a:latin typeface="Times New Roman" pitchFamily="18" charset="0"/>
              </a:rPr>
              <a:t>Russell Beale</a:t>
            </a:r>
            <a:endParaRPr lang="en-US">
              <a:latin typeface="Times New Roman" pitchFamily="18" charset="0"/>
            </a:endParaRPr>
          </a:p>
        </p:txBody>
      </p:sp>
      <p:sp>
        <p:nvSpPr>
          <p:cNvPr id="54277" name="Text Box 5"/>
          <p:cNvSpPr txBox="1">
            <a:spLocks noChangeArrowheads="1"/>
          </p:cNvSpPr>
          <p:nvPr/>
        </p:nvSpPr>
        <p:spPr bwMode="auto">
          <a:xfrm>
            <a:off x="3733800" y="4953000"/>
            <a:ext cx="1762125" cy="12192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sz="1800">
                <a:latin typeface="Times New Roman" pitchFamily="18" charset="0"/>
              </a:rPr>
              <a:t>Alan        Dix</a:t>
            </a:r>
          </a:p>
          <a:p>
            <a:r>
              <a:rPr lang="en-US" sz="1800">
                <a:latin typeface="Times New Roman" pitchFamily="18" charset="0"/>
              </a:rPr>
              <a:t>Janet        Finlay</a:t>
            </a:r>
          </a:p>
          <a:p>
            <a:r>
              <a:rPr lang="en-US" sz="1800">
                <a:latin typeface="Times New Roman" pitchFamily="18" charset="0"/>
              </a:rPr>
              <a:t>Gregory  Abowd</a:t>
            </a:r>
          </a:p>
          <a:p>
            <a:r>
              <a:rPr lang="en-US" sz="1800">
                <a:latin typeface="Times New Roman" pitchFamily="18" charset="0"/>
              </a:rPr>
              <a:t>Russell    Beale</a:t>
            </a:r>
            <a:endParaRPr lang="en-US">
              <a:latin typeface="Times New Roman" pitchFamily="18" charset="0"/>
            </a:endParaRPr>
          </a:p>
        </p:txBody>
      </p:sp>
      <p:sp>
        <p:nvSpPr>
          <p:cNvPr id="54278" name="Text Box 6"/>
          <p:cNvSpPr txBox="1">
            <a:spLocks noChangeArrowheads="1"/>
          </p:cNvSpPr>
          <p:nvPr/>
        </p:nvSpPr>
        <p:spPr bwMode="auto">
          <a:xfrm>
            <a:off x="6400800" y="3810000"/>
            <a:ext cx="1762125" cy="12192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sz="1800">
                <a:latin typeface="Times New Roman" pitchFamily="18" charset="0"/>
              </a:rPr>
              <a:t>Dix , Alan</a:t>
            </a:r>
          </a:p>
          <a:p>
            <a:r>
              <a:rPr lang="en-US" sz="1800">
                <a:latin typeface="Times New Roman" pitchFamily="18" charset="0"/>
              </a:rPr>
              <a:t>Finlay, Janet</a:t>
            </a:r>
          </a:p>
          <a:p>
            <a:r>
              <a:rPr lang="en-US" sz="1800">
                <a:latin typeface="Times New Roman" pitchFamily="18" charset="0"/>
              </a:rPr>
              <a:t>Abowd, Gregory</a:t>
            </a:r>
          </a:p>
          <a:p>
            <a:r>
              <a:rPr lang="en-US" sz="1800">
                <a:latin typeface="Times New Roman" pitchFamily="18" charset="0"/>
              </a:rPr>
              <a:t>Beale, Russell</a:t>
            </a:r>
          </a:p>
        </p:txBody>
      </p:sp>
      <p:sp>
        <p:nvSpPr>
          <p:cNvPr id="54279" name="Text Box 7"/>
          <p:cNvSpPr txBox="1">
            <a:spLocks noChangeArrowheads="1"/>
          </p:cNvSpPr>
          <p:nvPr/>
        </p:nvSpPr>
        <p:spPr bwMode="auto">
          <a:xfrm>
            <a:off x="2286000" y="2928938"/>
            <a:ext cx="95885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sz="9600">
                <a:solidFill>
                  <a:srgbClr val="FF0000"/>
                </a:solidFill>
                <a:latin typeface="Times New Roman" pitchFamily="18" charset="0"/>
                <a:sym typeface="Wingdings" pitchFamily="2" charset="2"/>
              </a:rPr>
              <a:t></a:t>
            </a:r>
            <a:endParaRPr lang="en-US">
              <a:latin typeface="Times New Roman" pitchFamily="18" charset="0"/>
            </a:endParaRPr>
          </a:p>
        </p:txBody>
      </p:sp>
      <p:sp>
        <p:nvSpPr>
          <p:cNvPr id="54280" name="Text Box 8"/>
          <p:cNvSpPr txBox="1">
            <a:spLocks noChangeArrowheads="1"/>
          </p:cNvSpPr>
          <p:nvPr/>
        </p:nvSpPr>
        <p:spPr bwMode="auto">
          <a:xfrm>
            <a:off x="7543800" y="3157538"/>
            <a:ext cx="1141413"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sz="9600">
                <a:solidFill>
                  <a:srgbClr val="66FF33"/>
                </a:solidFill>
                <a:latin typeface="Times New Roman" pitchFamily="18" charset="0"/>
                <a:sym typeface="Wingdings" pitchFamily="2" charset="2"/>
              </a:rPr>
              <a:t></a:t>
            </a:r>
            <a:endParaRPr lang="en-US" sz="9600">
              <a:solidFill>
                <a:srgbClr val="66FF33"/>
              </a:solidFill>
              <a:latin typeface="Times New Roman" pitchFamily="18" charset="0"/>
              <a:sym typeface="Wingdings 2" pitchFamily="18" charset="2"/>
            </a:endParaRPr>
          </a:p>
        </p:txBody>
      </p:sp>
      <p:sp>
        <p:nvSpPr>
          <p:cNvPr id="54281" name="Text Box 9"/>
          <p:cNvSpPr txBox="1">
            <a:spLocks noChangeArrowheads="1"/>
          </p:cNvSpPr>
          <p:nvPr/>
        </p:nvSpPr>
        <p:spPr bwMode="auto">
          <a:xfrm>
            <a:off x="4876800" y="4148138"/>
            <a:ext cx="1141413"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sz="9600">
                <a:solidFill>
                  <a:srgbClr val="66FF33"/>
                </a:solidFill>
                <a:latin typeface="Times New Roman" pitchFamily="18" charset="0"/>
                <a:sym typeface="Wingdings" pitchFamily="2" charset="2"/>
              </a:rPr>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solidFill>
                  <a:schemeClr val="tx1"/>
                </a:solidFill>
              </a:rPr>
              <a:t>alignment - numbers</a:t>
            </a:r>
          </a:p>
        </p:txBody>
      </p:sp>
      <p:sp>
        <p:nvSpPr>
          <p:cNvPr id="55299" name="Rectangle 3"/>
          <p:cNvSpPr>
            <a:spLocks noGrp="1" noChangeArrowheads="1"/>
          </p:cNvSpPr>
          <p:nvPr>
            <p:ph type="body" idx="1"/>
          </p:nvPr>
        </p:nvSpPr>
        <p:spPr/>
        <p:txBody>
          <a:bodyPr/>
          <a:lstStyle/>
          <a:p>
            <a:pPr eaLnBrk="1" hangingPunct="1">
              <a:buFontTx/>
              <a:buNone/>
            </a:pPr>
            <a:endParaRPr lang="en-US" smtClean="0"/>
          </a:p>
          <a:p>
            <a:pPr eaLnBrk="1" hangingPunct="1">
              <a:buFontTx/>
              <a:buNone/>
            </a:pPr>
            <a:r>
              <a:rPr lang="en-US" smtClean="0"/>
              <a:t>think purpose!</a:t>
            </a:r>
          </a:p>
          <a:p>
            <a:pPr eaLnBrk="1" hangingPunct="1">
              <a:buFontTx/>
              <a:buNone/>
            </a:pPr>
            <a:endParaRPr lang="en-US" smtClean="0"/>
          </a:p>
          <a:p>
            <a:pPr eaLnBrk="1" hangingPunct="1">
              <a:buFontTx/>
              <a:buNone/>
            </a:pPr>
            <a:r>
              <a:rPr lang="en-US" b="1" smtClean="0"/>
              <a:t>which is biggest</a:t>
            </a:r>
            <a:r>
              <a:rPr lang="en-US" smtClean="0"/>
              <a:t>?</a:t>
            </a:r>
          </a:p>
          <a:p>
            <a:pPr eaLnBrk="1" hangingPunct="1"/>
            <a:endParaRPr lang="en-US" smtClean="0"/>
          </a:p>
        </p:txBody>
      </p:sp>
      <p:sp>
        <p:nvSpPr>
          <p:cNvPr id="55300" name="Text Box 4"/>
          <p:cNvSpPr txBox="1">
            <a:spLocks noChangeArrowheads="1"/>
          </p:cNvSpPr>
          <p:nvPr/>
        </p:nvSpPr>
        <p:spPr bwMode="auto">
          <a:xfrm>
            <a:off x="4800600" y="2133600"/>
            <a:ext cx="1828800" cy="401955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1050925">
              <a:defRPr sz="2400">
                <a:solidFill>
                  <a:schemeClr val="tx1"/>
                </a:solidFill>
                <a:latin typeface="Times" charset="0"/>
              </a:defRPr>
            </a:lvl1pPr>
            <a:lvl2pPr marL="742950" indent="-285750" defTabSz="1050925">
              <a:defRPr sz="2400">
                <a:solidFill>
                  <a:schemeClr val="tx1"/>
                </a:solidFill>
                <a:latin typeface="Times" charset="0"/>
              </a:defRPr>
            </a:lvl2pPr>
            <a:lvl3pPr marL="1143000" indent="-228600" defTabSz="1050925">
              <a:defRPr sz="2400">
                <a:solidFill>
                  <a:schemeClr val="tx1"/>
                </a:solidFill>
                <a:latin typeface="Times" charset="0"/>
              </a:defRPr>
            </a:lvl3pPr>
            <a:lvl4pPr marL="1600200" indent="-228600" defTabSz="1050925">
              <a:defRPr sz="2400">
                <a:solidFill>
                  <a:schemeClr val="tx1"/>
                </a:solidFill>
                <a:latin typeface="Times" charset="0"/>
              </a:defRPr>
            </a:lvl4pPr>
            <a:lvl5pPr marL="2057400" indent="-228600" defTabSz="1050925">
              <a:defRPr sz="2400">
                <a:solidFill>
                  <a:schemeClr val="tx1"/>
                </a:solidFill>
                <a:latin typeface="Times" charset="0"/>
              </a:defRPr>
            </a:lvl5pPr>
            <a:lvl6pPr marL="2514600" indent="-228600" defTabSz="1050925" eaLnBrk="0" fontAlgn="base" hangingPunct="0">
              <a:spcBef>
                <a:spcPct val="0"/>
              </a:spcBef>
              <a:spcAft>
                <a:spcPct val="0"/>
              </a:spcAft>
              <a:defRPr sz="2400">
                <a:solidFill>
                  <a:schemeClr val="tx1"/>
                </a:solidFill>
                <a:latin typeface="Times" charset="0"/>
              </a:defRPr>
            </a:lvl6pPr>
            <a:lvl7pPr marL="2971800" indent="-228600" defTabSz="1050925" eaLnBrk="0" fontAlgn="base" hangingPunct="0">
              <a:spcBef>
                <a:spcPct val="0"/>
              </a:spcBef>
              <a:spcAft>
                <a:spcPct val="0"/>
              </a:spcAft>
              <a:defRPr sz="2400">
                <a:solidFill>
                  <a:schemeClr val="tx1"/>
                </a:solidFill>
                <a:latin typeface="Times" charset="0"/>
              </a:defRPr>
            </a:lvl7pPr>
            <a:lvl8pPr marL="3429000" indent="-228600" defTabSz="1050925" eaLnBrk="0" fontAlgn="base" hangingPunct="0">
              <a:spcBef>
                <a:spcPct val="0"/>
              </a:spcBef>
              <a:spcAft>
                <a:spcPct val="0"/>
              </a:spcAft>
              <a:defRPr sz="2400">
                <a:solidFill>
                  <a:schemeClr val="tx1"/>
                </a:solidFill>
                <a:latin typeface="Times" charset="0"/>
              </a:defRPr>
            </a:lvl8pPr>
            <a:lvl9pPr marL="3886200" indent="-228600" defTabSz="1050925" eaLnBrk="0" fontAlgn="base" hangingPunct="0">
              <a:spcBef>
                <a:spcPct val="0"/>
              </a:spcBef>
              <a:spcAft>
                <a:spcPct val="0"/>
              </a:spcAft>
              <a:defRPr sz="2400">
                <a:solidFill>
                  <a:schemeClr val="tx1"/>
                </a:solidFill>
                <a:latin typeface="Times" charset="0"/>
              </a:defRPr>
            </a:lvl9pPr>
          </a:lstStyle>
          <a:p>
            <a:pPr algn="r">
              <a:spcBef>
                <a:spcPct val="50000"/>
              </a:spcBef>
            </a:pPr>
            <a:r>
              <a:rPr lang="en-US" sz="3200">
                <a:latin typeface="Times New Roman" pitchFamily="18" charset="0"/>
              </a:rPr>
              <a:t>532.56</a:t>
            </a:r>
            <a:br>
              <a:rPr lang="en-US" sz="3200">
                <a:latin typeface="Times New Roman" pitchFamily="18" charset="0"/>
              </a:rPr>
            </a:br>
            <a:r>
              <a:rPr lang="en-US" sz="3200">
                <a:latin typeface="Times New Roman" pitchFamily="18" charset="0"/>
              </a:rPr>
              <a:t>179.3</a:t>
            </a:r>
            <a:br>
              <a:rPr lang="en-US" sz="3200">
                <a:latin typeface="Times New Roman" pitchFamily="18" charset="0"/>
              </a:rPr>
            </a:br>
            <a:r>
              <a:rPr lang="en-US" sz="3200">
                <a:latin typeface="Times New Roman" pitchFamily="18" charset="0"/>
              </a:rPr>
              <a:t>256.317</a:t>
            </a:r>
            <a:br>
              <a:rPr lang="en-US" sz="3200">
                <a:latin typeface="Times New Roman" pitchFamily="18" charset="0"/>
              </a:rPr>
            </a:br>
            <a:r>
              <a:rPr lang="en-US" sz="3200">
                <a:latin typeface="Times New Roman" pitchFamily="18" charset="0"/>
              </a:rPr>
              <a:t>15</a:t>
            </a:r>
            <a:br>
              <a:rPr lang="en-US" sz="3200">
                <a:latin typeface="Times New Roman" pitchFamily="18" charset="0"/>
              </a:rPr>
            </a:br>
            <a:r>
              <a:rPr lang="en-US" sz="3200">
                <a:latin typeface="Times New Roman" pitchFamily="18" charset="0"/>
              </a:rPr>
              <a:t>73.948</a:t>
            </a:r>
            <a:br>
              <a:rPr lang="en-US" sz="3200">
                <a:latin typeface="Times New Roman" pitchFamily="18" charset="0"/>
              </a:rPr>
            </a:br>
            <a:r>
              <a:rPr lang="en-US" sz="3200">
                <a:latin typeface="Times New Roman" pitchFamily="18" charset="0"/>
              </a:rPr>
              <a:t>1035</a:t>
            </a:r>
            <a:br>
              <a:rPr lang="en-US" sz="3200">
                <a:latin typeface="Times New Roman" pitchFamily="18" charset="0"/>
              </a:rPr>
            </a:br>
            <a:r>
              <a:rPr lang="en-US" sz="3200">
                <a:latin typeface="Times New Roman" pitchFamily="18" charset="0"/>
              </a:rPr>
              <a:t>3.142</a:t>
            </a:r>
            <a:br>
              <a:rPr lang="en-US" sz="3200">
                <a:latin typeface="Times New Roman" pitchFamily="18" charset="0"/>
              </a:rPr>
            </a:br>
            <a:r>
              <a:rPr lang="en-US" sz="3200">
                <a:latin typeface="Times New Roman" pitchFamily="18" charset="0"/>
              </a:rPr>
              <a:t>497.6256</a:t>
            </a:r>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solidFill>
                  <a:schemeClr val="tx1"/>
                </a:solidFill>
              </a:rPr>
              <a:t>alignment - numbers</a:t>
            </a:r>
          </a:p>
        </p:txBody>
      </p:sp>
      <p:sp>
        <p:nvSpPr>
          <p:cNvPr id="56323" name="Rectangle 3"/>
          <p:cNvSpPr>
            <a:spLocks noGrp="1" noChangeArrowheads="1"/>
          </p:cNvSpPr>
          <p:nvPr>
            <p:ph type="body" idx="1"/>
          </p:nvPr>
        </p:nvSpPr>
        <p:spPr/>
        <p:txBody>
          <a:bodyPr/>
          <a:lstStyle/>
          <a:p>
            <a:pPr eaLnBrk="1" hangingPunct="1">
              <a:buFontTx/>
              <a:buNone/>
            </a:pPr>
            <a:endParaRPr lang="en-US" smtClean="0"/>
          </a:p>
          <a:p>
            <a:pPr eaLnBrk="1" hangingPunct="1">
              <a:buFontTx/>
              <a:buNone/>
            </a:pPr>
            <a:r>
              <a:rPr lang="en-US" sz="2400" smtClean="0"/>
              <a:t>visually:</a:t>
            </a:r>
          </a:p>
          <a:p>
            <a:pPr eaLnBrk="1" hangingPunct="1">
              <a:buFontTx/>
              <a:buNone/>
            </a:pPr>
            <a:r>
              <a:rPr lang="en-US" sz="2400" smtClean="0"/>
              <a:t> </a:t>
            </a:r>
            <a:r>
              <a:rPr lang="en-US" sz="2400" b="1" smtClean="0"/>
              <a:t>long number = big number</a:t>
            </a:r>
          </a:p>
          <a:p>
            <a:pPr eaLnBrk="1" hangingPunct="1">
              <a:buFontTx/>
              <a:buNone/>
            </a:pPr>
            <a:endParaRPr lang="en-US" sz="2400" smtClean="0"/>
          </a:p>
          <a:p>
            <a:pPr eaLnBrk="1" hangingPunct="1">
              <a:buFontTx/>
              <a:buNone/>
            </a:pPr>
            <a:r>
              <a:rPr lang="en-US" sz="2400" smtClean="0"/>
              <a:t>align decimal points</a:t>
            </a:r>
          </a:p>
          <a:p>
            <a:pPr eaLnBrk="1" hangingPunct="1">
              <a:buFontTx/>
              <a:buNone/>
            </a:pPr>
            <a:r>
              <a:rPr lang="en-US" sz="2400" smtClean="0"/>
              <a:t>or right align integers</a:t>
            </a:r>
          </a:p>
          <a:p>
            <a:pPr eaLnBrk="1" hangingPunct="1"/>
            <a:endParaRPr lang="en-US" sz="2400" smtClean="0"/>
          </a:p>
        </p:txBody>
      </p:sp>
      <p:sp>
        <p:nvSpPr>
          <p:cNvPr id="56324" name="Text Box 4"/>
          <p:cNvSpPr txBox="1">
            <a:spLocks noChangeArrowheads="1"/>
          </p:cNvSpPr>
          <p:nvPr/>
        </p:nvSpPr>
        <p:spPr bwMode="auto">
          <a:xfrm>
            <a:off x="5867400" y="2209800"/>
            <a:ext cx="2895600" cy="401955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54075">
              <a:tabLst>
                <a:tab pos="1236663" algn="dec"/>
              </a:tabLst>
              <a:defRPr sz="2400">
                <a:solidFill>
                  <a:schemeClr val="tx1"/>
                </a:solidFill>
                <a:latin typeface="Times" charset="0"/>
              </a:defRPr>
            </a:lvl1pPr>
            <a:lvl2pPr marL="742950" indent="-285750" defTabSz="854075">
              <a:tabLst>
                <a:tab pos="1236663" algn="dec"/>
              </a:tabLst>
              <a:defRPr sz="2400">
                <a:solidFill>
                  <a:schemeClr val="tx1"/>
                </a:solidFill>
                <a:latin typeface="Times" charset="0"/>
              </a:defRPr>
            </a:lvl2pPr>
            <a:lvl3pPr marL="1143000" indent="-228600" defTabSz="854075">
              <a:tabLst>
                <a:tab pos="1236663" algn="dec"/>
              </a:tabLst>
              <a:defRPr sz="2400">
                <a:solidFill>
                  <a:schemeClr val="tx1"/>
                </a:solidFill>
                <a:latin typeface="Times" charset="0"/>
              </a:defRPr>
            </a:lvl3pPr>
            <a:lvl4pPr marL="1600200" indent="-228600" defTabSz="854075">
              <a:tabLst>
                <a:tab pos="1236663" algn="dec"/>
              </a:tabLst>
              <a:defRPr sz="2400">
                <a:solidFill>
                  <a:schemeClr val="tx1"/>
                </a:solidFill>
                <a:latin typeface="Times" charset="0"/>
              </a:defRPr>
            </a:lvl4pPr>
            <a:lvl5pPr marL="2057400" indent="-228600" defTabSz="854075">
              <a:tabLst>
                <a:tab pos="1236663" algn="dec"/>
              </a:tabLst>
              <a:defRPr sz="2400">
                <a:solidFill>
                  <a:schemeClr val="tx1"/>
                </a:solidFill>
                <a:latin typeface="Times" charset="0"/>
              </a:defRPr>
            </a:lvl5pPr>
            <a:lvl6pPr marL="2514600" indent="-228600" defTabSz="854075" eaLnBrk="0" fontAlgn="base" hangingPunct="0">
              <a:spcBef>
                <a:spcPct val="0"/>
              </a:spcBef>
              <a:spcAft>
                <a:spcPct val="0"/>
              </a:spcAft>
              <a:tabLst>
                <a:tab pos="1236663" algn="dec"/>
              </a:tabLst>
              <a:defRPr sz="2400">
                <a:solidFill>
                  <a:schemeClr val="tx1"/>
                </a:solidFill>
                <a:latin typeface="Times" charset="0"/>
              </a:defRPr>
            </a:lvl6pPr>
            <a:lvl7pPr marL="2971800" indent="-228600" defTabSz="854075" eaLnBrk="0" fontAlgn="base" hangingPunct="0">
              <a:spcBef>
                <a:spcPct val="0"/>
              </a:spcBef>
              <a:spcAft>
                <a:spcPct val="0"/>
              </a:spcAft>
              <a:tabLst>
                <a:tab pos="1236663" algn="dec"/>
              </a:tabLst>
              <a:defRPr sz="2400">
                <a:solidFill>
                  <a:schemeClr val="tx1"/>
                </a:solidFill>
                <a:latin typeface="Times" charset="0"/>
              </a:defRPr>
            </a:lvl7pPr>
            <a:lvl8pPr marL="3429000" indent="-228600" defTabSz="854075" eaLnBrk="0" fontAlgn="base" hangingPunct="0">
              <a:spcBef>
                <a:spcPct val="0"/>
              </a:spcBef>
              <a:spcAft>
                <a:spcPct val="0"/>
              </a:spcAft>
              <a:tabLst>
                <a:tab pos="1236663" algn="dec"/>
              </a:tabLst>
              <a:defRPr sz="2400">
                <a:solidFill>
                  <a:schemeClr val="tx1"/>
                </a:solidFill>
                <a:latin typeface="Times" charset="0"/>
              </a:defRPr>
            </a:lvl8pPr>
            <a:lvl9pPr marL="3886200" indent="-228600" defTabSz="854075" eaLnBrk="0" fontAlgn="base" hangingPunct="0">
              <a:spcBef>
                <a:spcPct val="0"/>
              </a:spcBef>
              <a:spcAft>
                <a:spcPct val="0"/>
              </a:spcAft>
              <a:tabLst>
                <a:tab pos="1236663" algn="dec"/>
              </a:tabLst>
              <a:defRPr sz="2400">
                <a:solidFill>
                  <a:schemeClr val="tx1"/>
                </a:solidFill>
                <a:latin typeface="Times" charset="0"/>
              </a:defRPr>
            </a:lvl9pPr>
          </a:lstStyle>
          <a:p>
            <a:pPr>
              <a:spcBef>
                <a:spcPct val="50000"/>
              </a:spcBef>
            </a:pPr>
            <a:r>
              <a:rPr lang="en-US" sz="3200">
                <a:latin typeface="Times New Roman" pitchFamily="18" charset="0"/>
              </a:rPr>
              <a:t>	627.865</a:t>
            </a:r>
            <a:br>
              <a:rPr lang="en-US" sz="3200">
                <a:latin typeface="Times New Roman" pitchFamily="18" charset="0"/>
              </a:rPr>
            </a:br>
            <a:r>
              <a:rPr lang="en-US" sz="3200">
                <a:latin typeface="Times New Roman" pitchFamily="18" charset="0"/>
              </a:rPr>
              <a:t>	1.005763</a:t>
            </a:r>
            <a:br>
              <a:rPr lang="en-US" sz="3200">
                <a:latin typeface="Times New Roman" pitchFamily="18" charset="0"/>
              </a:rPr>
            </a:br>
            <a:r>
              <a:rPr lang="en-US" sz="3200">
                <a:latin typeface="Times New Roman" pitchFamily="18" charset="0"/>
              </a:rPr>
              <a:t>	382.583</a:t>
            </a:r>
            <a:br>
              <a:rPr lang="en-US" sz="3200">
                <a:latin typeface="Times New Roman" pitchFamily="18" charset="0"/>
              </a:rPr>
            </a:br>
            <a:r>
              <a:rPr lang="en-US" sz="3200">
                <a:latin typeface="Times New Roman" pitchFamily="18" charset="0"/>
              </a:rPr>
              <a:t>	2502.56</a:t>
            </a:r>
            <a:br>
              <a:rPr lang="en-US" sz="3200">
                <a:latin typeface="Times New Roman" pitchFamily="18" charset="0"/>
              </a:rPr>
            </a:br>
            <a:r>
              <a:rPr lang="en-US" sz="3200">
                <a:latin typeface="Times New Roman" pitchFamily="18" charset="0"/>
              </a:rPr>
              <a:t>	432.935</a:t>
            </a:r>
            <a:br>
              <a:rPr lang="en-US" sz="3200">
                <a:latin typeface="Times New Roman" pitchFamily="18" charset="0"/>
              </a:rPr>
            </a:br>
            <a:r>
              <a:rPr lang="en-US" sz="3200">
                <a:latin typeface="Times New Roman" pitchFamily="18" charset="0"/>
              </a:rPr>
              <a:t>	2.0175</a:t>
            </a:r>
            <a:br>
              <a:rPr lang="en-US" sz="3200">
                <a:latin typeface="Times New Roman" pitchFamily="18" charset="0"/>
              </a:rPr>
            </a:br>
            <a:r>
              <a:rPr lang="en-US" sz="3200">
                <a:latin typeface="Times New Roman" pitchFamily="18" charset="0"/>
              </a:rPr>
              <a:t>	652.87</a:t>
            </a:r>
            <a:br>
              <a:rPr lang="en-US" sz="3200">
                <a:latin typeface="Times New Roman" pitchFamily="18" charset="0"/>
              </a:rPr>
            </a:br>
            <a:r>
              <a:rPr lang="en-US" sz="3200">
                <a:latin typeface="Times New Roman" pitchFamily="18" charset="0"/>
              </a:rPr>
              <a:t>	56.34</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solidFill>
                  <a:schemeClr val="tx1"/>
                </a:solidFill>
              </a:rPr>
              <a:t>multiple  columns</a:t>
            </a:r>
          </a:p>
        </p:txBody>
      </p:sp>
      <p:sp>
        <p:nvSpPr>
          <p:cNvPr id="57347" name="Rectangle 3"/>
          <p:cNvSpPr>
            <a:spLocks noGrp="1" noChangeArrowheads="1"/>
          </p:cNvSpPr>
          <p:nvPr>
            <p:ph type="body" idx="1"/>
          </p:nvPr>
        </p:nvSpPr>
        <p:spPr/>
        <p:txBody>
          <a:bodyPr/>
          <a:lstStyle/>
          <a:p>
            <a:pPr eaLnBrk="1" hangingPunct="1"/>
            <a:r>
              <a:rPr lang="en-US" b="1" smtClean="0"/>
              <a:t>scanning across gaps hard</a:t>
            </a:r>
            <a:r>
              <a:rPr lang="en-US" smtClean="0"/>
              <a:t>:</a:t>
            </a:r>
            <a:br>
              <a:rPr lang="en-US" smtClean="0"/>
            </a:br>
            <a:r>
              <a:rPr lang="en-US" smtClean="0"/>
              <a:t>		</a:t>
            </a:r>
            <a:r>
              <a:rPr lang="en-US" sz="1800" smtClean="0"/>
              <a:t>(often hard to avoid with large data base fields)</a:t>
            </a:r>
            <a:endParaRPr lang="en-US" smtClean="0"/>
          </a:p>
          <a:p>
            <a:pPr eaLnBrk="1" hangingPunct="1"/>
            <a:endParaRPr lang="en-US" smtClean="0"/>
          </a:p>
        </p:txBody>
      </p:sp>
      <p:sp>
        <p:nvSpPr>
          <p:cNvPr id="57348" name="Text Box 4"/>
          <p:cNvSpPr txBox="1">
            <a:spLocks noChangeArrowheads="1"/>
          </p:cNvSpPr>
          <p:nvPr/>
        </p:nvSpPr>
        <p:spPr bwMode="auto">
          <a:xfrm>
            <a:off x="1295400" y="3505200"/>
            <a:ext cx="6324600" cy="1974850"/>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1527175">
              <a:tabLst>
                <a:tab pos="5900738" algn="r"/>
              </a:tabLst>
              <a:defRPr sz="2400">
                <a:solidFill>
                  <a:schemeClr val="tx1"/>
                </a:solidFill>
                <a:latin typeface="Times" charset="0"/>
              </a:defRPr>
            </a:lvl1pPr>
            <a:lvl2pPr marL="742950" indent="-285750" defTabSz="1527175">
              <a:tabLst>
                <a:tab pos="5900738" algn="r"/>
              </a:tabLst>
              <a:defRPr sz="2400">
                <a:solidFill>
                  <a:schemeClr val="tx1"/>
                </a:solidFill>
                <a:latin typeface="Times" charset="0"/>
              </a:defRPr>
            </a:lvl2pPr>
            <a:lvl3pPr marL="1143000" indent="-228600" defTabSz="1527175">
              <a:tabLst>
                <a:tab pos="5900738" algn="r"/>
              </a:tabLst>
              <a:defRPr sz="2400">
                <a:solidFill>
                  <a:schemeClr val="tx1"/>
                </a:solidFill>
                <a:latin typeface="Times" charset="0"/>
              </a:defRPr>
            </a:lvl3pPr>
            <a:lvl4pPr marL="1600200" indent="-228600" defTabSz="1527175">
              <a:tabLst>
                <a:tab pos="5900738" algn="r"/>
              </a:tabLst>
              <a:defRPr sz="2400">
                <a:solidFill>
                  <a:schemeClr val="tx1"/>
                </a:solidFill>
                <a:latin typeface="Times" charset="0"/>
              </a:defRPr>
            </a:lvl4pPr>
            <a:lvl5pPr marL="2057400" indent="-228600" defTabSz="1527175">
              <a:tabLst>
                <a:tab pos="5900738" algn="r"/>
              </a:tabLst>
              <a:defRPr sz="2400">
                <a:solidFill>
                  <a:schemeClr val="tx1"/>
                </a:solidFill>
                <a:latin typeface="Times" charset="0"/>
              </a:defRPr>
            </a:lvl5pPr>
            <a:lvl6pPr marL="2514600" indent="-228600" defTabSz="1527175" eaLnBrk="0" fontAlgn="base" hangingPunct="0">
              <a:spcBef>
                <a:spcPct val="0"/>
              </a:spcBef>
              <a:spcAft>
                <a:spcPct val="0"/>
              </a:spcAft>
              <a:tabLst>
                <a:tab pos="5900738" algn="r"/>
              </a:tabLst>
              <a:defRPr sz="2400">
                <a:solidFill>
                  <a:schemeClr val="tx1"/>
                </a:solidFill>
                <a:latin typeface="Times" charset="0"/>
              </a:defRPr>
            </a:lvl6pPr>
            <a:lvl7pPr marL="2971800" indent="-228600" defTabSz="1527175" eaLnBrk="0" fontAlgn="base" hangingPunct="0">
              <a:spcBef>
                <a:spcPct val="0"/>
              </a:spcBef>
              <a:spcAft>
                <a:spcPct val="0"/>
              </a:spcAft>
              <a:tabLst>
                <a:tab pos="5900738" algn="r"/>
              </a:tabLst>
              <a:defRPr sz="2400">
                <a:solidFill>
                  <a:schemeClr val="tx1"/>
                </a:solidFill>
                <a:latin typeface="Times" charset="0"/>
              </a:defRPr>
            </a:lvl7pPr>
            <a:lvl8pPr marL="3429000" indent="-228600" defTabSz="1527175" eaLnBrk="0" fontAlgn="base" hangingPunct="0">
              <a:spcBef>
                <a:spcPct val="0"/>
              </a:spcBef>
              <a:spcAft>
                <a:spcPct val="0"/>
              </a:spcAft>
              <a:tabLst>
                <a:tab pos="5900738" algn="r"/>
              </a:tabLst>
              <a:defRPr sz="2400">
                <a:solidFill>
                  <a:schemeClr val="tx1"/>
                </a:solidFill>
                <a:latin typeface="Times" charset="0"/>
              </a:defRPr>
            </a:lvl8pPr>
            <a:lvl9pPr marL="3886200" indent="-228600" defTabSz="1527175" eaLnBrk="0" fontAlgn="base" hangingPunct="0">
              <a:spcBef>
                <a:spcPct val="0"/>
              </a:spcBef>
              <a:spcAft>
                <a:spcPct val="0"/>
              </a:spcAft>
              <a:tabLst>
                <a:tab pos="5900738" algn="r"/>
              </a:tabLst>
              <a:defRPr sz="2400">
                <a:solidFill>
                  <a:schemeClr val="tx1"/>
                </a:solidFill>
                <a:latin typeface="Times" charset="0"/>
              </a:defRPr>
            </a:lvl9pPr>
          </a:lstStyle>
          <a:p>
            <a:pPr>
              <a:spcBef>
                <a:spcPct val="50000"/>
              </a:spcBef>
            </a:pPr>
            <a:r>
              <a:rPr lang="en-US">
                <a:latin typeface="Arial" pitchFamily="34" charset="0"/>
              </a:rPr>
              <a:t>sherbert	75</a:t>
            </a:r>
            <a:br>
              <a:rPr lang="en-US">
                <a:latin typeface="Arial" pitchFamily="34" charset="0"/>
              </a:rPr>
            </a:br>
            <a:r>
              <a:rPr lang="en-US">
                <a:latin typeface="Arial" pitchFamily="34" charset="0"/>
              </a:rPr>
              <a:t>toffee	120</a:t>
            </a:r>
            <a:br>
              <a:rPr lang="en-US">
                <a:latin typeface="Arial" pitchFamily="34" charset="0"/>
              </a:rPr>
            </a:br>
            <a:r>
              <a:rPr lang="en-US">
                <a:latin typeface="Arial" pitchFamily="34" charset="0"/>
              </a:rPr>
              <a:t>chocolate	35</a:t>
            </a:r>
            <a:br>
              <a:rPr lang="en-US">
                <a:latin typeface="Arial" pitchFamily="34" charset="0"/>
              </a:rPr>
            </a:br>
            <a:r>
              <a:rPr lang="en-US">
                <a:latin typeface="Arial" pitchFamily="34" charset="0"/>
              </a:rPr>
              <a:t>fruit gums	27</a:t>
            </a:r>
            <a:br>
              <a:rPr lang="en-US">
                <a:latin typeface="Arial" pitchFamily="34" charset="0"/>
              </a:rPr>
            </a:br>
            <a:r>
              <a:rPr lang="en-US">
                <a:latin typeface="Arial" pitchFamily="34" charset="0"/>
              </a:rPr>
              <a:t>coconut dreams	85</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solidFill>
                  <a:schemeClr val="tx1"/>
                </a:solidFill>
              </a:rPr>
              <a:t>multiple  columns - </a:t>
            </a:r>
            <a:r>
              <a:rPr lang="en-US" sz="2800" smtClean="0">
                <a:solidFill>
                  <a:schemeClr val="tx1"/>
                </a:solidFill>
              </a:rPr>
              <a:t>2</a:t>
            </a:r>
            <a:endParaRPr lang="en-US" smtClean="0">
              <a:solidFill>
                <a:schemeClr val="tx1"/>
              </a:solidFill>
            </a:endParaRPr>
          </a:p>
        </p:txBody>
      </p:sp>
      <p:sp>
        <p:nvSpPr>
          <p:cNvPr id="58371" name="Rectangle 3"/>
          <p:cNvSpPr>
            <a:spLocks noGrp="1" noChangeArrowheads="1"/>
          </p:cNvSpPr>
          <p:nvPr>
            <p:ph type="body" idx="1"/>
          </p:nvPr>
        </p:nvSpPr>
        <p:spPr/>
        <p:txBody>
          <a:bodyPr/>
          <a:lstStyle/>
          <a:p>
            <a:pPr eaLnBrk="1" hangingPunct="1"/>
            <a:r>
              <a:rPr lang="en-US" smtClean="0"/>
              <a:t>use </a:t>
            </a:r>
            <a:r>
              <a:rPr lang="en-US" b="1" smtClean="0"/>
              <a:t>leaders </a:t>
            </a:r>
          </a:p>
          <a:p>
            <a:pPr lvl="1" eaLnBrk="1" hangingPunct="1">
              <a:buFontTx/>
              <a:buNone/>
            </a:pPr>
            <a:endParaRPr lang="en-US" smtClean="0"/>
          </a:p>
          <a:p>
            <a:pPr eaLnBrk="1" hangingPunct="1"/>
            <a:endParaRPr lang="en-US" smtClean="0"/>
          </a:p>
        </p:txBody>
      </p:sp>
      <p:grpSp>
        <p:nvGrpSpPr>
          <p:cNvPr id="58372" name="Group 12"/>
          <p:cNvGrpSpPr>
            <a:grpSpLocks/>
          </p:cNvGrpSpPr>
          <p:nvPr/>
        </p:nvGrpSpPr>
        <p:grpSpPr bwMode="auto">
          <a:xfrm>
            <a:off x="1295400" y="3505200"/>
            <a:ext cx="6324600" cy="1974850"/>
            <a:chOff x="816" y="2208"/>
            <a:chExt cx="3984" cy="1244"/>
          </a:xfrm>
        </p:grpSpPr>
        <p:sp>
          <p:nvSpPr>
            <p:cNvPr id="58373" name="Text Box 5"/>
            <p:cNvSpPr txBox="1">
              <a:spLocks noChangeArrowheads="1"/>
            </p:cNvSpPr>
            <p:nvPr/>
          </p:nvSpPr>
          <p:spPr bwMode="auto">
            <a:xfrm>
              <a:off x="816" y="2208"/>
              <a:ext cx="3984" cy="124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1527175">
                <a:tabLst>
                  <a:tab pos="5813425" algn="r"/>
                </a:tabLst>
                <a:defRPr sz="2400">
                  <a:solidFill>
                    <a:schemeClr val="tx1"/>
                  </a:solidFill>
                  <a:latin typeface="Times" charset="0"/>
                </a:defRPr>
              </a:lvl1pPr>
              <a:lvl2pPr marL="742950" indent="-285750" defTabSz="1527175">
                <a:tabLst>
                  <a:tab pos="5813425" algn="r"/>
                </a:tabLst>
                <a:defRPr sz="2400">
                  <a:solidFill>
                    <a:schemeClr val="tx1"/>
                  </a:solidFill>
                  <a:latin typeface="Times" charset="0"/>
                </a:defRPr>
              </a:lvl2pPr>
              <a:lvl3pPr marL="1143000" indent="-228600" defTabSz="1527175">
                <a:tabLst>
                  <a:tab pos="5813425" algn="r"/>
                </a:tabLst>
                <a:defRPr sz="2400">
                  <a:solidFill>
                    <a:schemeClr val="tx1"/>
                  </a:solidFill>
                  <a:latin typeface="Times" charset="0"/>
                </a:defRPr>
              </a:lvl3pPr>
              <a:lvl4pPr marL="1600200" indent="-228600" defTabSz="1527175">
                <a:tabLst>
                  <a:tab pos="5813425" algn="r"/>
                </a:tabLst>
                <a:defRPr sz="2400">
                  <a:solidFill>
                    <a:schemeClr val="tx1"/>
                  </a:solidFill>
                  <a:latin typeface="Times" charset="0"/>
                </a:defRPr>
              </a:lvl4pPr>
              <a:lvl5pPr marL="2057400" indent="-228600" defTabSz="1527175">
                <a:tabLst>
                  <a:tab pos="5813425" algn="r"/>
                </a:tabLst>
                <a:defRPr sz="2400">
                  <a:solidFill>
                    <a:schemeClr val="tx1"/>
                  </a:solidFill>
                  <a:latin typeface="Times" charset="0"/>
                </a:defRPr>
              </a:lvl5pPr>
              <a:lvl6pPr marL="2514600" indent="-228600" defTabSz="1527175" eaLnBrk="0" fontAlgn="base" hangingPunct="0">
                <a:spcBef>
                  <a:spcPct val="0"/>
                </a:spcBef>
                <a:spcAft>
                  <a:spcPct val="0"/>
                </a:spcAft>
                <a:tabLst>
                  <a:tab pos="5813425" algn="r"/>
                </a:tabLst>
                <a:defRPr sz="2400">
                  <a:solidFill>
                    <a:schemeClr val="tx1"/>
                  </a:solidFill>
                  <a:latin typeface="Times" charset="0"/>
                </a:defRPr>
              </a:lvl6pPr>
              <a:lvl7pPr marL="2971800" indent="-228600" defTabSz="1527175" eaLnBrk="0" fontAlgn="base" hangingPunct="0">
                <a:spcBef>
                  <a:spcPct val="0"/>
                </a:spcBef>
                <a:spcAft>
                  <a:spcPct val="0"/>
                </a:spcAft>
                <a:tabLst>
                  <a:tab pos="5813425" algn="r"/>
                </a:tabLst>
                <a:defRPr sz="2400">
                  <a:solidFill>
                    <a:schemeClr val="tx1"/>
                  </a:solidFill>
                  <a:latin typeface="Times" charset="0"/>
                </a:defRPr>
              </a:lvl7pPr>
              <a:lvl8pPr marL="3429000" indent="-228600" defTabSz="1527175" eaLnBrk="0" fontAlgn="base" hangingPunct="0">
                <a:spcBef>
                  <a:spcPct val="0"/>
                </a:spcBef>
                <a:spcAft>
                  <a:spcPct val="0"/>
                </a:spcAft>
                <a:tabLst>
                  <a:tab pos="5813425" algn="r"/>
                </a:tabLst>
                <a:defRPr sz="2400">
                  <a:solidFill>
                    <a:schemeClr val="tx1"/>
                  </a:solidFill>
                  <a:latin typeface="Times" charset="0"/>
                </a:defRPr>
              </a:lvl8pPr>
              <a:lvl9pPr marL="3886200" indent="-228600" defTabSz="1527175" eaLnBrk="0" fontAlgn="base" hangingPunct="0">
                <a:spcBef>
                  <a:spcPct val="0"/>
                </a:spcBef>
                <a:spcAft>
                  <a:spcPct val="0"/>
                </a:spcAft>
                <a:tabLst>
                  <a:tab pos="5813425" algn="r"/>
                </a:tabLst>
                <a:defRPr sz="2400">
                  <a:solidFill>
                    <a:schemeClr val="tx1"/>
                  </a:solidFill>
                  <a:latin typeface="Times" charset="0"/>
                </a:defRPr>
              </a:lvl9pPr>
            </a:lstStyle>
            <a:p>
              <a:pPr>
                <a:spcBef>
                  <a:spcPct val="50000"/>
                </a:spcBef>
              </a:pPr>
              <a:r>
                <a:rPr lang="en-US">
                  <a:latin typeface="Arial" pitchFamily="34" charset="0"/>
                </a:rPr>
                <a:t>sherbert	75</a:t>
              </a:r>
              <a:br>
                <a:rPr lang="en-US">
                  <a:latin typeface="Arial" pitchFamily="34" charset="0"/>
                </a:rPr>
              </a:br>
              <a:r>
                <a:rPr lang="en-US">
                  <a:latin typeface="Arial" pitchFamily="34" charset="0"/>
                </a:rPr>
                <a:t>toffee	120</a:t>
              </a:r>
              <a:br>
                <a:rPr lang="en-US">
                  <a:latin typeface="Arial" pitchFamily="34" charset="0"/>
                </a:rPr>
              </a:br>
              <a:r>
                <a:rPr lang="en-US">
                  <a:latin typeface="Arial" pitchFamily="34" charset="0"/>
                </a:rPr>
                <a:t>chocolate	35</a:t>
              </a:r>
              <a:br>
                <a:rPr lang="en-US">
                  <a:latin typeface="Arial" pitchFamily="34" charset="0"/>
                </a:rPr>
              </a:br>
              <a:r>
                <a:rPr lang="en-US">
                  <a:latin typeface="Arial" pitchFamily="34" charset="0"/>
                </a:rPr>
                <a:t>fruit gums	27</a:t>
              </a:r>
              <a:br>
                <a:rPr lang="en-US">
                  <a:latin typeface="Arial" pitchFamily="34" charset="0"/>
                </a:rPr>
              </a:br>
              <a:r>
                <a:rPr lang="en-US">
                  <a:latin typeface="Arial" pitchFamily="34" charset="0"/>
                </a:rPr>
                <a:t>coconut dreams	85</a:t>
              </a:r>
            </a:p>
          </p:txBody>
        </p:sp>
        <p:sp>
          <p:nvSpPr>
            <p:cNvPr id="58374" name="Line 6"/>
            <p:cNvSpPr>
              <a:spLocks noChangeShapeType="1"/>
            </p:cNvSpPr>
            <p:nvPr/>
          </p:nvSpPr>
          <p:spPr bwMode="auto">
            <a:xfrm>
              <a:off x="1680" y="2408"/>
              <a:ext cx="2592"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5" name="Line 7"/>
            <p:cNvSpPr>
              <a:spLocks noChangeShapeType="1"/>
            </p:cNvSpPr>
            <p:nvPr/>
          </p:nvSpPr>
          <p:spPr bwMode="auto">
            <a:xfrm>
              <a:off x="1440" y="2648"/>
              <a:ext cx="2736"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6" name="Line 8"/>
            <p:cNvSpPr>
              <a:spLocks noChangeShapeType="1"/>
            </p:cNvSpPr>
            <p:nvPr/>
          </p:nvSpPr>
          <p:spPr bwMode="auto">
            <a:xfrm>
              <a:off x="1776" y="2888"/>
              <a:ext cx="2496"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7" name="Line 9"/>
            <p:cNvSpPr>
              <a:spLocks noChangeShapeType="1"/>
            </p:cNvSpPr>
            <p:nvPr/>
          </p:nvSpPr>
          <p:spPr bwMode="auto">
            <a:xfrm>
              <a:off x="1776" y="3128"/>
              <a:ext cx="2496"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8" name="Line 10"/>
            <p:cNvSpPr>
              <a:spLocks noChangeShapeType="1"/>
            </p:cNvSpPr>
            <p:nvPr/>
          </p:nvSpPr>
          <p:spPr bwMode="auto">
            <a:xfrm>
              <a:off x="2304" y="3320"/>
              <a:ext cx="1968"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1371600" y="4724400"/>
            <a:ext cx="6172200" cy="3048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800">
              <a:latin typeface="Times New Roman" pitchFamily="18" charset="0"/>
            </a:endParaRPr>
          </a:p>
        </p:txBody>
      </p:sp>
      <p:sp>
        <p:nvSpPr>
          <p:cNvPr id="59395" name="Rectangle 3"/>
          <p:cNvSpPr>
            <a:spLocks noChangeArrowheads="1"/>
          </p:cNvSpPr>
          <p:nvPr/>
        </p:nvSpPr>
        <p:spPr bwMode="auto">
          <a:xfrm>
            <a:off x="1371600" y="3962400"/>
            <a:ext cx="6172200" cy="3048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800">
              <a:latin typeface="Times New Roman" pitchFamily="18" charset="0"/>
            </a:endParaRPr>
          </a:p>
        </p:txBody>
      </p:sp>
      <p:sp>
        <p:nvSpPr>
          <p:cNvPr id="59396" name="Rectangle 4"/>
          <p:cNvSpPr>
            <a:spLocks noGrp="1" noChangeArrowheads="1"/>
          </p:cNvSpPr>
          <p:nvPr>
            <p:ph type="title"/>
          </p:nvPr>
        </p:nvSpPr>
        <p:spPr/>
        <p:txBody>
          <a:bodyPr/>
          <a:lstStyle/>
          <a:p>
            <a:pPr eaLnBrk="1" hangingPunct="1"/>
            <a:r>
              <a:rPr lang="en-US" smtClean="0">
                <a:solidFill>
                  <a:schemeClr val="tx1"/>
                </a:solidFill>
              </a:rPr>
              <a:t>multiple  columns - </a:t>
            </a:r>
            <a:r>
              <a:rPr lang="en-US" sz="2800" smtClean="0">
                <a:solidFill>
                  <a:schemeClr val="tx1"/>
                </a:solidFill>
              </a:rPr>
              <a:t>3</a:t>
            </a:r>
          </a:p>
        </p:txBody>
      </p:sp>
      <p:sp>
        <p:nvSpPr>
          <p:cNvPr id="59397" name="Rectangle 5"/>
          <p:cNvSpPr>
            <a:spLocks noGrp="1" noChangeArrowheads="1"/>
          </p:cNvSpPr>
          <p:nvPr>
            <p:ph type="body" idx="1"/>
          </p:nvPr>
        </p:nvSpPr>
        <p:spPr/>
        <p:txBody>
          <a:bodyPr/>
          <a:lstStyle/>
          <a:p>
            <a:pPr eaLnBrk="1" hangingPunct="1"/>
            <a:r>
              <a:rPr lang="en-US" smtClean="0"/>
              <a:t>or </a:t>
            </a:r>
            <a:r>
              <a:rPr lang="en-US" b="1" smtClean="0"/>
              <a:t>greying</a:t>
            </a:r>
            <a:r>
              <a:rPr lang="en-US" smtClean="0"/>
              <a:t>    (vertical too)</a:t>
            </a:r>
          </a:p>
          <a:p>
            <a:pPr eaLnBrk="1" hangingPunct="1"/>
            <a:endParaRPr lang="en-US" smtClean="0"/>
          </a:p>
        </p:txBody>
      </p:sp>
      <p:sp>
        <p:nvSpPr>
          <p:cNvPr id="59398" name="Text Box 6"/>
          <p:cNvSpPr txBox="1">
            <a:spLocks noChangeArrowheads="1"/>
          </p:cNvSpPr>
          <p:nvPr/>
        </p:nvSpPr>
        <p:spPr bwMode="auto">
          <a:xfrm>
            <a:off x="1295400" y="3492500"/>
            <a:ext cx="6324600" cy="1974850"/>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1527175">
              <a:tabLst>
                <a:tab pos="5900738" algn="r"/>
              </a:tabLst>
              <a:defRPr sz="2400">
                <a:solidFill>
                  <a:schemeClr val="tx1"/>
                </a:solidFill>
                <a:latin typeface="Times" charset="0"/>
              </a:defRPr>
            </a:lvl1pPr>
            <a:lvl2pPr marL="742950" indent="-285750" defTabSz="1527175">
              <a:tabLst>
                <a:tab pos="5900738" algn="r"/>
              </a:tabLst>
              <a:defRPr sz="2400">
                <a:solidFill>
                  <a:schemeClr val="tx1"/>
                </a:solidFill>
                <a:latin typeface="Times" charset="0"/>
              </a:defRPr>
            </a:lvl2pPr>
            <a:lvl3pPr marL="1143000" indent="-228600" defTabSz="1527175">
              <a:tabLst>
                <a:tab pos="5900738" algn="r"/>
              </a:tabLst>
              <a:defRPr sz="2400">
                <a:solidFill>
                  <a:schemeClr val="tx1"/>
                </a:solidFill>
                <a:latin typeface="Times" charset="0"/>
              </a:defRPr>
            </a:lvl3pPr>
            <a:lvl4pPr marL="1600200" indent="-228600" defTabSz="1527175">
              <a:tabLst>
                <a:tab pos="5900738" algn="r"/>
              </a:tabLst>
              <a:defRPr sz="2400">
                <a:solidFill>
                  <a:schemeClr val="tx1"/>
                </a:solidFill>
                <a:latin typeface="Times" charset="0"/>
              </a:defRPr>
            </a:lvl4pPr>
            <a:lvl5pPr marL="2057400" indent="-228600" defTabSz="1527175">
              <a:tabLst>
                <a:tab pos="5900738" algn="r"/>
              </a:tabLst>
              <a:defRPr sz="2400">
                <a:solidFill>
                  <a:schemeClr val="tx1"/>
                </a:solidFill>
                <a:latin typeface="Times" charset="0"/>
              </a:defRPr>
            </a:lvl5pPr>
            <a:lvl6pPr marL="2514600" indent="-228600" defTabSz="1527175" eaLnBrk="0" fontAlgn="base" hangingPunct="0">
              <a:spcBef>
                <a:spcPct val="0"/>
              </a:spcBef>
              <a:spcAft>
                <a:spcPct val="0"/>
              </a:spcAft>
              <a:tabLst>
                <a:tab pos="5900738" algn="r"/>
              </a:tabLst>
              <a:defRPr sz="2400">
                <a:solidFill>
                  <a:schemeClr val="tx1"/>
                </a:solidFill>
                <a:latin typeface="Times" charset="0"/>
              </a:defRPr>
            </a:lvl6pPr>
            <a:lvl7pPr marL="2971800" indent="-228600" defTabSz="1527175" eaLnBrk="0" fontAlgn="base" hangingPunct="0">
              <a:spcBef>
                <a:spcPct val="0"/>
              </a:spcBef>
              <a:spcAft>
                <a:spcPct val="0"/>
              </a:spcAft>
              <a:tabLst>
                <a:tab pos="5900738" algn="r"/>
              </a:tabLst>
              <a:defRPr sz="2400">
                <a:solidFill>
                  <a:schemeClr val="tx1"/>
                </a:solidFill>
                <a:latin typeface="Times" charset="0"/>
              </a:defRPr>
            </a:lvl7pPr>
            <a:lvl8pPr marL="3429000" indent="-228600" defTabSz="1527175" eaLnBrk="0" fontAlgn="base" hangingPunct="0">
              <a:spcBef>
                <a:spcPct val="0"/>
              </a:spcBef>
              <a:spcAft>
                <a:spcPct val="0"/>
              </a:spcAft>
              <a:tabLst>
                <a:tab pos="5900738" algn="r"/>
              </a:tabLst>
              <a:defRPr sz="2400">
                <a:solidFill>
                  <a:schemeClr val="tx1"/>
                </a:solidFill>
                <a:latin typeface="Times" charset="0"/>
              </a:defRPr>
            </a:lvl8pPr>
            <a:lvl9pPr marL="3886200" indent="-228600" defTabSz="1527175" eaLnBrk="0" fontAlgn="base" hangingPunct="0">
              <a:spcBef>
                <a:spcPct val="0"/>
              </a:spcBef>
              <a:spcAft>
                <a:spcPct val="0"/>
              </a:spcAft>
              <a:tabLst>
                <a:tab pos="5900738" algn="r"/>
              </a:tabLst>
              <a:defRPr sz="2400">
                <a:solidFill>
                  <a:schemeClr val="tx1"/>
                </a:solidFill>
                <a:latin typeface="Times" charset="0"/>
              </a:defRPr>
            </a:lvl9pPr>
          </a:lstStyle>
          <a:p>
            <a:pPr>
              <a:spcBef>
                <a:spcPct val="50000"/>
              </a:spcBef>
            </a:pPr>
            <a:r>
              <a:rPr lang="en-US">
                <a:latin typeface="Arial" pitchFamily="34" charset="0"/>
              </a:rPr>
              <a:t>sherbert	75</a:t>
            </a:r>
            <a:br>
              <a:rPr lang="en-US">
                <a:latin typeface="Arial" pitchFamily="34" charset="0"/>
              </a:rPr>
            </a:br>
            <a:r>
              <a:rPr lang="en-US">
                <a:latin typeface="Arial" pitchFamily="34" charset="0"/>
              </a:rPr>
              <a:t>toffee	120</a:t>
            </a:r>
            <a:br>
              <a:rPr lang="en-US">
                <a:latin typeface="Arial" pitchFamily="34" charset="0"/>
              </a:rPr>
            </a:br>
            <a:r>
              <a:rPr lang="en-US">
                <a:latin typeface="Arial" pitchFamily="34" charset="0"/>
              </a:rPr>
              <a:t>chocolate	35</a:t>
            </a:r>
            <a:br>
              <a:rPr lang="en-US">
                <a:latin typeface="Arial" pitchFamily="34" charset="0"/>
              </a:rPr>
            </a:br>
            <a:r>
              <a:rPr lang="en-US">
                <a:latin typeface="Arial" pitchFamily="34" charset="0"/>
              </a:rPr>
              <a:t>fruit gums	27</a:t>
            </a:r>
            <a:br>
              <a:rPr lang="en-US">
                <a:latin typeface="Arial" pitchFamily="34" charset="0"/>
              </a:rPr>
            </a:br>
            <a:r>
              <a:rPr lang="en-US">
                <a:latin typeface="Arial" pitchFamily="34" charset="0"/>
              </a:rPr>
              <a:t>coconut dreams	85</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1295400" y="3505200"/>
            <a:ext cx="6324600" cy="1974850"/>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1527175">
              <a:tabLst>
                <a:tab pos="5146675" algn="r"/>
                <a:tab pos="5900738" algn="r"/>
              </a:tabLst>
              <a:defRPr sz="2400">
                <a:solidFill>
                  <a:schemeClr val="tx1"/>
                </a:solidFill>
                <a:latin typeface="Times" charset="0"/>
              </a:defRPr>
            </a:lvl1pPr>
            <a:lvl2pPr marL="742950" indent="-285750" defTabSz="1527175">
              <a:tabLst>
                <a:tab pos="5146675" algn="r"/>
                <a:tab pos="5900738" algn="r"/>
              </a:tabLst>
              <a:defRPr sz="2400">
                <a:solidFill>
                  <a:schemeClr val="tx1"/>
                </a:solidFill>
                <a:latin typeface="Times" charset="0"/>
              </a:defRPr>
            </a:lvl2pPr>
            <a:lvl3pPr marL="1143000" indent="-228600" defTabSz="1527175">
              <a:tabLst>
                <a:tab pos="5146675" algn="r"/>
                <a:tab pos="5900738" algn="r"/>
              </a:tabLst>
              <a:defRPr sz="2400">
                <a:solidFill>
                  <a:schemeClr val="tx1"/>
                </a:solidFill>
                <a:latin typeface="Times" charset="0"/>
              </a:defRPr>
            </a:lvl3pPr>
            <a:lvl4pPr marL="1600200" indent="-228600" defTabSz="1527175">
              <a:tabLst>
                <a:tab pos="5146675" algn="r"/>
                <a:tab pos="5900738" algn="r"/>
              </a:tabLst>
              <a:defRPr sz="2400">
                <a:solidFill>
                  <a:schemeClr val="tx1"/>
                </a:solidFill>
                <a:latin typeface="Times" charset="0"/>
              </a:defRPr>
            </a:lvl4pPr>
            <a:lvl5pPr marL="2057400" indent="-228600" defTabSz="1527175">
              <a:tabLst>
                <a:tab pos="5146675" algn="r"/>
                <a:tab pos="5900738" algn="r"/>
              </a:tabLst>
              <a:defRPr sz="2400">
                <a:solidFill>
                  <a:schemeClr val="tx1"/>
                </a:solidFill>
                <a:latin typeface="Times" charset="0"/>
              </a:defRPr>
            </a:lvl5pPr>
            <a:lvl6pPr marL="2514600" indent="-228600" defTabSz="1527175" eaLnBrk="0" fontAlgn="base" hangingPunct="0">
              <a:spcBef>
                <a:spcPct val="0"/>
              </a:spcBef>
              <a:spcAft>
                <a:spcPct val="0"/>
              </a:spcAft>
              <a:tabLst>
                <a:tab pos="5146675" algn="r"/>
                <a:tab pos="5900738" algn="r"/>
              </a:tabLst>
              <a:defRPr sz="2400">
                <a:solidFill>
                  <a:schemeClr val="tx1"/>
                </a:solidFill>
                <a:latin typeface="Times" charset="0"/>
              </a:defRPr>
            </a:lvl6pPr>
            <a:lvl7pPr marL="2971800" indent="-228600" defTabSz="1527175" eaLnBrk="0" fontAlgn="base" hangingPunct="0">
              <a:spcBef>
                <a:spcPct val="0"/>
              </a:spcBef>
              <a:spcAft>
                <a:spcPct val="0"/>
              </a:spcAft>
              <a:tabLst>
                <a:tab pos="5146675" algn="r"/>
                <a:tab pos="5900738" algn="r"/>
              </a:tabLst>
              <a:defRPr sz="2400">
                <a:solidFill>
                  <a:schemeClr val="tx1"/>
                </a:solidFill>
                <a:latin typeface="Times" charset="0"/>
              </a:defRPr>
            </a:lvl7pPr>
            <a:lvl8pPr marL="3429000" indent="-228600" defTabSz="1527175" eaLnBrk="0" fontAlgn="base" hangingPunct="0">
              <a:spcBef>
                <a:spcPct val="0"/>
              </a:spcBef>
              <a:spcAft>
                <a:spcPct val="0"/>
              </a:spcAft>
              <a:tabLst>
                <a:tab pos="5146675" algn="r"/>
                <a:tab pos="5900738" algn="r"/>
              </a:tabLst>
              <a:defRPr sz="2400">
                <a:solidFill>
                  <a:schemeClr val="tx1"/>
                </a:solidFill>
                <a:latin typeface="Times" charset="0"/>
              </a:defRPr>
            </a:lvl8pPr>
            <a:lvl9pPr marL="3886200" indent="-228600" defTabSz="1527175" eaLnBrk="0" fontAlgn="base" hangingPunct="0">
              <a:spcBef>
                <a:spcPct val="0"/>
              </a:spcBef>
              <a:spcAft>
                <a:spcPct val="0"/>
              </a:spcAft>
              <a:tabLst>
                <a:tab pos="5146675" algn="r"/>
                <a:tab pos="5900738" algn="r"/>
              </a:tabLst>
              <a:defRPr sz="2400">
                <a:solidFill>
                  <a:schemeClr val="tx1"/>
                </a:solidFill>
                <a:latin typeface="Times" charset="0"/>
              </a:defRPr>
            </a:lvl9pPr>
          </a:lstStyle>
          <a:p>
            <a:pPr>
              <a:spcBef>
                <a:spcPct val="50000"/>
              </a:spcBef>
            </a:pPr>
            <a:r>
              <a:rPr lang="en-US">
                <a:latin typeface="Arial" pitchFamily="34" charset="0"/>
              </a:rPr>
              <a:t>	sherbert	75</a:t>
            </a:r>
            <a:br>
              <a:rPr lang="en-US">
                <a:latin typeface="Arial" pitchFamily="34" charset="0"/>
              </a:rPr>
            </a:br>
            <a:r>
              <a:rPr lang="en-US">
                <a:latin typeface="Arial" pitchFamily="34" charset="0"/>
              </a:rPr>
              <a:t>	toffee	120</a:t>
            </a:r>
            <a:br>
              <a:rPr lang="en-US">
                <a:latin typeface="Arial" pitchFamily="34" charset="0"/>
              </a:rPr>
            </a:br>
            <a:r>
              <a:rPr lang="en-US">
                <a:latin typeface="Arial" pitchFamily="34" charset="0"/>
              </a:rPr>
              <a:t>	chocolate	35</a:t>
            </a:r>
            <a:br>
              <a:rPr lang="en-US">
                <a:latin typeface="Arial" pitchFamily="34" charset="0"/>
              </a:rPr>
            </a:br>
            <a:r>
              <a:rPr lang="en-US">
                <a:latin typeface="Arial" pitchFamily="34" charset="0"/>
              </a:rPr>
              <a:t>	fruit gums	27</a:t>
            </a:r>
            <a:br>
              <a:rPr lang="en-US">
                <a:latin typeface="Arial" pitchFamily="34" charset="0"/>
              </a:rPr>
            </a:br>
            <a:r>
              <a:rPr lang="en-US">
                <a:latin typeface="Arial" pitchFamily="34" charset="0"/>
              </a:rPr>
              <a:t>	coconut dreams	85</a:t>
            </a:r>
          </a:p>
        </p:txBody>
      </p:sp>
      <p:sp>
        <p:nvSpPr>
          <p:cNvPr id="60419" name="Rectangle 3"/>
          <p:cNvSpPr>
            <a:spLocks noGrp="1" noChangeArrowheads="1"/>
          </p:cNvSpPr>
          <p:nvPr>
            <p:ph type="title"/>
          </p:nvPr>
        </p:nvSpPr>
        <p:spPr/>
        <p:txBody>
          <a:bodyPr/>
          <a:lstStyle/>
          <a:p>
            <a:pPr eaLnBrk="1" hangingPunct="1"/>
            <a:r>
              <a:rPr lang="en-US" smtClean="0">
                <a:solidFill>
                  <a:schemeClr val="tx1"/>
                </a:solidFill>
              </a:rPr>
              <a:t>multiple  columns - </a:t>
            </a:r>
            <a:r>
              <a:rPr lang="en-US" sz="2800" smtClean="0">
                <a:solidFill>
                  <a:schemeClr val="tx1"/>
                </a:solidFill>
              </a:rPr>
              <a:t>4</a:t>
            </a:r>
          </a:p>
        </p:txBody>
      </p:sp>
      <p:sp>
        <p:nvSpPr>
          <p:cNvPr id="60420" name="Rectangle 4"/>
          <p:cNvSpPr>
            <a:spLocks noGrp="1" noChangeArrowheads="1"/>
          </p:cNvSpPr>
          <p:nvPr>
            <p:ph type="body" idx="1"/>
          </p:nvPr>
        </p:nvSpPr>
        <p:spPr/>
        <p:txBody>
          <a:bodyPr/>
          <a:lstStyle/>
          <a:p>
            <a:pPr eaLnBrk="1" hangingPunct="1"/>
            <a:r>
              <a:rPr lang="en-US" smtClean="0"/>
              <a:t>or even (with care!) </a:t>
            </a:r>
            <a:r>
              <a:rPr lang="en-US" b="1" smtClean="0"/>
              <a:t>‘bad’ alignment</a:t>
            </a:r>
          </a:p>
          <a:p>
            <a:pPr eaLnBrk="1" hangingPunct="1"/>
            <a:endParaRPr lang="en-US"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mtClean="0"/>
              <a:t>white space - the counter</a:t>
            </a:r>
          </a:p>
        </p:txBody>
      </p:sp>
      <p:sp>
        <p:nvSpPr>
          <p:cNvPr id="61443" name="Rectangle 3"/>
          <p:cNvSpPr>
            <a:spLocks noGrp="1" noChangeArrowheads="1"/>
          </p:cNvSpPr>
          <p:nvPr>
            <p:ph type="body" idx="1"/>
          </p:nvPr>
        </p:nvSpPr>
        <p:spPr/>
        <p:txBody>
          <a:bodyPr/>
          <a:lstStyle/>
          <a:p>
            <a:pPr eaLnBrk="1" hangingPunct="1"/>
            <a:endParaRPr lang="en-US" smtClean="0"/>
          </a:p>
          <a:p>
            <a:pPr eaLnBrk="1" hangingPunct="1"/>
            <a:endParaRPr lang="en-US" smtClean="0"/>
          </a:p>
          <a:p>
            <a:pPr eaLnBrk="1" hangingPunct="1"/>
            <a:endParaRPr lang="en-US" sz="1600" smtClean="0"/>
          </a:p>
        </p:txBody>
      </p:sp>
      <p:sp>
        <p:nvSpPr>
          <p:cNvPr id="61444" name="Text Box 4"/>
          <p:cNvSpPr txBox="1">
            <a:spLocks noChangeArrowheads="1"/>
          </p:cNvSpPr>
          <p:nvPr/>
        </p:nvSpPr>
        <p:spPr bwMode="auto">
          <a:xfrm>
            <a:off x="1828800" y="2605088"/>
            <a:ext cx="5432425"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sz="4800">
                <a:latin typeface="Arial Black" pitchFamily="34" charset="0"/>
              </a:rPr>
              <a:t>WHAT YOU SEE</a:t>
            </a:r>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smtClean="0"/>
              <a:t>Central message …</a:t>
            </a:r>
          </a:p>
        </p:txBody>
      </p:sp>
      <p:sp>
        <p:nvSpPr>
          <p:cNvPr id="109571" name="Rectangle 3"/>
          <p:cNvSpPr>
            <a:spLocks noGrp="1" noChangeArrowheads="1"/>
          </p:cNvSpPr>
          <p:nvPr>
            <p:ph type="body" idx="1"/>
          </p:nvPr>
        </p:nvSpPr>
        <p:spPr/>
        <p:txBody>
          <a:bodyPr/>
          <a:lstStyle/>
          <a:p>
            <a:pPr marL="190500" indent="-190500" eaLnBrk="1" hangingPunct="1"/>
            <a:endParaRPr lang="en-GB" smtClean="0">
              <a:solidFill>
                <a:srgbClr val="2E005D"/>
              </a:solidFill>
            </a:endParaRPr>
          </a:p>
          <a:p>
            <a:pPr marL="190500" indent="-190500" eaLnBrk="1" hangingPunct="1"/>
            <a:endParaRPr lang="en-GB" smtClean="0">
              <a:solidFill>
                <a:srgbClr val="2E005D"/>
              </a:solidFill>
            </a:endParaRPr>
          </a:p>
          <a:p>
            <a:pPr marL="190500" indent="-190500" algn="ctr" eaLnBrk="1" hangingPunct="1">
              <a:buFontTx/>
              <a:buNone/>
            </a:pPr>
            <a:r>
              <a:rPr lang="en-GB" sz="9600" smtClean="0">
                <a:solidFill>
                  <a:srgbClr val="2E005D"/>
                </a:solidFill>
              </a:rPr>
              <a:t>the user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95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mtClean="0"/>
              <a:t>white space - the counter</a:t>
            </a:r>
          </a:p>
        </p:txBody>
      </p:sp>
      <p:sp>
        <p:nvSpPr>
          <p:cNvPr id="62467" name="Rectangle 3"/>
          <p:cNvSpPr>
            <a:spLocks noGrp="1" noChangeArrowheads="1"/>
          </p:cNvSpPr>
          <p:nvPr>
            <p:ph type="body" idx="1"/>
          </p:nvPr>
        </p:nvSpPr>
        <p:spPr/>
        <p:txBody>
          <a:bodyPr/>
          <a:lstStyle/>
          <a:p>
            <a:pPr eaLnBrk="1" hangingPunct="1"/>
            <a:endParaRPr lang="en-US" smtClean="0"/>
          </a:p>
          <a:p>
            <a:pPr eaLnBrk="1" hangingPunct="1"/>
            <a:endParaRPr lang="en-US" smtClean="0"/>
          </a:p>
          <a:p>
            <a:pPr eaLnBrk="1" hangingPunct="1"/>
            <a:endParaRPr lang="en-US" sz="1600" smtClean="0"/>
          </a:p>
        </p:txBody>
      </p:sp>
      <p:sp>
        <p:nvSpPr>
          <p:cNvPr id="62468" name="Text Box 4"/>
          <p:cNvSpPr txBox="1">
            <a:spLocks noChangeArrowheads="1"/>
          </p:cNvSpPr>
          <p:nvPr/>
        </p:nvSpPr>
        <p:spPr bwMode="auto">
          <a:xfrm>
            <a:off x="1828800" y="2605088"/>
            <a:ext cx="5432425"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sz="4800">
                <a:latin typeface="Arial Black" pitchFamily="34" charset="0"/>
              </a:rPr>
              <a:t>WHAT YOU SEE</a:t>
            </a:r>
            <a:endParaRPr lang="en-US">
              <a:latin typeface="Times New Roman" pitchFamily="18" charset="0"/>
            </a:endParaRPr>
          </a:p>
        </p:txBody>
      </p:sp>
      <p:grpSp>
        <p:nvGrpSpPr>
          <p:cNvPr id="62469" name="Group 5"/>
          <p:cNvGrpSpPr>
            <a:grpSpLocks/>
          </p:cNvGrpSpPr>
          <p:nvPr/>
        </p:nvGrpSpPr>
        <p:grpSpPr bwMode="auto">
          <a:xfrm>
            <a:off x="403225" y="4191000"/>
            <a:ext cx="8512175" cy="952500"/>
            <a:chOff x="254" y="2496"/>
            <a:chExt cx="5362" cy="600"/>
          </a:xfrm>
        </p:grpSpPr>
        <p:sp>
          <p:nvSpPr>
            <p:cNvPr id="62470" name="Rectangle 6"/>
            <p:cNvSpPr>
              <a:spLocks noChangeArrowheads="1"/>
            </p:cNvSpPr>
            <p:nvPr/>
          </p:nvSpPr>
          <p:spPr bwMode="auto">
            <a:xfrm>
              <a:off x="288" y="2688"/>
              <a:ext cx="5184" cy="24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471" name="Text Box 7"/>
            <p:cNvSpPr txBox="1">
              <a:spLocks noChangeArrowheads="1"/>
            </p:cNvSpPr>
            <p:nvPr/>
          </p:nvSpPr>
          <p:spPr bwMode="auto">
            <a:xfrm>
              <a:off x="254" y="2496"/>
              <a:ext cx="5362" cy="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sz="4800" b="1">
                  <a:solidFill>
                    <a:schemeClr val="bg1"/>
                  </a:solidFill>
                  <a:latin typeface="Arial Black" pitchFamily="34" charset="0"/>
                </a:rPr>
                <a:t>THE  GAPS  BETWEEN</a:t>
              </a:r>
              <a:endParaRPr lang="en-US" sz="4800">
                <a:solidFill>
                  <a:schemeClr val="bg1"/>
                </a:solidFill>
                <a:latin typeface="Times New Roman" pitchFamily="18" charset="0"/>
              </a:endParaRPr>
            </a:p>
          </p:txBody>
        </p:sp>
      </p:gr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mtClean="0">
                <a:solidFill>
                  <a:schemeClr val="tx1"/>
                </a:solidFill>
              </a:rPr>
              <a:t>space to </a:t>
            </a:r>
            <a:r>
              <a:rPr lang="en-US" b="1" smtClean="0">
                <a:solidFill>
                  <a:schemeClr val="tx1"/>
                </a:solidFill>
              </a:rPr>
              <a:t>separate</a:t>
            </a:r>
          </a:p>
        </p:txBody>
      </p:sp>
      <p:grpSp>
        <p:nvGrpSpPr>
          <p:cNvPr id="63492" name="Group 4"/>
          <p:cNvGrpSpPr>
            <a:grpSpLocks/>
          </p:cNvGrpSpPr>
          <p:nvPr/>
        </p:nvGrpSpPr>
        <p:grpSpPr bwMode="auto">
          <a:xfrm>
            <a:off x="2819400" y="2438400"/>
            <a:ext cx="3200400" cy="3352800"/>
            <a:chOff x="1776" y="1536"/>
            <a:chExt cx="2016" cy="2112"/>
          </a:xfrm>
        </p:grpSpPr>
        <p:sp>
          <p:nvSpPr>
            <p:cNvPr id="63493" name="Rectangle 5"/>
            <p:cNvSpPr>
              <a:spLocks noChangeArrowheads="1"/>
            </p:cNvSpPr>
            <p:nvPr/>
          </p:nvSpPr>
          <p:spPr bwMode="auto">
            <a:xfrm>
              <a:off x="1776" y="1536"/>
              <a:ext cx="2016" cy="57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4" name="Rectangle 6"/>
            <p:cNvSpPr>
              <a:spLocks noChangeArrowheads="1"/>
            </p:cNvSpPr>
            <p:nvPr/>
          </p:nvSpPr>
          <p:spPr bwMode="auto">
            <a:xfrm>
              <a:off x="1776" y="2304"/>
              <a:ext cx="2016" cy="57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5" name="Rectangle 7"/>
            <p:cNvSpPr>
              <a:spLocks noChangeArrowheads="1"/>
            </p:cNvSpPr>
            <p:nvPr/>
          </p:nvSpPr>
          <p:spPr bwMode="auto">
            <a:xfrm>
              <a:off x="1776" y="3072"/>
              <a:ext cx="2016" cy="57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mtClean="0">
                <a:solidFill>
                  <a:schemeClr val="tx1"/>
                </a:solidFill>
              </a:rPr>
              <a:t>space to </a:t>
            </a:r>
            <a:r>
              <a:rPr lang="en-US" b="1" smtClean="0">
                <a:solidFill>
                  <a:schemeClr val="tx1"/>
                </a:solidFill>
              </a:rPr>
              <a:t>structure</a:t>
            </a:r>
          </a:p>
        </p:txBody>
      </p:sp>
      <p:grpSp>
        <p:nvGrpSpPr>
          <p:cNvPr id="64516" name="Group 4"/>
          <p:cNvGrpSpPr>
            <a:grpSpLocks/>
          </p:cNvGrpSpPr>
          <p:nvPr/>
        </p:nvGrpSpPr>
        <p:grpSpPr bwMode="auto">
          <a:xfrm>
            <a:off x="1828800" y="2438400"/>
            <a:ext cx="5486400" cy="3276600"/>
            <a:chOff x="1152" y="1536"/>
            <a:chExt cx="3456" cy="2064"/>
          </a:xfrm>
        </p:grpSpPr>
        <p:sp>
          <p:nvSpPr>
            <p:cNvPr id="64517" name="Rectangle 5"/>
            <p:cNvSpPr>
              <a:spLocks noChangeArrowheads="1"/>
            </p:cNvSpPr>
            <p:nvPr/>
          </p:nvSpPr>
          <p:spPr bwMode="auto">
            <a:xfrm>
              <a:off x="1152" y="2688"/>
              <a:ext cx="1584" cy="9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18" name="Rectangle 6"/>
            <p:cNvSpPr>
              <a:spLocks noChangeArrowheads="1"/>
            </p:cNvSpPr>
            <p:nvPr/>
          </p:nvSpPr>
          <p:spPr bwMode="auto">
            <a:xfrm>
              <a:off x="3024" y="2688"/>
              <a:ext cx="1584" cy="9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19" name="Rectangle 7"/>
            <p:cNvSpPr>
              <a:spLocks noChangeArrowheads="1"/>
            </p:cNvSpPr>
            <p:nvPr/>
          </p:nvSpPr>
          <p:spPr bwMode="auto">
            <a:xfrm>
              <a:off x="3024" y="1536"/>
              <a:ext cx="1584" cy="9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4520" name="Group 8"/>
            <p:cNvGrpSpPr>
              <a:grpSpLocks/>
            </p:cNvGrpSpPr>
            <p:nvPr/>
          </p:nvGrpSpPr>
          <p:grpSpPr bwMode="auto">
            <a:xfrm>
              <a:off x="1152" y="1536"/>
              <a:ext cx="1584" cy="912"/>
              <a:chOff x="1056" y="1440"/>
              <a:chExt cx="1584" cy="912"/>
            </a:xfrm>
          </p:grpSpPr>
          <p:sp>
            <p:nvSpPr>
              <p:cNvPr id="64521" name="Rectangle 9"/>
              <p:cNvSpPr>
                <a:spLocks noChangeArrowheads="1"/>
              </p:cNvSpPr>
              <p:nvPr/>
            </p:nvSpPr>
            <p:spPr bwMode="auto">
              <a:xfrm>
                <a:off x="1056" y="1872"/>
                <a:ext cx="912" cy="48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2" name="Rectangle 10"/>
              <p:cNvSpPr>
                <a:spLocks noChangeArrowheads="1"/>
              </p:cNvSpPr>
              <p:nvPr/>
            </p:nvSpPr>
            <p:spPr bwMode="auto">
              <a:xfrm>
                <a:off x="2064" y="1872"/>
                <a:ext cx="576" cy="48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3" name="Rectangle 11"/>
              <p:cNvSpPr>
                <a:spLocks noChangeArrowheads="1"/>
              </p:cNvSpPr>
              <p:nvPr/>
            </p:nvSpPr>
            <p:spPr bwMode="auto">
              <a:xfrm>
                <a:off x="1056" y="1440"/>
                <a:ext cx="1584" cy="33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smtClean="0">
                <a:solidFill>
                  <a:schemeClr val="tx1"/>
                </a:solidFill>
              </a:rPr>
              <a:t>space to </a:t>
            </a:r>
            <a:r>
              <a:rPr lang="en-US" b="1" smtClean="0">
                <a:solidFill>
                  <a:schemeClr val="tx1"/>
                </a:solidFill>
              </a:rPr>
              <a:t>highlight</a:t>
            </a:r>
          </a:p>
        </p:txBody>
      </p:sp>
      <p:sp>
        <p:nvSpPr>
          <p:cNvPr id="65539" name="Rectangle 3"/>
          <p:cNvSpPr>
            <a:spLocks noGrp="1" noChangeArrowheads="1"/>
          </p:cNvSpPr>
          <p:nvPr>
            <p:ph type="body" idx="1"/>
          </p:nvPr>
        </p:nvSpPr>
        <p:spPr/>
        <p:txBody>
          <a:bodyPr/>
          <a:lstStyle/>
          <a:p>
            <a:pPr marL="1517650" eaLnBrk="1" hangingPunct="1"/>
            <a:endParaRPr lang="en-US" sz="900" smtClean="0"/>
          </a:p>
        </p:txBody>
      </p:sp>
      <p:grpSp>
        <p:nvGrpSpPr>
          <p:cNvPr id="65540" name="Group 4"/>
          <p:cNvGrpSpPr>
            <a:grpSpLocks/>
          </p:cNvGrpSpPr>
          <p:nvPr/>
        </p:nvGrpSpPr>
        <p:grpSpPr bwMode="auto">
          <a:xfrm>
            <a:off x="1828800" y="2438400"/>
            <a:ext cx="5486400" cy="3276600"/>
            <a:chOff x="1152" y="1536"/>
            <a:chExt cx="3456" cy="2064"/>
          </a:xfrm>
        </p:grpSpPr>
        <p:grpSp>
          <p:nvGrpSpPr>
            <p:cNvPr id="65541" name="Group 5"/>
            <p:cNvGrpSpPr>
              <a:grpSpLocks/>
            </p:cNvGrpSpPr>
            <p:nvPr/>
          </p:nvGrpSpPr>
          <p:grpSpPr bwMode="auto">
            <a:xfrm>
              <a:off x="1152" y="1536"/>
              <a:ext cx="1584" cy="2064"/>
              <a:chOff x="1152" y="1536"/>
              <a:chExt cx="1584" cy="2064"/>
            </a:xfrm>
          </p:grpSpPr>
          <p:sp>
            <p:nvSpPr>
              <p:cNvPr id="65547" name="Rectangle 6"/>
              <p:cNvSpPr>
                <a:spLocks noChangeArrowheads="1"/>
              </p:cNvSpPr>
              <p:nvPr/>
            </p:nvSpPr>
            <p:spPr bwMode="auto">
              <a:xfrm>
                <a:off x="1152" y="2880"/>
                <a:ext cx="1584" cy="72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8" name="Rectangle 7"/>
              <p:cNvSpPr>
                <a:spLocks noChangeArrowheads="1"/>
              </p:cNvSpPr>
              <p:nvPr/>
            </p:nvSpPr>
            <p:spPr bwMode="auto">
              <a:xfrm>
                <a:off x="1152" y="1536"/>
                <a:ext cx="1584" cy="62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9" name="Rectangle 8"/>
              <p:cNvSpPr>
                <a:spLocks noChangeArrowheads="1"/>
              </p:cNvSpPr>
              <p:nvPr/>
            </p:nvSpPr>
            <p:spPr bwMode="auto">
              <a:xfrm>
                <a:off x="1152" y="2160"/>
                <a:ext cx="1008" cy="72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5542" name="Group 9"/>
            <p:cNvGrpSpPr>
              <a:grpSpLocks/>
            </p:cNvGrpSpPr>
            <p:nvPr/>
          </p:nvGrpSpPr>
          <p:grpSpPr bwMode="auto">
            <a:xfrm flipH="1">
              <a:off x="3024" y="1536"/>
              <a:ext cx="1584" cy="2064"/>
              <a:chOff x="1152" y="1536"/>
              <a:chExt cx="1584" cy="2064"/>
            </a:xfrm>
          </p:grpSpPr>
          <p:sp>
            <p:nvSpPr>
              <p:cNvPr id="65544" name="Rectangle 10"/>
              <p:cNvSpPr>
                <a:spLocks noChangeArrowheads="1"/>
              </p:cNvSpPr>
              <p:nvPr/>
            </p:nvSpPr>
            <p:spPr bwMode="auto">
              <a:xfrm>
                <a:off x="1152" y="2880"/>
                <a:ext cx="1584" cy="72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5" name="Rectangle 11"/>
              <p:cNvSpPr>
                <a:spLocks noChangeArrowheads="1"/>
              </p:cNvSpPr>
              <p:nvPr/>
            </p:nvSpPr>
            <p:spPr bwMode="auto">
              <a:xfrm>
                <a:off x="1152" y="1536"/>
                <a:ext cx="1584" cy="62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6" name="Rectangle 12"/>
              <p:cNvSpPr>
                <a:spLocks noChangeArrowheads="1"/>
              </p:cNvSpPr>
              <p:nvPr/>
            </p:nvSpPr>
            <p:spPr bwMode="auto">
              <a:xfrm>
                <a:off x="1152" y="2160"/>
                <a:ext cx="1008" cy="72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5543" name="Rectangle 13"/>
            <p:cNvSpPr>
              <a:spLocks noChangeArrowheads="1"/>
            </p:cNvSpPr>
            <p:nvPr/>
          </p:nvSpPr>
          <p:spPr bwMode="auto">
            <a:xfrm>
              <a:off x="2448" y="2400"/>
              <a:ext cx="864" cy="24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GB" smtClean="0"/>
              <a:t>physical controls</a:t>
            </a:r>
          </a:p>
        </p:txBody>
      </p:sp>
      <p:sp>
        <p:nvSpPr>
          <p:cNvPr id="66563" name="Rectangle 3"/>
          <p:cNvSpPr>
            <a:spLocks noGrp="1" noChangeArrowheads="1"/>
          </p:cNvSpPr>
          <p:nvPr>
            <p:ph type="body" idx="1"/>
          </p:nvPr>
        </p:nvSpPr>
        <p:spPr/>
        <p:txBody>
          <a:bodyPr/>
          <a:lstStyle/>
          <a:p>
            <a:pPr marL="381000" indent="-381000" eaLnBrk="1" hangingPunct="1">
              <a:lnSpc>
                <a:spcPct val="120000"/>
              </a:lnSpc>
            </a:pPr>
            <a:r>
              <a:rPr lang="en-US" sz="3200" smtClean="0"/>
              <a:t>grouping of items</a:t>
            </a:r>
          </a:p>
          <a:p>
            <a:pPr marL="857250" lvl="1" eaLnBrk="1" hangingPunct="1">
              <a:lnSpc>
                <a:spcPct val="120000"/>
              </a:lnSpc>
            </a:pPr>
            <a:r>
              <a:rPr lang="en-US" sz="2800" smtClean="0"/>
              <a:t>defrost settings</a:t>
            </a:r>
          </a:p>
          <a:p>
            <a:pPr marL="857250" lvl="1" eaLnBrk="1" hangingPunct="1">
              <a:lnSpc>
                <a:spcPct val="120000"/>
              </a:lnSpc>
            </a:pPr>
            <a:r>
              <a:rPr lang="en-US" sz="2800" smtClean="0"/>
              <a:t>type of food</a:t>
            </a:r>
          </a:p>
          <a:p>
            <a:pPr marL="857250" lvl="1" eaLnBrk="1" hangingPunct="1">
              <a:lnSpc>
                <a:spcPct val="120000"/>
              </a:lnSpc>
            </a:pPr>
            <a:r>
              <a:rPr lang="en-US" sz="2800" smtClean="0"/>
              <a:t>time to cook</a:t>
            </a:r>
          </a:p>
        </p:txBody>
      </p:sp>
      <p:pic>
        <p:nvPicPr>
          <p:cNvPr id="66564" name="Picture 4" descr="&#10;microwave.jpg                                                  0007898DMacintosh HD                   ABA781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6175" y="1600200"/>
            <a:ext cx="2384425" cy="499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5" name="Rectangle 14"/>
          <p:cNvSpPr>
            <a:spLocks noChangeArrowheads="1"/>
          </p:cNvSpPr>
          <p:nvPr/>
        </p:nvSpPr>
        <p:spPr bwMode="auto">
          <a:xfrm>
            <a:off x="990600" y="2743200"/>
            <a:ext cx="3429000" cy="1828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54641" name="Group 17"/>
          <p:cNvGrpSpPr>
            <a:grpSpLocks/>
          </p:cNvGrpSpPr>
          <p:nvPr/>
        </p:nvGrpSpPr>
        <p:grpSpPr bwMode="auto">
          <a:xfrm>
            <a:off x="1374775" y="3429000"/>
            <a:ext cx="7007225" cy="1828800"/>
            <a:chOff x="866" y="2160"/>
            <a:chExt cx="4414" cy="1152"/>
          </a:xfrm>
        </p:grpSpPr>
        <p:sp>
          <p:nvSpPr>
            <p:cNvPr id="66575" name="Oval 6"/>
            <p:cNvSpPr>
              <a:spLocks noChangeArrowheads="1"/>
            </p:cNvSpPr>
            <p:nvPr/>
          </p:nvSpPr>
          <p:spPr bwMode="auto">
            <a:xfrm>
              <a:off x="4656" y="2400"/>
              <a:ext cx="624" cy="912"/>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6" name="Line 9"/>
            <p:cNvSpPr>
              <a:spLocks noChangeShapeType="1"/>
            </p:cNvSpPr>
            <p:nvPr/>
          </p:nvSpPr>
          <p:spPr bwMode="auto">
            <a:xfrm>
              <a:off x="2400" y="2400"/>
              <a:ext cx="2256" cy="336"/>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7" name="Rectangle 11"/>
            <p:cNvSpPr>
              <a:spLocks noChangeArrowheads="1"/>
            </p:cNvSpPr>
            <p:nvPr/>
          </p:nvSpPr>
          <p:spPr bwMode="auto">
            <a:xfrm>
              <a:off x="866" y="2160"/>
              <a:ext cx="147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20000"/>
                </a:lnSpc>
                <a:spcBef>
                  <a:spcPct val="20000"/>
                </a:spcBef>
              </a:pPr>
              <a:r>
                <a:rPr lang="en-US" sz="2800">
                  <a:latin typeface="Verdana" pitchFamily="34" charset="0"/>
                </a:rPr>
                <a:t>type of food</a:t>
              </a:r>
              <a:endParaRPr lang="en-GB" sz="2800">
                <a:latin typeface="Verdana" pitchFamily="34" charset="0"/>
              </a:endParaRPr>
            </a:p>
          </p:txBody>
        </p:sp>
      </p:grpSp>
      <p:grpSp>
        <p:nvGrpSpPr>
          <p:cNvPr id="154642" name="Group 18"/>
          <p:cNvGrpSpPr>
            <a:grpSpLocks/>
          </p:cNvGrpSpPr>
          <p:nvPr/>
        </p:nvGrpSpPr>
        <p:grpSpPr bwMode="auto">
          <a:xfrm>
            <a:off x="1374775" y="4114800"/>
            <a:ext cx="6931025" cy="2209800"/>
            <a:chOff x="866" y="2592"/>
            <a:chExt cx="4366" cy="1392"/>
          </a:xfrm>
        </p:grpSpPr>
        <p:sp>
          <p:nvSpPr>
            <p:cNvPr id="66572" name="Oval 7"/>
            <p:cNvSpPr>
              <a:spLocks noChangeArrowheads="1"/>
            </p:cNvSpPr>
            <p:nvPr/>
          </p:nvSpPr>
          <p:spPr bwMode="auto">
            <a:xfrm rot="510320">
              <a:off x="4176" y="3456"/>
              <a:ext cx="1056" cy="528"/>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3" name="Line 10"/>
            <p:cNvSpPr>
              <a:spLocks noChangeShapeType="1"/>
            </p:cNvSpPr>
            <p:nvPr/>
          </p:nvSpPr>
          <p:spPr bwMode="auto">
            <a:xfrm>
              <a:off x="2448" y="2880"/>
              <a:ext cx="1776" cy="72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4" name="Rectangle 13"/>
            <p:cNvSpPr>
              <a:spLocks noChangeArrowheads="1"/>
            </p:cNvSpPr>
            <p:nvPr/>
          </p:nvSpPr>
          <p:spPr bwMode="auto">
            <a:xfrm>
              <a:off x="866" y="2592"/>
              <a:ext cx="1520" cy="3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20000"/>
                </a:lnSpc>
                <a:spcBef>
                  <a:spcPct val="20000"/>
                </a:spcBef>
              </a:pPr>
              <a:r>
                <a:rPr lang="en-US" sz="2800">
                  <a:latin typeface="Verdana" pitchFamily="34" charset="0"/>
                </a:rPr>
                <a:t>time to cook</a:t>
              </a:r>
              <a:endParaRPr lang="en-GB" sz="2800">
                <a:latin typeface="Verdana" pitchFamily="34" charset="0"/>
              </a:endParaRPr>
            </a:p>
          </p:txBody>
        </p:sp>
      </p:grpSp>
      <p:grpSp>
        <p:nvGrpSpPr>
          <p:cNvPr id="154640" name="Group 16"/>
          <p:cNvGrpSpPr>
            <a:grpSpLocks/>
          </p:cNvGrpSpPr>
          <p:nvPr/>
        </p:nvGrpSpPr>
        <p:grpSpPr bwMode="auto">
          <a:xfrm>
            <a:off x="1374775" y="2743200"/>
            <a:ext cx="6245225" cy="1066800"/>
            <a:chOff x="866" y="1728"/>
            <a:chExt cx="3934" cy="672"/>
          </a:xfrm>
        </p:grpSpPr>
        <p:sp>
          <p:nvSpPr>
            <p:cNvPr id="66569" name="Oval 5"/>
            <p:cNvSpPr>
              <a:spLocks noChangeArrowheads="1"/>
            </p:cNvSpPr>
            <p:nvPr/>
          </p:nvSpPr>
          <p:spPr bwMode="auto">
            <a:xfrm>
              <a:off x="4032" y="1824"/>
              <a:ext cx="768" cy="576"/>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0" name="Line 8"/>
            <p:cNvSpPr>
              <a:spLocks noChangeShapeType="1"/>
            </p:cNvSpPr>
            <p:nvPr/>
          </p:nvSpPr>
          <p:spPr bwMode="auto">
            <a:xfrm>
              <a:off x="2832" y="1920"/>
              <a:ext cx="1200" cy="144"/>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1" name="Rectangle 12"/>
            <p:cNvSpPr>
              <a:spLocks noChangeArrowheads="1"/>
            </p:cNvSpPr>
            <p:nvPr/>
          </p:nvSpPr>
          <p:spPr bwMode="auto">
            <a:xfrm>
              <a:off x="866" y="1728"/>
              <a:ext cx="18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20000"/>
                </a:lnSpc>
                <a:spcBef>
                  <a:spcPct val="20000"/>
                </a:spcBef>
              </a:pPr>
              <a:r>
                <a:rPr lang="en-US" sz="2800">
                  <a:latin typeface="Verdana" pitchFamily="34" charset="0"/>
                </a:rPr>
                <a:t>defrost settings</a:t>
              </a:r>
              <a:endParaRPr lang="en-GB" sz="2800">
                <a:latin typeface="Verdan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46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46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546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GB" smtClean="0"/>
              <a:t>physical controls</a:t>
            </a:r>
          </a:p>
        </p:txBody>
      </p:sp>
      <p:sp>
        <p:nvSpPr>
          <p:cNvPr id="67587" name="Rectangle 3"/>
          <p:cNvSpPr>
            <a:spLocks noGrp="1" noChangeArrowheads="1"/>
          </p:cNvSpPr>
          <p:nvPr>
            <p:ph type="body" idx="1"/>
          </p:nvPr>
        </p:nvSpPr>
        <p:spPr/>
        <p:txBody>
          <a:bodyPr/>
          <a:lstStyle/>
          <a:p>
            <a:pPr marL="381000" indent="-381000" eaLnBrk="1" hangingPunct="1">
              <a:lnSpc>
                <a:spcPct val="120000"/>
              </a:lnSpc>
            </a:pPr>
            <a:r>
              <a:rPr lang="en-US" sz="3200" smtClean="0">
                <a:solidFill>
                  <a:schemeClr val="bg2"/>
                </a:solidFill>
              </a:rPr>
              <a:t>grouping of items</a:t>
            </a:r>
          </a:p>
          <a:p>
            <a:pPr marL="381000" indent="-381000" eaLnBrk="1" hangingPunct="1">
              <a:lnSpc>
                <a:spcPct val="120000"/>
              </a:lnSpc>
            </a:pPr>
            <a:r>
              <a:rPr lang="en-US" sz="3200" smtClean="0"/>
              <a:t>order of items</a:t>
            </a:r>
          </a:p>
          <a:p>
            <a:pPr marL="1244600" lvl="2" indent="-482600" eaLnBrk="1" hangingPunct="1">
              <a:lnSpc>
                <a:spcPct val="120000"/>
              </a:lnSpc>
              <a:buFont typeface="Times" charset="0"/>
              <a:buAutoNum type="arabicParenR"/>
            </a:pPr>
            <a:r>
              <a:rPr lang="en-US" sz="2400" smtClean="0"/>
              <a:t>type of heating</a:t>
            </a:r>
          </a:p>
          <a:p>
            <a:pPr marL="1244600" lvl="2" indent="-482600" eaLnBrk="1" hangingPunct="1">
              <a:lnSpc>
                <a:spcPct val="120000"/>
              </a:lnSpc>
              <a:buFont typeface="Times" charset="0"/>
              <a:buAutoNum type="arabicParenR"/>
            </a:pPr>
            <a:r>
              <a:rPr lang="en-US" sz="2400" smtClean="0"/>
              <a:t>temperature</a:t>
            </a:r>
          </a:p>
          <a:p>
            <a:pPr marL="1244600" lvl="2" indent="-482600" eaLnBrk="1" hangingPunct="1">
              <a:lnSpc>
                <a:spcPct val="120000"/>
              </a:lnSpc>
              <a:buFont typeface="Times" charset="0"/>
              <a:buAutoNum type="arabicParenR"/>
            </a:pPr>
            <a:r>
              <a:rPr lang="en-US" sz="2400" smtClean="0"/>
              <a:t>time to cook</a:t>
            </a:r>
          </a:p>
          <a:p>
            <a:pPr marL="1244600" lvl="2" indent="-482600" eaLnBrk="1" hangingPunct="1">
              <a:lnSpc>
                <a:spcPct val="120000"/>
              </a:lnSpc>
              <a:buFont typeface="Times" charset="0"/>
              <a:buAutoNum type="arabicParenR"/>
            </a:pPr>
            <a:r>
              <a:rPr lang="en-US" sz="2400" smtClean="0"/>
              <a:t>start</a:t>
            </a:r>
          </a:p>
        </p:txBody>
      </p:sp>
      <p:pic>
        <p:nvPicPr>
          <p:cNvPr id="67588" name="Picture 4" descr="&#10;microwave.jpg                                                  0007898DMacintosh HD                   ABA781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6175" y="1600200"/>
            <a:ext cx="2384425" cy="499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9" name="Rectangle 16"/>
          <p:cNvSpPr>
            <a:spLocks noChangeArrowheads="1"/>
          </p:cNvSpPr>
          <p:nvPr/>
        </p:nvSpPr>
        <p:spPr bwMode="auto">
          <a:xfrm>
            <a:off x="1371600" y="3429000"/>
            <a:ext cx="3048000" cy="20574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62836" name="Group 20"/>
          <p:cNvGrpSpPr>
            <a:grpSpLocks/>
          </p:cNvGrpSpPr>
          <p:nvPr/>
        </p:nvGrpSpPr>
        <p:grpSpPr bwMode="auto">
          <a:xfrm>
            <a:off x="1295400" y="5253038"/>
            <a:ext cx="6172200" cy="1376362"/>
            <a:chOff x="816" y="3309"/>
            <a:chExt cx="3888" cy="867"/>
          </a:xfrm>
        </p:grpSpPr>
        <p:sp>
          <p:nvSpPr>
            <p:cNvPr id="67600" name="Oval 8"/>
            <p:cNvSpPr>
              <a:spLocks noChangeArrowheads="1"/>
            </p:cNvSpPr>
            <p:nvPr/>
          </p:nvSpPr>
          <p:spPr bwMode="auto">
            <a:xfrm>
              <a:off x="4464" y="3936"/>
              <a:ext cx="240" cy="240"/>
            </a:xfrm>
            <a:prstGeom prst="ellipse">
              <a:avLst/>
            </a:prstGeom>
            <a:solidFill>
              <a:schemeClr val="bg1"/>
            </a:solidFill>
            <a:ln w="381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b="1">
                  <a:latin typeface="Arial" pitchFamily="34" charset="0"/>
                </a:rPr>
                <a:t>4</a:t>
              </a:r>
            </a:p>
          </p:txBody>
        </p:sp>
        <p:sp>
          <p:nvSpPr>
            <p:cNvPr id="67601" name="Text Box 13"/>
            <p:cNvSpPr txBox="1">
              <a:spLocks noChangeArrowheads="1"/>
            </p:cNvSpPr>
            <p:nvPr/>
          </p:nvSpPr>
          <p:spPr bwMode="auto">
            <a:xfrm>
              <a:off x="816" y="3309"/>
              <a:ext cx="86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82600" indent="-482600">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GB">
                  <a:latin typeface="Verdana" pitchFamily="34" charset="0"/>
                </a:rPr>
                <a:t>4)	start</a:t>
              </a:r>
            </a:p>
          </p:txBody>
        </p:sp>
      </p:grpSp>
      <p:grpSp>
        <p:nvGrpSpPr>
          <p:cNvPr id="162834" name="Group 18"/>
          <p:cNvGrpSpPr>
            <a:grpSpLocks/>
          </p:cNvGrpSpPr>
          <p:nvPr/>
        </p:nvGrpSpPr>
        <p:grpSpPr bwMode="auto">
          <a:xfrm>
            <a:off x="1295400" y="4033838"/>
            <a:ext cx="5410200" cy="1376362"/>
            <a:chOff x="816" y="2541"/>
            <a:chExt cx="3408" cy="867"/>
          </a:xfrm>
        </p:grpSpPr>
        <p:sp>
          <p:nvSpPr>
            <p:cNvPr id="67598" name="Oval 6"/>
            <p:cNvSpPr>
              <a:spLocks noChangeArrowheads="1"/>
            </p:cNvSpPr>
            <p:nvPr/>
          </p:nvSpPr>
          <p:spPr bwMode="auto">
            <a:xfrm>
              <a:off x="3984" y="3168"/>
              <a:ext cx="240" cy="240"/>
            </a:xfrm>
            <a:prstGeom prst="ellipse">
              <a:avLst/>
            </a:prstGeom>
            <a:solidFill>
              <a:schemeClr val="bg1"/>
            </a:solidFill>
            <a:ln w="381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b="1">
                  <a:latin typeface="Arial" pitchFamily="34" charset="0"/>
                </a:rPr>
                <a:t>2</a:t>
              </a:r>
            </a:p>
          </p:txBody>
        </p:sp>
        <p:sp>
          <p:nvSpPr>
            <p:cNvPr id="67599" name="Text Box 14"/>
            <p:cNvSpPr txBox="1">
              <a:spLocks noChangeArrowheads="1"/>
            </p:cNvSpPr>
            <p:nvPr/>
          </p:nvSpPr>
          <p:spPr bwMode="auto">
            <a:xfrm>
              <a:off x="816" y="2541"/>
              <a:ext cx="162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82600" indent="-482600">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GB">
                  <a:latin typeface="Verdana" pitchFamily="34" charset="0"/>
                </a:rPr>
                <a:t>2)	temperature</a:t>
              </a:r>
            </a:p>
          </p:txBody>
        </p:sp>
      </p:grpSp>
      <p:grpSp>
        <p:nvGrpSpPr>
          <p:cNvPr id="162835" name="Group 19"/>
          <p:cNvGrpSpPr>
            <a:grpSpLocks/>
          </p:cNvGrpSpPr>
          <p:nvPr/>
        </p:nvGrpSpPr>
        <p:grpSpPr bwMode="auto">
          <a:xfrm>
            <a:off x="1295400" y="4643438"/>
            <a:ext cx="5562600" cy="1376362"/>
            <a:chOff x="816" y="2925"/>
            <a:chExt cx="3504" cy="867"/>
          </a:xfrm>
        </p:grpSpPr>
        <p:sp>
          <p:nvSpPr>
            <p:cNvPr id="67596" name="Oval 7"/>
            <p:cNvSpPr>
              <a:spLocks noChangeArrowheads="1"/>
            </p:cNvSpPr>
            <p:nvPr/>
          </p:nvSpPr>
          <p:spPr bwMode="auto">
            <a:xfrm>
              <a:off x="4080" y="3552"/>
              <a:ext cx="240" cy="240"/>
            </a:xfrm>
            <a:prstGeom prst="ellipse">
              <a:avLst/>
            </a:prstGeom>
            <a:solidFill>
              <a:schemeClr val="bg1"/>
            </a:solidFill>
            <a:ln w="381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b="1">
                  <a:latin typeface="Arial" pitchFamily="34" charset="0"/>
                </a:rPr>
                <a:t>3</a:t>
              </a:r>
            </a:p>
          </p:txBody>
        </p:sp>
        <p:sp>
          <p:nvSpPr>
            <p:cNvPr id="67597" name="Text Box 15"/>
            <p:cNvSpPr txBox="1">
              <a:spLocks noChangeArrowheads="1"/>
            </p:cNvSpPr>
            <p:nvPr/>
          </p:nvSpPr>
          <p:spPr bwMode="auto">
            <a:xfrm>
              <a:off x="816" y="2925"/>
              <a:ext cx="162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82600" indent="-482600">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GB">
                  <a:latin typeface="Verdana" pitchFamily="34" charset="0"/>
                </a:rPr>
                <a:t>3)	time to cook</a:t>
              </a:r>
            </a:p>
          </p:txBody>
        </p:sp>
      </p:grpSp>
      <p:grpSp>
        <p:nvGrpSpPr>
          <p:cNvPr id="162833" name="Group 17"/>
          <p:cNvGrpSpPr>
            <a:grpSpLocks/>
          </p:cNvGrpSpPr>
          <p:nvPr/>
        </p:nvGrpSpPr>
        <p:grpSpPr bwMode="auto">
          <a:xfrm>
            <a:off x="1295400" y="3429000"/>
            <a:ext cx="5486400" cy="685800"/>
            <a:chOff x="816" y="2160"/>
            <a:chExt cx="3456" cy="432"/>
          </a:xfrm>
        </p:grpSpPr>
        <p:sp>
          <p:nvSpPr>
            <p:cNvPr id="67594" name="Oval 5"/>
            <p:cNvSpPr>
              <a:spLocks noChangeArrowheads="1"/>
            </p:cNvSpPr>
            <p:nvPr/>
          </p:nvSpPr>
          <p:spPr bwMode="auto">
            <a:xfrm>
              <a:off x="4032" y="2352"/>
              <a:ext cx="240" cy="240"/>
            </a:xfrm>
            <a:prstGeom prst="ellipse">
              <a:avLst/>
            </a:prstGeom>
            <a:solidFill>
              <a:schemeClr val="bg1"/>
            </a:solidFill>
            <a:ln w="381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b="1">
                  <a:latin typeface="Arial" pitchFamily="34" charset="0"/>
                </a:rPr>
                <a:t>1</a:t>
              </a:r>
            </a:p>
          </p:txBody>
        </p:sp>
        <p:sp>
          <p:nvSpPr>
            <p:cNvPr id="67595" name="Text Box 10"/>
            <p:cNvSpPr txBox="1">
              <a:spLocks noChangeArrowheads="1"/>
            </p:cNvSpPr>
            <p:nvPr/>
          </p:nvSpPr>
          <p:spPr bwMode="auto">
            <a:xfrm>
              <a:off x="816" y="2160"/>
              <a:ext cx="188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82600" indent="-482600">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GB">
                  <a:latin typeface="Verdana" pitchFamily="34" charset="0"/>
                </a:rPr>
                <a:t>1)	type of heating</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28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6283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6283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628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GB" smtClean="0"/>
              <a:t>physical controls</a:t>
            </a:r>
          </a:p>
        </p:txBody>
      </p:sp>
      <p:sp>
        <p:nvSpPr>
          <p:cNvPr id="68611" name="Rectangle 3"/>
          <p:cNvSpPr>
            <a:spLocks noGrp="1" noChangeArrowheads="1"/>
          </p:cNvSpPr>
          <p:nvPr>
            <p:ph type="body" idx="1"/>
          </p:nvPr>
        </p:nvSpPr>
        <p:spPr/>
        <p:txBody>
          <a:bodyPr/>
          <a:lstStyle/>
          <a:p>
            <a:pPr marL="381000" indent="-381000" eaLnBrk="1" hangingPunct="1">
              <a:lnSpc>
                <a:spcPct val="120000"/>
              </a:lnSpc>
            </a:pPr>
            <a:r>
              <a:rPr lang="en-US" sz="3200" smtClean="0">
                <a:solidFill>
                  <a:schemeClr val="bg2"/>
                </a:solidFill>
              </a:rPr>
              <a:t>grouping of items</a:t>
            </a:r>
          </a:p>
          <a:p>
            <a:pPr marL="381000" indent="-381000" eaLnBrk="1" hangingPunct="1">
              <a:lnSpc>
                <a:spcPct val="120000"/>
              </a:lnSpc>
            </a:pPr>
            <a:r>
              <a:rPr lang="en-US" sz="3200" smtClean="0">
                <a:solidFill>
                  <a:schemeClr val="bg2"/>
                </a:solidFill>
              </a:rPr>
              <a:t>order of items</a:t>
            </a:r>
            <a:r>
              <a:rPr lang="en-US" sz="3200" smtClean="0"/>
              <a:t> </a:t>
            </a:r>
          </a:p>
          <a:p>
            <a:pPr marL="381000" indent="-381000" eaLnBrk="1" hangingPunct="1">
              <a:lnSpc>
                <a:spcPct val="120000"/>
              </a:lnSpc>
            </a:pPr>
            <a:r>
              <a:rPr lang="en-US" sz="3200" smtClean="0"/>
              <a:t>decoration</a:t>
            </a:r>
          </a:p>
          <a:p>
            <a:pPr marL="857250" lvl="1" eaLnBrk="1" hangingPunct="1">
              <a:lnSpc>
                <a:spcPct val="120000"/>
              </a:lnSpc>
            </a:pPr>
            <a:r>
              <a:rPr lang="en-US" smtClean="0"/>
              <a:t>different colours</a:t>
            </a:r>
            <a:br>
              <a:rPr lang="en-US" smtClean="0"/>
            </a:br>
            <a:r>
              <a:rPr lang="en-US" smtClean="0"/>
              <a:t>for different functions</a:t>
            </a:r>
          </a:p>
          <a:p>
            <a:pPr marL="857250" lvl="1" eaLnBrk="1" hangingPunct="1">
              <a:lnSpc>
                <a:spcPct val="120000"/>
              </a:lnSpc>
            </a:pPr>
            <a:r>
              <a:rPr lang="en-US" smtClean="0"/>
              <a:t>lines around related</a:t>
            </a:r>
            <a:br>
              <a:rPr lang="en-US" smtClean="0"/>
            </a:br>
            <a:r>
              <a:rPr lang="en-US" smtClean="0"/>
              <a:t>buttons</a:t>
            </a:r>
          </a:p>
        </p:txBody>
      </p:sp>
      <p:pic>
        <p:nvPicPr>
          <p:cNvPr id="68612" name="Picture 4" descr="&#10;microwave.jpg                                                  0007898DMacintosh HD                   ABA781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6175" y="1600200"/>
            <a:ext cx="2384425" cy="499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3" name="Rectangle 6"/>
          <p:cNvSpPr>
            <a:spLocks noChangeArrowheads="1"/>
          </p:cNvSpPr>
          <p:nvPr/>
        </p:nvSpPr>
        <p:spPr bwMode="auto">
          <a:xfrm>
            <a:off x="1143000" y="4038600"/>
            <a:ext cx="4038600" cy="19812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64875" name="Group 11"/>
          <p:cNvGrpSpPr>
            <a:grpSpLocks/>
          </p:cNvGrpSpPr>
          <p:nvPr/>
        </p:nvGrpSpPr>
        <p:grpSpPr bwMode="auto">
          <a:xfrm>
            <a:off x="1371600" y="3581400"/>
            <a:ext cx="5562600" cy="1447800"/>
            <a:chOff x="864" y="2256"/>
            <a:chExt cx="3504" cy="912"/>
          </a:xfrm>
        </p:grpSpPr>
        <p:sp>
          <p:nvSpPr>
            <p:cNvPr id="68618" name="Text Box 5"/>
            <p:cNvSpPr txBox="1">
              <a:spLocks noChangeArrowheads="1"/>
            </p:cNvSpPr>
            <p:nvPr/>
          </p:nvSpPr>
          <p:spPr bwMode="auto">
            <a:xfrm>
              <a:off x="864" y="2644"/>
              <a:ext cx="2688"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GB">
                  <a:latin typeface="Verdana" pitchFamily="34" charset="0"/>
                </a:rPr>
                <a:t>different colours for different functions</a:t>
              </a:r>
            </a:p>
          </p:txBody>
        </p:sp>
        <p:sp>
          <p:nvSpPr>
            <p:cNvPr id="68619" name="Line 8"/>
            <p:cNvSpPr>
              <a:spLocks noChangeShapeType="1"/>
            </p:cNvSpPr>
            <p:nvPr/>
          </p:nvSpPr>
          <p:spPr bwMode="auto">
            <a:xfrm flipV="1">
              <a:off x="2928" y="2256"/>
              <a:ext cx="1344" cy="528"/>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620" name="Line 9"/>
            <p:cNvSpPr>
              <a:spLocks noChangeShapeType="1"/>
            </p:cNvSpPr>
            <p:nvPr/>
          </p:nvSpPr>
          <p:spPr bwMode="auto">
            <a:xfrm flipV="1">
              <a:off x="2832" y="2784"/>
              <a:ext cx="1536" cy="24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4876" name="Group 12"/>
          <p:cNvGrpSpPr>
            <a:grpSpLocks/>
          </p:cNvGrpSpPr>
          <p:nvPr/>
        </p:nvGrpSpPr>
        <p:grpSpPr bwMode="auto">
          <a:xfrm>
            <a:off x="1371600" y="5187950"/>
            <a:ext cx="5334000" cy="831850"/>
            <a:chOff x="864" y="3268"/>
            <a:chExt cx="3360" cy="524"/>
          </a:xfrm>
        </p:grpSpPr>
        <p:sp>
          <p:nvSpPr>
            <p:cNvPr id="68616" name="Text Box 7"/>
            <p:cNvSpPr txBox="1">
              <a:spLocks noChangeArrowheads="1"/>
            </p:cNvSpPr>
            <p:nvPr/>
          </p:nvSpPr>
          <p:spPr bwMode="auto">
            <a:xfrm>
              <a:off x="864" y="3268"/>
              <a:ext cx="2236"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GB">
                  <a:latin typeface="Verdana" pitchFamily="34" charset="0"/>
                </a:rPr>
                <a:t>lines around related </a:t>
              </a:r>
              <a:br>
                <a:rPr lang="en-GB">
                  <a:latin typeface="Verdana" pitchFamily="34" charset="0"/>
                </a:rPr>
              </a:br>
              <a:r>
                <a:rPr lang="en-GB">
                  <a:latin typeface="Verdana" pitchFamily="34" charset="0"/>
                </a:rPr>
                <a:t>buttons </a:t>
              </a:r>
              <a:r>
                <a:rPr lang="en-GB" sz="2000">
                  <a:latin typeface="Verdana" pitchFamily="34" charset="0"/>
                </a:rPr>
                <a:t>(temp up/down)</a:t>
              </a:r>
            </a:p>
          </p:txBody>
        </p:sp>
        <p:sp>
          <p:nvSpPr>
            <p:cNvPr id="68617" name="Line 10"/>
            <p:cNvSpPr>
              <a:spLocks noChangeShapeType="1"/>
            </p:cNvSpPr>
            <p:nvPr/>
          </p:nvSpPr>
          <p:spPr bwMode="auto">
            <a:xfrm flipV="1">
              <a:off x="2976" y="3360"/>
              <a:ext cx="1248" cy="144"/>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48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64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GB" smtClean="0"/>
              <a:t>physical controls</a:t>
            </a:r>
          </a:p>
        </p:txBody>
      </p:sp>
      <p:sp>
        <p:nvSpPr>
          <p:cNvPr id="69635" name="Rectangle 3"/>
          <p:cNvSpPr>
            <a:spLocks noGrp="1" noChangeArrowheads="1"/>
          </p:cNvSpPr>
          <p:nvPr>
            <p:ph type="body" idx="1"/>
          </p:nvPr>
        </p:nvSpPr>
        <p:spPr/>
        <p:txBody>
          <a:bodyPr/>
          <a:lstStyle/>
          <a:p>
            <a:pPr marL="381000" indent="-381000" eaLnBrk="1" hangingPunct="1">
              <a:lnSpc>
                <a:spcPct val="120000"/>
              </a:lnSpc>
            </a:pPr>
            <a:r>
              <a:rPr lang="en-US" sz="3200" smtClean="0">
                <a:solidFill>
                  <a:schemeClr val="bg2"/>
                </a:solidFill>
              </a:rPr>
              <a:t>grouping of items</a:t>
            </a:r>
          </a:p>
          <a:p>
            <a:pPr marL="381000" indent="-381000" eaLnBrk="1" hangingPunct="1">
              <a:lnSpc>
                <a:spcPct val="120000"/>
              </a:lnSpc>
            </a:pPr>
            <a:r>
              <a:rPr lang="en-US" sz="3200" smtClean="0">
                <a:solidFill>
                  <a:schemeClr val="bg2"/>
                </a:solidFill>
              </a:rPr>
              <a:t>order of items </a:t>
            </a:r>
          </a:p>
          <a:p>
            <a:pPr marL="381000" indent="-381000" eaLnBrk="1" hangingPunct="1">
              <a:lnSpc>
                <a:spcPct val="120000"/>
              </a:lnSpc>
            </a:pPr>
            <a:r>
              <a:rPr lang="en-US" sz="3200" smtClean="0">
                <a:solidFill>
                  <a:schemeClr val="bg2"/>
                </a:solidFill>
              </a:rPr>
              <a:t>decoration</a:t>
            </a:r>
            <a:endParaRPr lang="en-US" sz="3200" smtClean="0"/>
          </a:p>
          <a:p>
            <a:pPr marL="381000" indent="-381000" eaLnBrk="1" hangingPunct="1">
              <a:lnSpc>
                <a:spcPct val="120000"/>
              </a:lnSpc>
            </a:pPr>
            <a:r>
              <a:rPr lang="en-US" sz="3200" smtClean="0"/>
              <a:t>alignment</a:t>
            </a:r>
          </a:p>
          <a:p>
            <a:pPr marL="857250" lvl="1" eaLnBrk="1" hangingPunct="1">
              <a:lnSpc>
                <a:spcPct val="120000"/>
              </a:lnSpc>
            </a:pPr>
            <a:r>
              <a:rPr lang="en-US" smtClean="0"/>
              <a:t>centered text in buttons</a:t>
            </a:r>
            <a:br>
              <a:rPr lang="en-US" smtClean="0"/>
            </a:br>
            <a:r>
              <a:rPr lang="en-US" smtClean="0"/>
              <a:t>? easy to scan ?</a:t>
            </a:r>
          </a:p>
        </p:txBody>
      </p:sp>
      <p:pic>
        <p:nvPicPr>
          <p:cNvPr id="69636" name="Picture 4" descr="&#10;microwave.jpg                                                  0007898DMacintosh HD                   ABA781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6175" y="1600200"/>
            <a:ext cx="2384425" cy="499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7" name="Rectangle 7"/>
          <p:cNvSpPr>
            <a:spLocks noChangeArrowheads="1"/>
          </p:cNvSpPr>
          <p:nvPr/>
        </p:nvSpPr>
        <p:spPr bwMode="auto">
          <a:xfrm>
            <a:off x="1219200" y="4724400"/>
            <a:ext cx="4267200" cy="1066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46" name="Text Box 6"/>
          <p:cNvSpPr txBox="1">
            <a:spLocks noChangeArrowheads="1"/>
          </p:cNvSpPr>
          <p:nvPr/>
        </p:nvSpPr>
        <p:spPr bwMode="auto">
          <a:xfrm>
            <a:off x="1371600" y="5562600"/>
            <a:ext cx="2652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GB">
                <a:latin typeface="Verdana" pitchFamily="34" charset="0"/>
              </a:rPr>
              <a:t>? easy to scan ?</a:t>
            </a:r>
          </a:p>
        </p:txBody>
      </p:sp>
      <p:grpSp>
        <p:nvGrpSpPr>
          <p:cNvPr id="163850" name="Group 10"/>
          <p:cNvGrpSpPr>
            <a:grpSpLocks/>
          </p:cNvGrpSpPr>
          <p:nvPr/>
        </p:nvGrpSpPr>
        <p:grpSpPr bwMode="auto">
          <a:xfrm>
            <a:off x="1447800" y="3886200"/>
            <a:ext cx="6172200" cy="1528763"/>
            <a:chOff x="912" y="2448"/>
            <a:chExt cx="3888" cy="963"/>
          </a:xfrm>
        </p:grpSpPr>
        <p:sp>
          <p:nvSpPr>
            <p:cNvPr id="69640" name="Text Box 5"/>
            <p:cNvSpPr txBox="1">
              <a:spLocks noChangeArrowheads="1"/>
            </p:cNvSpPr>
            <p:nvPr/>
          </p:nvSpPr>
          <p:spPr bwMode="auto">
            <a:xfrm>
              <a:off x="912" y="3120"/>
              <a:ext cx="23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GB">
                  <a:latin typeface="Verdana" pitchFamily="34" charset="0"/>
                </a:rPr>
                <a:t>centred text in buttons</a:t>
              </a:r>
            </a:p>
          </p:txBody>
        </p:sp>
        <p:sp>
          <p:nvSpPr>
            <p:cNvPr id="69641" name="AutoShape 8"/>
            <p:cNvSpPr>
              <a:spLocks/>
            </p:cNvSpPr>
            <p:nvPr/>
          </p:nvSpPr>
          <p:spPr bwMode="auto">
            <a:xfrm>
              <a:off x="4608" y="2448"/>
              <a:ext cx="192" cy="816"/>
            </a:xfrm>
            <a:prstGeom prst="leftBrace">
              <a:avLst>
                <a:gd name="adj1" fmla="val 35417"/>
                <a:gd name="adj2" fmla="val 50000"/>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2" name="Line 9"/>
            <p:cNvSpPr>
              <a:spLocks noChangeShapeType="1"/>
            </p:cNvSpPr>
            <p:nvPr/>
          </p:nvSpPr>
          <p:spPr bwMode="auto">
            <a:xfrm flipV="1">
              <a:off x="3360" y="2928"/>
              <a:ext cx="1152" cy="336"/>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38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4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6"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GB" smtClean="0"/>
              <a:t>physical controls</a:t>
            </a:r>
          </a:p>
        </p:txBody>
      </p:sp>
      <p:sp>
        <p:nvSpPr>
          <p:cNvPr id="70659" name="Rectangle 3"/>
          <p:cNvSpPr>
            <a:spLocks noGrp="1" noChangeArrowheads="1"/>
          </p:cNvSpPr>
          <p:nvPr>
            <p:ph type="body" idx="1"/>
          </p:nvPr>
        </p:nvSpPr>
        <p:spPr/>
        <p:txBody>
          <a:bodyPr/>
          <a:lstStyle/>
          <a:p>
            <a:pPr marL="381000" indent="-381000" eaLnBrk="1" hangingPunct="1">
              <a:lnSpc>
                <a:spcPct val="120000"/>
              </a:lnSpc>
            </a:pPr>
            <a:r>
              <a:rPr lang="en-US" sz="3200" smtClean="0">
                <a:solidFill>
                  <a:schemeClr val="bg2"/>
                </a:solidFill>
              </a:rPr>
              <a:t>grouping of items</a:t>
            </a:r>
          </a:p>
          <a:p>
            <a:pPr marL="381000" indent="-381000" eaLnBrk="1" hangingPunct="1">
              <a:lnSpc>
                <a:spcPct val="120000"/>
              </a:lnSpc>
            </a:pPr>
            <a:r>
              <a:rPr lang="en-US" sz="3200" smtClean="0">
                <a:solidFill>
                  <a:schemeClr val="bg2"/>
                </a:solidFill>
              </a:rPr>
              <a:t>order of items </a:t>
            </a:r>
          </a:p>
          <a:p>
            <a:pPr marL="381000" indent="-381000" eaLnBrk="1" hangingPunct="1">
              <a:lnSpc>
                <a:spcPct val="120000"/>
              </a:lnSpc>
            </a:pPr>
            <a:r>
              <a:rPr lang="en-US" sz="3200" smtClean="0">
                <a:solidFill>
                  <a:schemeClr val="bg2"/>
                </a:solidFill>
              </a:rPr>
              <a:t>decoration</a:t>
            </a:r>
          </a:p>
          <a:p>
            <a:pPr marL="381000" indent="-381000" eaLnBrk="1" hangingPunct="1">
              <a:lnSpc>
                <a:spcPct val="120000"/>
              </a:lnSpc>
            </a:pPr>
            <a:r>
              <a:rPr lang="en-US" sz="3200" smtClean="0">
                <a:solidFill>
                  <a:schemeClr val="bg2"/>
                </a:solidFill>
              </a:rPr>
              <a:t>alignment</a:t>
            </a:r>
            <a:endParaRPr lang="en-US" sz="3200" smtClean="0"/>
          </a:p>
          <a:p>
            <a:pPr marL="381000" indent="-381000" eaLnBrk="1" hangingPunct="1">
              <a:lnSpc>
                <a:spcPct val="120000"/>
              </a:lnSpc>
            </a:pPr>
            <a:r>
              <a:rPr lang="en-US" sz="3200" smtClean="0"/>
              <a:t>white space</a:t>
            </a:r>
          </a:p>
          <a:p>
            <a:pPr marL="857250" lvl="1" eaLnBrk="1" hangingPunct="1">
              <a:lnSpc>
                <a:spcPct val="120000"/>
              </a:lnSpc>
            </a:pPr>
            <a:r>
              <a:rPr lang="en-US" smtClean="0"/>
              <a:t>gaps to aid grouping</a:t>
            </a:r>
            <a:endParaRPr lang="en-US" sz="2800" smtClean="0"/>
          </a:p>
        </p:txBody>
      </p:sp>
      <p:pic>
        <p:nvPicPr>
          <p:cNvPr id="70660" name="Picture 4" descr="&#10;microwave.jpg                                                  0007898DMacintosh HD                   ABA781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6175" y="1600200"/>
            <a:ext cx="2384425" cy="499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1" name="Rectangle 6"/>
          <p:cNvSpPr>
            <a:spLocks noChangeArrowheads="1"/>
          </p:cNvSpPr>
          <p:nvPr/>
        </p:nvSpPr>
        <p:spPr bwMode="auto">
          <a:xfrm>
            <a:off x="1219200" y="5410200"/>
            <a:ext cx="3886200" cy="762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65899" name="Group 11"/>
          <p:cNvGrpSpPr>
            <a:grpSpLocks/>
          </p:cNvGrpSpPr>
          <p:nvPr/>
        </p:nvGrpSpPr>
        <p:grpSpPr bwMode="auto">
          <a:xfrm>
            <a:off x="1447800" y="3810000"/>
            <a:ext cx="5943600" cy="2286000"/>
            <a:chOff x="912" y="2400"/>
            <a:chExt cx="3744" cy="1440"/>
          </a:xfrm>
        </p:grpSpPr>
        <p:sp>
          <p:nvSpPr>
            <p:cNvPr id="70663" name="Rectangle 5"/>
            <p:cNvSpPr>
              <a:spLocks noChangeArrowheads="1"/>
            </p:cNvSpPr>
            <p:nvPr/>
          </p:nvSpPr>
          <p:spPr bwMode="auto">
            <a:xfrm>
              <a:off x="912" y="3549"/>
              <a:ext cx="211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Verdana" pitchFamily="34" charset="0"/>
                </a:rPr>
                <a:t>gaps to aid grouping</a:t>
              </a:r>
              <a:endParaRPr lang="en-GB">
                <a:latin typeface="Verdana" pitchFamily="34" charset="0"/>
              </a:endParaRPr>
            </a:p>
          </p:txBody>
        </p:sp>
        <p:sp>
          <p:nvSpPr>
            <p:cNvPr id="70664" name="Line 7"/>
            <p:cNvSpPr>
              <a:spLocks noChangeShapeType="1"/>
            </p:cNvSpPr>
            <p:nvPr/>
          </p:nvSpPr>
          <p:spPr bwMode="auto">
            <a:xfrm flipV="1">
              <a:off x="3072" y="2400"/>
              <a:ext cx="1152" cy="120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5" name="Line 8"/>
            <p:cNvSpPr>
              <a:spLocks noChangeShapeType="1"/>
            </p:cNvSpPr>
            <p:nvPr/>
          </p:nvSpPr>
          <p:spPr bwMode="auto">
            <a:xfrm flipV="1">
              <a:off x="3120" y="2832"/>
              <a:ext cx="1536" cy="816"/>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6" name="Line 9"/>
            <p:cNvSpPr>
              <a:spLocks noChangeShapeType="1"/>
            </p:cNvSpPr>
            <p:nvPr/>
          </p:nvSpPr>
          <p:spPr bwMode="auto">
            <a:xfrm flipV="1">
              <a:off x="3120" y="3552"/>
              <a:ext cx="1488" cy="192"/>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67" name="Line 10"/>
            <p:cNvSpPr>
              <a:spLocks noChangeShapeType="1"/>
            </p:cNvSpPr>
            <p:nvPr/>
          </p:nvSpPr>
          <p:spPr bwMode="auto">
            <a:xfrm flipV="1">
              <a:off x="3072" y="3840"/>
              <a:ext cx="1584"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58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ctrTitle"/>
          </p:nvPr>
        </p:nvSpPr>
        <p:spPr>
          <a:xfrm>
            <a:off x="685800" y="2286000"/>
            <a:ext cx="7772400" cy="1143000"/>
          </a:xfrm>
        </p:spPr>
        <p:txBody>
          <a:bodyPr/>
          <a:lstStyle/>
          <a:p>
            <a:pPr algn="ctr" eaLnBrk="1" hangingPunct="1"/>
            <a:r>
              <a:rPr lang="en-GB" smtClean="0"/>
              <a:t>user action and control</a:t>
            </a:r>
          </a:p>
        </p:txBody>
      </p:sp>
      <p:sp>
        <p:nvSpPr>
          <p:cNvPr id="71683" name="Rectangle 3"/>
          <p:cNvSpPr>
            <a:spLocks noGrp="1" noChangeArrowheads="1"/>
          </p:cNvSpPr>
          <p:nvPr>
            <p:ph type="subTitle" idx="1"/>
          </p:nvPr>
        </p:nvSpPr>
        <p:spPr/>
        <p:txBody>
          <a:bodyPr/>
          <a:lstStyle/>
          <a:p>
            <a:pPr eaLnBrk="1" hangingPunct="1"/>
            <a:r>
              <a:rPr lang="en-GB" smtClean="0"/>
              <a:t>entering information</a:t>
            </a:r>
          </a:p>
          <a:p>
            <a:pPr eaLnBrk="1" hangingPunct="1"/>
            <a:r>
              <a:rPr lang="en-GB" smtClean="0"/>
              <a:t>knowing what to do</a:t>
            </a:r>
          </a:p>
          <a:p>
            <a:pPr eaLnBrk="1" hangingPunct="1"/>
            <a:r>
              <a:rPr lang="en-GB" smtClean="0"/>
              <a:t>affordances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5029200" y="4038600"/>
            <a:ext cx="1371600" cy="381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Grp="1" noChangeArrowheads="1"/>
          </p:cNvSpPr>
          <p:nvPr>
            <p:ph type="title"/>
          </p:nvPr>
        </p:nvSpPr>
        <p:spPr/>
        <p:txBody>
          <a:bodyPr/>
          <a:lstStyle/>
          <a:p>
            <a:pPr eaLnBrk="1" hangingPunct="1"/>
            <a:r>
              <a:rPr lang="en-GB" smtClean="0"/>
              <a:t>The process of design</a:t>
            </a:r>
          </a:p>
        </p:txBody>
      </p:sp>
      <p:sp>
        <p:nvSpPr>
          <p:cNvPr id="8196" name="AutoShape 4"/>
          <p:cNvSpPr>
            <a:spLocks noChangeArrowheads="1"/>
          </p:cNvSpPr>
          <p:nvPr/>
        </p:nvSpPr>
        <p:spPr bwMode="auto">
          <a:xfrm>
            <a:off x="609600" y="2438400"/>
            <a:ext cx="1371600" cy="762000"/>
          </a:xfrm>
          <a:prstGeom prst="roundRect">
            <a:avLst>
              <a:gd name="adj" fmla="val 16667"/>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800">
                <a:latin typeface="Verdana" pitchFamily="34" charset="0"/>
              </a:rPr>
              <a:t>what is</a:t>
            </a:r>
            <a:br>
              <a:rPr lang="en-GB" sz="1800">
                <a:latin typeface="Verdana" pitchFamily="34" charset="0"/>
              </a:rPr>
            </a:br>
            <a:r>
              <a:rPr lang="en-GB" sz="1800">
                <a:latin typeface="Verdana" pitchFamily="34" charset="0"/>
              </a:rPr>
              <a:t>wanted</a:t>
            </a:r>
          </a:p>
        </p:txBody>
      </p:sp>
      <p:sp>
        <p:nvSpPr>
          <p:cNvPr id="8197" name="AutoShape 5"/>
          <p:cNvSpPr>
            <a:spLocks noChangeArrowheads="1"/>
          </p:cNvSpPr>
          <p:nvPr/>
        </p:nvSpPr>
        <p:spPr bwMode="auto">
          <a:xfrm>
            <a:off x="2819400" y="3048000"/>
            <a:ext cx="1371600" cy="762000"/>
          </a:xfrm>
          <a:prstGeom prst="roundRect">
            <a:avLst>
              <a:gd name="adj" fmla="val 16667"/>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800">
                <a:latin typeface="Verdana" pitchFamily="34" charset="0"/>
              </a:rPr>
              <a:t>analysis</a:t>
            </a:r>
          </a:p>
        </p:txBody>
      </p:sp>
      <p:sp>
        <p:nvSpPr>
          <p:cNvPr id="8198" name="AutoShape 6"/>
          <p:cNvSpPr>
            <a:spLocks noChangeArrowheads="1"/>
          </p:cNvSpPr>
          <p:nvPr/>
        </p:nvSpPr>
        <p:spPr bwMode="auto">
          <a:xfrm>
            <a:off x="5029200" y="3657600"/>
            <a:ext cx="1371600" cy="762000"/>
          </a:xfrm>
          <a:prstGeom prst="roundRect">
            <a:avLst>
              <a:gd name="adj" fmla="val 16667"/>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800">
                <a:latin typeface="Verdana" pitchFamily="34" charset="0"/>
              </a:rPr>
              <a:t>design</a:t>
            </a:r>
          </a:p>
        </p:txBody>
      </p:sp>
      <p:sp>
        <p:nvSpPr>
          <p:cNvPr id="8199" name="AutoShape 7"/>
          <p:cNvSpPr>
            <a:spLocks noChangeArrowheads="1"/>
          </p:cNvSpPr>
          <p:nvPr/>
        </p:nvSpPr>
        <p:spPr bwMode="auto">
          <a:xfrm>
            <a:off x="7239000" y="4267200"/>
            <a:ext cx="1371600" cy="762000"/>
          </a:xfrm>
          <a:prstGeom prst="roundRect">
            <a:avLst>
              <a:gd name="adj" fmla="val 16667"/>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800">
                <a:latin typeface="Verdana" pitchFamily="34" charset="0"/>
              </a:rPr>
              <a:t>implement</a:t>
            </a:r>
          </a:p>
          <a:p>
            <a:pPr algn="ctr"/>
            <a:r>
              <a:rPr lang="en-GB" sz="1800">
                <a:latin typeface="Verdana" pitchFamily="34" charset="0"/>
              </a:rPr>
              <a:t>and deploy</a:t>
            </a:r>
          </a:p>
        </p:txBody>
      </p:sp>
      <p:sp>
        <p:nvSpPr>
          <p:cNvPr id="8200" name="AutoShape 8"/>
          <p:cNvSpPr>
            <a:spLocks noChangeArrowheads="1"/>
          </p:cNvSpPr>
          <p:nvPr/>
        </p:nvSpPr>
        <p:spPr bwMode="auto">
          <a:xfrm>
            <a:off x="4038600" y="5029200"/>
            <a:ext cx="1524000" cy="457200"/>
          </a:xfrm>
          <a:prstGeom prst="plaque">
            <a:avLst>
              <a:gd name="adj" fmla="val 16667"/>
            </a:avLst>
          </a:prstGeom>
          <a:solidFill>
            <a:srgbClr val="E1B8B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800">
                <a:latin typeface="Verdana" pitchFamily="34" charset="0"/>
              </a:rPr>
              <a:t>prototype</a:t>
            </a:r>
          </a:p>
        </p:txBody>
      </p:sp>
      <p:cxnSp>
        <p:nvCxnSpPr>
          <p:cNvPr id="8201" name="AutoShape 9"/>
          <p:cNvCxnSpPr>
            <a:cxnSpLocks noChangeShapeType="1"/>
            <a:stCxn id="8196" idx="3"/>
            <a:endCxn id="8197" idx="1"/>
          </p:cNvCxnSpPr>
          <p:nvPr/>
        </p:nvCxnSpPr>
        <p:spPr bwMode="auto">
          <a:xfrm>
            <a:off x="1981200" y="2819400"/>
            <a:ext cx="838200" cy="609600"/>
          </a:xfrm>
          <a:prstGeom prst="curvedConnector3">
            <a:avLst>
              <a:gd name="adj1" fmla="val 50000"/>
            </a:avLst>
          </a:prstGeom>
          <a:noFill/>
          <a:ln w="28575">
            <a:solidFill>
              <a:srgbClr val="99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02" name="AutoShape 10"/>
          <p:cNvCxnSpPr>
            <a:cxnSpLocks noChangeShapeType="1"/>
            <a:stCxn id="8198" idx="3"/>
            <a:endCxn id="8199" idx="1"/>
          </p:cNvCxnSpPr>
          <p:nvPr/>
        </p:nvCxnSpPr>
        <p:spPr bwMode="auto">
          <a:xfrm>
            <a:off x="6400800" y="4038600"/>
            <a:ext cx="838200" cy="609600"/>
          </a:xfrm>
          <a:prstGeom prst="curvedConnector3">
            <a:avLst>
              <a:gd name="adj1" fmla="val 50000"/>
            </a:avLst>
          </a:prstGeom>
          <a:noFill/>
          <a:ln w="28575">
            <a:solidFill>
              <a:srgbClr val="99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03" name="AutoShape 11"/>
          <p:cNvCxnSpPr>
            <a:cxnSpLocks noChangeShapeType="1"/>
            <a:stCxn id="8197" idx="3"/>
            <a:endCxn id="8198" idx="1"/>
          </p:cNvCxnSpPr>
          <p:nvPr/>
        </p:nvCxnSpPr>
        <p:spPr bwMode="auto">
          <a:xfrm>
            <a:off x="4191000" y="3429000"/>
            <a:ext cx="838200" cy="609600"/>
          </a:xfrm>
          <a:prstGeom prst="curvedConnector3">
            <a:avLst>
              <a:gd name="adj1" fmla="val 50000"/>
            </a:avLst>
          </a:prstGeom>
          <a:noFill/>
          <a:ln w="28575">
            <a:solidFill>
              <a:srgbClr val="99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04" name="AutoShape 12"/>
          <p:cNvCxnSpPr>
            <a:cxnSpLocks noChangeShapeType="1"/>
            <a:stCxn id="8194" idx="3"/>
            <a:endCxn id="8200" idx="3"/>
          </p:cNvCxnSpPr>
          <p:nvPr/>
        </p:nvCxnSpPr>
        <p:spPr bwMode="auto">
          <a:xfrm flipH="1">
            <a:off x="5562600" y="4229100"/>
            <a:ext cx="838200" cy="1028700"/>
          </a:xfrm>
          <a:prstGeom prst="curvedConnector3">
            <a:avLst>
              <a:gd name="adj1" fmla="val -27273"/>
            </a:avLst>
          </a:prstGeom>
          <a:noFill/>
          <a:ln w="28575">
            <a:solidFill>
              <a:srgbClr val="99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05" name="AutoShape 13"/>
          <p:cNvCxnSpPr>
            <a:cxnSpLocks noChangeShapeType="1"/>
            <a:stCxn id="8200" idx="1"/>
            <a:endCxn id="8197" idx="2"/>
          </p:cNvCxnSpPr>
          <p:nvPr/>
        </p:nvCxnSpPr>
        <p:spPr bwMode="auto">
          <a:xfrm rot="10800000">
            <a:off x="3505200" y="3810000"/>
            <a:ext cx="533400" cy="1447800"/>
          </a:xfrm>
          <a:prstGeom prst="curvedConnector2">
            <a:avLst/>
          </a:prstGeom>
          <a:noFill/>
          <a:ln w="28575">
            <a:solidFill>
              <a:srgbClr val="99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6878" name="Group 14"/>
          <p:cNvGrpSpPr>
            <a:grpSpLocks/>
          </p:cNvGrpSpPr>
          <p:nvPr/>
        </p:nvGrpSpPr>
        <p:grpSpPr bwMode="auto">
          <a:xfrm>
            <a:off x="381000" y="2286000"/>
            <a:ext cx="8601075" cy="3897313"/>
            <a:chOff x="240" y="1440"/>
            <a:chExt cx="5418" cy="2455"/>
          </a:xfrm>
        </p:grpSpPr>
        <p:sp>
          <p:nvSpPr>
            <p:cNvPr id="8207" name="Text Box 15"/>
            <p:cNvSpPr txBox="1">
              <a:spLocks noChangeArrowheads="1"/>
            </p:cNvSpPr>
            <p:nvPr/>
          </p:nvSpPr>
          <p:spPr bwMode="auto">
            <a:xfrm>
              <a:off x="240" y="2064"/>
              <a:ext cx="1213" cy="1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GB" sz="1800">
                  <a:latin typeface="Verdana" pitchFamily="34" charset="0"/>
                </a:rPr>
                <a:t>interviews</a:t>
              </a:r>
            </a:p>
            <a:p>
              <a:pPr algn="ctr"/>
              <a:r>
                <a:rPr lang="en-GB" sz="1800">
                  <a:latin typeface="Verdana" pitchFamily="34" charset="0"/>
                </a:rPr>
                <a:t>ethnography</a:t>
              </a:r>
            </a:p>
            <a:p>
              <a:pPr algn="ctr"/>
              <a:endParaRPr lang="en-GB" sz="1800">
                <a:latin typeface="Verdana" pitchFamily="34" charset="0"/>
              </a:endParaRPr>
            </a:p>
            <a:p>
              <a:pPr algn="ctr"/>
              <a:r>
                <a:rPr lang="en-GB" sz="1800">
                  <a:solidFill>
                    <a:srgbClr val="993333"/>
                  </a:solidFill>
                  <a:latin typeface="Verdana" pitchFamily="34" charset="0"/>
                </a:rPr>
                <a:t>what is there</a:t>
              </a:r>
            </a:p>
            <a:p>
              <a:pPr algn="ctr"/>
              <a:r>
                <a:rPr lang="en-GB" sz="1800">
                  <a:solidFill>
                    <a:srgbClr val="993333"/>
                  </a:solidFill>
                  <a:latin typeface="Verdana" pitchFamily="34" charset="0"/>
                </a:rPr>
                <a:t>vs.</a:t>
              </a:r>
            </a:p>
            <a:p>
              <a:pPr algn="ctr"/>
              <a:r>
                <a:rPr lang="en-GB" sz="1800">
                  <a:solidFill>
                    <a:srgbClr val="993333"/>
                  </a:solidFill>
                  <a:latin typeface="Verdana" pitchFamily="34" charset="0"/>
                </a:rPr>
                <a:t>what is wanted</a:t>
              </a:r>
              <a:endParaRPr lang="en-GB" sz="1800">
                <a:latin typeface="Verdana" pitchFamily="34" charset="0"/>
              </a:endParaRPr>
            </a:p>
          </p:txBody>
        </p:sp>
        <p:sp>
          <p:nvSpPr>
            <p:cNvPr id="8208" name="Text Box 16"/>
            <p:cNvSpPr txBox="1">
              <a:spLocks noChangeArrowheads="1"/>
            </p:cNvSpPr>
            <p:nvPr/>
          </p:nvSpPr>
          <p:spPr bwMode="auto">
            <a:xfrm>
              <a:off x="3168" y="1728"/>
              <a:ext cx="845"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GB" sz="1800">
                  <a:latin typeface="Verdana" pitchFamily="34" charset="0"/>
                </a:rPr>
                <a:t>guidelines</a:t>
              </a:r>
            </a:p>
            <a:p>
              <a:pPr algn="ctr"/>
              <a:r>
                <a:rPr lang="en-GB" sz="1800">
                  <a:latin typeface="Verdana" pitchFamily="34" charset="0"/>
                </a:rPr>
                <a:t>principles</a:t>
              </a:r>
            </a:p>
          </p:txBody>
        </p:sp>
        <p:sp>
          <p:nvSpPr>
            <p:cNvPr id="8209" name="Text Box 17"/>
            <p:cNvSpPr txBox="1">
              <a:spLocks noChangeArrowheads="1"/>
            </p:cNvSpPr>
            <p:nvPr/>
          </p:nvSpPr>
          <p:spPr bwMode="auto">
            <a:xfrm>
              <a:off x="2448" y="2688"/>
              <a:ext cx="787"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GB" sz="1800">
                  <a:latin typeface="Verdana" pitchFamily="34" charset="0"/>
                </a:rPr>
                <a:t>dialogue</a:t>
              </a:r>
              <a:br>
                <a:rPr lang="en-GB" sz="1800">
                  <a:latin typeface="Verdana" pitchFamily="34" charset="0"/>
                </a:rPr>
              </a:br>
              <a:r>
                <a:rPr lang="en-GB" sz="1800">
                  <a:latin typeface="Verdana" pitchFamily="34" charset="0"/>
                </a:rPr>
                <a:t>notations</a:t>
              </a:r>
            </a:p>
          </p:txBody>
        </p:sp>
        <p:sp>
          <p:nvSpPr>
            <p:cNvPr id="8210" name="Text Box 18"/>
            <p:cNvSpPr txBox="1">
              <a:spLocks noChangeArrowheads="1"/>
            </p:cNvSpPr>
            <p:nvPr/>
          </p:nvSpPr>
          <p:spPr bwMode="auto">
            <a:xfrm>
              <a:off x="4079" y="2016"/>
              <a:ext cx="1009"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GB" sz="1800">
                  <a:latin typeface="Verdana" pitchFamily="34" charset="0"/>
                </a:rPr>
                <a:t>precise</a:t>
              </a:r>
              <a:br>
                <a:rPr lang="en-GB" sz="1800">
                  <a:latin typeface="Verdana" pitchFamily="34" charset="0"/>
                </a:rPr>
              </a:br>
              <a:r>
                <a:rPr lang="en-GB" sz="1800">
                  <a:latin typeface="Verdana" pitchFamily="34" charset="0"/>
                </a:rPr>
                <a:t>specification</a:t>
              </a:r>
            </a:p>
          </p:txBody>
        </p:sp>
        <p:sp>
          <p:nvSpPr>
            <p:cNvPr id="8211" name="Text Box 19"/>
            <p:cNvSpPr txBox="1">
              <a:spLocks noChangeArrowheads="1"/>
            </p:cNvSpPr>
            <p:nvPr/>
          </p:nvSpPr>
          <p:spPr bwMode="auto">
            <a:xfrm>
              <a:off x="4464" y="3312"/>
              <a:ext cx="1194" cy="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GB" sz="1800">
                  <a:latin typeface="Verdana" pitchFamily="34" charset="0"/>
                </a:rPr>
                <a:t>architectures</a:t>
              </a:r>
            </a:p>
            <a:p>
              <a:pPr algn="ctr"/>
              <a:r>
                <a:rPr lang="en-GB" sz="1800">
                  <a:latin typeface="Verdana" pitchFamily="34" charset="0"/>
                </a:rPr>
                <a:t>documentation</a:t>
              </a:r>
            </a:p>
            <a:p>
              <a:pPr algn="ctr"/>
              <a:r>
                <a:rPr lang="en-GB" sz="1800">
                  <a:latin typeface="Verdana" pitchFamily="34" charset="0"/>
                </a:rPr>
                <a:t>help</a:t>
              </a:r>
            </a:p>
          </p:txBody>
        </p:sp>
        <p:sp>
          <p:nvSpPr>
            <p:cNvPr id="8212" name="Text Box 20"/>
            <p:cNvSpPr txBox="1">
              <a:spLocks noChangeArrowheads="1"/>
            </p:cNvSpPr>
            <p:nvPr/>
          </p:nvSpPr>
          <p:spPr bwMode="auto">
            <a:xfrm>
              <a:off x="1536" y="3120"/>
              <a:ext cx="865"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GB" sz="1800">
                  <a:latin typeface="Verdana" pitchFamily="34" charset="0"/>
                </a:rPr>
                <a:t>evaluation</a:t>
              </a:r>
            </a:p>
            <a:p>
              <a:pPr algn="ctr"/>
              <a:r>
                <a:rPr lang="en-GB" sz="1800">
                  <a:latin typeface="Verdana" pitchFamily="34" charset="0"/>
                </a:rPr>
                <a:t>heuristics</a:t>
              </a:r>
            </a:p>
          </p:txBody>
        </p:sp>
        <p:sp>
          <p:nvSpPr>
            <p:cNvPr id="8213" name="Text Box 21"/>
            <p:cNvSpPr txBox="1">
              <a:spLocks noChangeArrowheads="1"/>
            </p:cNvSpPr>
            <p:nvPr/>
          </p:nvSpPr>
          <p:spPr bwMode="auto">
            <a:xfrm>
              <a:off x="1448" y="1440"/>
              <a:ext cx="1048"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ctr"/>
              <a:r>
                <a:rPr lang="en-GB" sz="1800">
                  <a:latin typeface="Verdana" pitchFamily="34" charset="0"/>
                </a:rPr>
                <a:t>scenarios</a:t>
              </a:r>
              <a:br>
                <a:rPr lang="en-GB" sz="1800">
                  <a:latin typeface="Verdana" pitchFamily="34" charset="0"/>
                </a:rPr>
              </a:br>
              <a:r>
                <a:rPr lang="en-GB" sz="1800">
                  <a:latin typeface="Verdana" pitchFamily="34" charset="0"/>
                </a:rPr>
                <a:t>task analysis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68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GB" smtClean="0"/>
              <a:t>entering information</a:t>
            </a:r>
          </a:p>
        </p:txBody>
      </p:sp>
      <p:sp>
        <p:nvSpPr>
          <p:cNvPr id="72707" name="Rectangle 3"/>
          <p:cNvSpPr>
            <a:spLocks noGrp="1" noChangeArrowheads="1"/>
          </p:cNvSpPr>
          <p:nvPr>
            <p:ph type="body" idx="1"/>
          </p:nvPr>
        </p:nvSpPr>
        <p:spPr/>
        <p:txBody>
          <a:bodyPr/>
          <a:lstStyle/>
          <a:p>
            <a:pPr eaLnBrk="1" hangingPunct="1">
              <a:lnSpc>
                <a:spcPct val="90000"/>
              </a:lnSpc>
            </a:pPr>
            <a:r>
              <a:rPr lang="en-GB" sz="2400" smtClean="0"/>
              <a:t>forms, dialogue boxes</a:t>
            </a:r>
          </a:p>
          <a:p>
            <a:pPr lvl="1" eaLnBrk="1" hangingPunct="1">
              <a:lnSpc>
                <a:spcPct val="90000"/>
              </a:lnSpc>
            </a:pPr>
            <a:r>
              <a:rPr lang="en-GB" sz="2000" b="1" smtClean="0"/>
              <a:t>presentation + data input</a:t>
            </a:r>
          </a:p>
          <a:p>
            <a:pPr lvl="1" eaLnBrk="1" hangingPunct="1">
              <a:lnSpc>
                <a:spcPct val="90000"/>
              </a:lnSpc>
            </a:pPr>
            <a:r>
              <a:rPr lang="en-GB" sz="2000" smtClean="0"/>
              <a:t>similar layout issues</a:t>
            </a:r>
          </a:p>
          <a:p>
            <a:pPr lvl="1" eaLnBrk="1" hangingPunct="1">
              <a:lnSpc>
                <a:spcPct val="90000"/>
              </a:lnSpc>
            </a:pPr>
            <a:r>
              <a:rPr lang="en-GB" sz="2000" b="1" smtClean="0"/>
              <a:t>alignment</a:t>
            </a:r>
            <a:r>
              <a:rPr lang="en-GB" sz="2000" smtClean="0"/>
              <a:t> - </a:t>
            </a:r>
            <a:r>
              <a:rPr lang="en-GB" sz="1600" smtClean="0"/>
              <a:t>N.B. different label lengths</a:t>
            </a:r>
            <a:endParaRPr lang="en-GB" sz="2000" smtClean="0"/>
          </a:p>
          <a:p>
            <a:pPr lvl="1" eaLnBrk="1" hangingPunct="1">
              <a:lnSpc>
                <a:spcPct val="90000"/>
              </a:lnSpc>
            </a:pPr>
            <a:endParaRPr lang="en-GB" sz="2000" smtClean="0"/>
          </a:p>
          <a:p>
            <a:pPr eaLnBrk="1" hangingPunct="1">
              <a:lnSpc>
                <a:spcPct val="90000"/>
              </a:lnSpc>
            </a:pPr>
            <a:r>
              <a:rPr lang="en-GB" sz="2400" smtClean="0"/>
              <a:t>logical layout</a:t>
            </a:r>
          </a:p>
          <a:p>
            <a:pPr lvl="1" eaLnBrk="1" hangingPunct="1">
              <a:lnSpc>
                <a:spcPct val="90000"/>
              </a:lnSpc>
            </a:pPr>
            <a:r>
              <a:rPr lang="en-GB" sz="2000" smtClean="0"/>
              <a:t>use task analysis</a:t>
            </a:r>
          </a:p>
          <a:p>
            <a:pPr lvl="1" eaLnBrk="1" hangingPunct="1">
              <a:lnSpc>
                <a:spcPct val="90000"/>
              </a:lnSpc>
            </a:pPr>
            <a:r>
              <a:rPr lang="en-GB" sz="2000" smtClean="0"/>
              <a:t>groupings</a:t>
            </a:r>
          </a:p>
          <a:p>
            <a:pPr lvl="1" eaLnBrk="1" hangingPunct="1">
              <a:lnSpc>
                <a:spcPct val="90000"/>
              </a:lnSpc>
            </a:pPr>
            <a:r>
              <a:rPr lang="en-GB" sz="2000" smtClean="0"/>
              <a:t>natural order for entering information</a:t>
            </a:r>
          </a:p>
          <a:p>
            <a:pPr marL="1162050" lvl="2" eaLnBrk="1" hangingPunct="1">
              <a:lnSpc>
                <a:spcPct val="90000"/>
              </a:lnSpc>
            </a:pPr>
            <a:r>
              <a:rPr lang="en-GB" sz="1800" smtClean="0"/>
              <a:t>top-bottom, left-right (depending on culture)</a:t>
            </a:r>
          </a:p>
          <a:p>
            <a:pPr marL="1162050" lvl="2" eaLnBrk="1" hangingPunct="1">
              <a:lnSpc>
                <a:spcPct val="90000"/>
              </a:lnSpc>
            </a:pPr>
            <a:r>
              <a:rPr lang="en-GB" sz="1800" smtClean="0"/>
              <a:t>set tab order for keyboard entry</a:t>
            </a:r>
          </a:p>
        </p:txBody>
      </p:sp>
      <p:grpSp>
        <p:nvGrpSpPr>
          <p:cNvPr id="155663" name="Group 15"/>
          <p:cNvGrpSpPr>
            <a:grpSpLocks/>
          </p:cNvGrpSpPr>
          <p:nvPr/>
        </p:nvGrpSpPr>
        <p:grpSpPr bwMode="auto">
          <a:xfrm>
            <a:off x="6096000" y="1295400"/>
            <a:ext cx="2895600" cy="990600"/>
            <a:chOff x="3840" y="1296"/>
            <a:chExt cx="1824" cy="624"/>
          </a:xfrm>
        </p:grpSpPr>
        <p:sp>
          <p:nvSpPr>
            <p:cNvPr id="72725" name="Rectangle 9"/>
            <p:cNvSpPr>
              <a:spLocks noChangeArrowheads="1"/>
            </p:cNvSpPr>
            <p:nvPr/>
          </p:nvSpPr>
          <p:spPr bwMode="auto">
            <a:xfrm>
              <a:off x="3840" y="1296"/>
              <a:ext cx="1824"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6" name="Text Box 5"/>
            <p:cNvSpPr txBox="1">
              <a:spLocks noChangeArrowheads="1"/>
            </p:cNvSpPr>
            <p:nvPr/>
          </p:nvSpPr>
          <p:spPr bwMode="auto">
            <a:xfrm>
              <a:off x="3888" y="1392"/>
              <a:ext cx="50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GB" sz="1600" b="1">
                  <a:latin typeface="Arial" pitchFamily="34" charset="0"/>
                </a:rPr>
                <a:t>Name:</a:t>
              </a:r>
            </a:p>
          </p:txBody>
        </p:sp>
        <p:sp>
          <p:nvSpPr>
            <p:cNvPr id="72727" name="Text Box 6"/>
            <p:cNvSpPr txBox="1">
              <a:spLocks noChangeArrowheads="1"/>
            </p:cNvSpPr>
            <p:nvPr/>
          </p:nvSpPr>
          <p:spPr bwMode="auto">
            <a:xfrm>
              <a:off x="3888" y="1612"/>
              <a:ext cx="67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GB" sz="1600" b="1">
                  <a:latin typeface="Arial" pitchFamily="34" charset="0"/>
                </a:rPr>
                <a:t>Address:</a:t>
              </a:r>
            </a:p>
          </p:txBody>
        </p:sp>
        <p:sp>
          <p:nvSpPr>
            <p:cNvPr id="72728" name="Rectangle 7"/>
            <p:cNvSpPr>
              <a:spLocks noChangeArrowheads="1"/>
            </p:cNvSpPr>
            <p:nvPr/>
          </p:nvSpPr>
          <p:spPr bwMode="auto">
            <a:xfrm>
              <a:off x="4416" y="1392"/>
              <a:ext cx="115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1800">
                  <a:latin typeface="Courier New" pitchFamily="49" charset="0"/>
                </a:rPr>
                <a:t>Alan Dix</a:t>
              </a:r>
            </a:p>
          </p:txBody>
        </p:sp>
        <p:sp>
          <p:nvSpPr>
            <p:cNvPr id="72729" name="Rectangle 8"/>
            <p:cNvSpPr>
              <a:spLocks noChangeArrowheads="1"/>
            </p:cNvSpPr>
            <p:nvPr/>
          </p:nvSpPr>
          <p:spPr bwMode="auto">
            <a:xfrm>
              <a:off x="4560" y="1612"/>
              <a:ext cx="1008"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1800">
                  <a:latin typeface="Courier New" pitchFamily="49" charset="0"/>
                </a:rPr>
                <a:t>Lancaster</a:t>
              </a:r>
            </a:p>
          </p:txBody>
        </p:sp>
      </p:grpSp>
      <p:grpSp>
        <p:nvGrpSpPr>
          <p:cNvPr id="155664" name="Group 16"/>
          <p:cNvGrpSpPr>
            <a:grpSpLocks/>
          </p:cNvGrpSpPr>
          <p:nvPr/>
        </p:nvGrpSpPr>
        <p:grpSpPr bwMode="auto">
          <a:xfrm>
            <a:off x="6096000" y="2514600"/>
            <a:ext cx="2895600" cy="990600"/>
            <a:chOff x="3840" y="2112"/>
            <a:chExt cx="1824" cy="624"/>
          </a:xfrm>
        </p:grpSpPr>
        <p:sp>
          <p:nvSpPr>
            <p:cNvPr id="72720" name="Rectangle 10"/>
            <p:cNvSpPr>
              <a:spLocks noChangeArrowheads="1"/>
            </p:cNvSpPr>
            <p:nvPr/>
          </p:nvSpPr>
          <p:spPr bwMode="auto">
            <a:xfrm>
              <a:off x="3840" y="2112"/>
              <a:ext cx="1824"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21" name="Text Box 11"/>
            <p:cNvSpPr txBox="1">
              <a:spLocks noChangeArrowheads="1"/>
            </p:cNvSpPr>
            <p:nvPr/>
          </p:nvSpPr>
          <p:spPr bwMode="auto">
            <a:xfrm>
              <a:off x="3888" y="2208"/>
              <a:ext cx="50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GB" sz="1600" b="1">
                  <a:latin typeface="Arial" pitchFamily="34" charset="0"/>
                </a:rPr>
                <a:t>Name:</a:t>
              </a:r>
            </a:p>
          </p:txBody>
        </p:sp>
        <p:sp>
          <p:nvSpPr>
            <p:cNvPr id="72722" name="Text Box 12"/>
            <p:cNvSpPr txBox="1">
              <a:spLocks noChangeArrowheads="1"/>
            </p:cNvSpPr>
            <p:nvPr/>
          </p:nvSpPr>
          <p:spPr bwMode="auto">
            <a:xfrm>
              <a:off x="3888" y="2428"/>
              <a:ext cx="67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GB" sz="1600" b="1">
                  <a:latin typeface="Arial" pitchFamily="34" charset="0"/>
                </a:rPr>
                <a:t>Address:</a:t>
              </a:r>
            </a:p>
          </p:txBody>
        </p:sp>
        <p:sp>
          <p:nvSpPr>
            <p:cNvPr id="72723" name="Rectangle 13"/>
            <p:cNvSpPr>
              <a:spLocks noChangeArrowheads="1"/>
            </p:cNvSpPr>
            <p:nvPr/>
          </p:nvSpPr>
          <p:spPr bwMode="auto">
            <a:xfrm>
              <a:off x="4560" y="2208"/>
              <a:ext cx="1008"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1800">
                  <a:latin typeface="Courier New" pitchFamily="49" charset="0"/>
                </a:rPr>
                <a:t>Alan Dix</a:t>
              </a:r>
            </a:p>
          </p:txBody>
        </p:sp>
        <p:sp>
          <p:nvSpPr>
            <p:cNvPr id="72724" name="Rectangle 14"/>
            <p:cNvSpPr>
              <a:spLocks noChangeArrowheads="1"/>
            </p:cNvSpPr>
            <p:nvPr/>
          </p:nvSpPr>
          <p:spPr bwMode="auto">
            <a:xfrm>
              <a:off x="4560" y="2428"/>
              <a:ext cx="1008"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1800">
                  <a:latin typeface="Courier New" pitchFamily="49" charset="0"/>
                </a:rPr>
                <a:t>Lancaster</a:t>
              </a:r>
            </a:p>
          </p:txBody>
        </p:sp>
      </p:grpSp>
      <p:grpSp>
        <p:nvGrpSpPr>
          <p:cNvPr id="155671" name="Group 23"/>
          <p:cNvGrpSpPr>
            <a:grpSpLocks/>
          </p:cNvGrpSpPr>
          <p:nvPr/>
        </p:nvGrpSpPr>
        <p:grpSpPr bwMode="auto">
          <a:xfrm>
            <a:off x="6096000" y="3733800"/>
            <a:ext cx="2895600" cy="990600"/>
            <a:chOff x="3840" y="2352"/>
            <a:chExt cx="1824" cy="624"/>
          </a:xfrm>
        </p:grpSpPr>
        <p:sp>
          <p:nvSpPr>
            <p:cNvPr id="72715" name="Rectangle 18"/>
            <p:cNvSpPr>
              <a:spLocks noChangeArrowheads="1"/>
            </p:cNvSpPr>
            <p:nvPr/>
          </p:nvSpPr>
          <p:spPr bwMode="auto">
            <a:xfrm>
              <a:off x="3840" y="2352"/>
              <a:ext cx="1824"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716" name="Text Box 19"/>
            <p:cNvSpPr txBox="1">
              <a:spLocks noChangeArrowheads="1"/>
            </p:cNvSpPr>
            <p:nvPr/>
          </p:nvSpPr>
          <p:spPr bwMode="auto">
            <a:xfrm>
              <a:off x="4053" y="2448"/>
              <a:ext cx="50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GB" sz="1600" b="1">
                  <a:latin typeface="Arial" pitchFamily="34" charset="0"/>
                </a:rPr>
                <a:t>Name:</a:t>
              </a:r>
            </a:p>
          </p:txBody>
        </p:sp>
        <p:sp>
          <p:nvSpPr>
            <p:cNvPr id="72717" name="Text Box 20"/>
            <p:cNvSpPr txBox="1">
              <a:spLocks noChangeArrowheads="1"/>
            </p:cNvSpPr>
            <p:nvPr/>
          </p:nvSpPr>
          <p:spPr bwMode="auto">
            <a:xfrm>
              <a:off x="3888" y="2668"/>
              <a:ext cx="67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GB" sz="1600" b="1">
                  <a:latin typeface="Arial" pitchFamily="34" charset="0"/>
                </a:rPr>
                <a:t>Address:</a:t>
              </a:r>
            </a:p>
          </p:txBody>
        </p:sp>
        <p:sp>
          <p:nvSpPr>
            <p:cNvPr id="72718" name="Rectangle 21"/>
            <p:cNvSpPr>
              <a:spLocks noChangeArrowheads="1"/>
            </p:cNvSpPr>
            <p:nvPr/>
          </p:nvSpPr>
          <p:spPr bwMode="auto">
            <a:xfrm>
              <a:off x="4560" y="2448"/>
              <a:ext cx="1008"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1800">
                  <a:latin typeface="Courier New" pitchFamily="49" charset="0"/>
                </a:rPr>
                <a:t>Alan Dix</a:t>
              </a:r>
            </a:p>
          </p:txBody>
        </p:sp>
        <p:sp>
          <p:nvSpPr>
            <p:cNvPr id="72719" name="Rectangle 22"/>
            <p:cNvSpPr>
              <a:spLocks noChangeArrowheads="1"/>
            </p:cNvSpPr>
            <p:nvPr/>
          </p:nvSpPr>
          <p:spPr bwMode="auto">
            <a:xfrm>
              <a:off x="4560" y="2668"/>
              <a:ext cx="1008"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1800">
                  <a:latin typeface="Courier New" pitchFamily="49" charset="0"/>
                </a:rPr>
                <a:t>Lancaster</a:t>
              </a:r>
            </a:p>
          </p:txBody>
        </p:sp>
      </p:grpSp>
      <p:sp>
        <p:nvSpPr>
          <p:cNvPr id="155673" name="Line 25"/>
          <p:cNvSpPr>
            <a:spLocks noChangeShapeType="1"/>
          </p:cNvSpPr>
          <p:nvPr/>
        </p:nvSpPr>
        <p:spPr bwMode="auto">
          <a:xfrm>
            <a:off x="6553200" y="1143000"/>
            <a:ext cx="1219200" cy="1219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674" name="Line 26"/>
          <p:cNvSpPr>
            <a:spLocks noChangeShapeType="1"/>
          </p:cNvSpPr>
          <p:nvPr/>
        </p:nvSpPr>
        <p:spPr bwMode="auto">
          <a:xfrm flipH="1">
            <a:off x="6477000" y="1143000"/>
            <a:ext cx="1219200" cy="1219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676" name="Text Box 28"/>
          <p:cNvSpPr txBox="1">
            <a:spLocks noChangeArrowheads="1"/>
          </p:cNvSpPr>
          <p:nvPr/>
        </p:nvSpPr>
        <p:spPr bwMode="auto">
          <a:xfrm>
            <a:off x="6553200" y="2209800"/>
            <a:ext cx="1141413"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sz="9600">
                <a:solidFill>
                  <a:srgbClr val="66FF33"/>
                </a:solidFill>
                <a:latin typeface="Times New Roman" pitchFamily="18" charset="0"/>
                <a:sym typeface="Wingdings" pitchFamily="2" charset="2"/>
              </a:rPr>
              <a:t></a:t>
            </a:r>
          </a:p>
        </p:txBody>
      </p:sp>
      <p:sp>
        <p:nvSpPr>
          <p:cNvPr id="155677" name="Text Box 29"/>
          <p:cNvSpPr txBox="1">
            <a:spLocks noChangeArrowheads="1"/>
          </p:cNvSpPr>
          <p:nvPr/>
        </p:nvSpPr>
        <p:spPr bwMode="auto">
          <a:xfrm>
            <a:off x="7010400" y="3140075"/>
            <a:ext cx="79375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GB" sz="9600" b="1">
                <a:solidFill>
                  <a:schemeClr val="accent2"/>
                </a:solidFill>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566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1000"/>
                                  </p:stCondLst>
                                  <p:childTnLst>
                                    <p:set>
                                      <p:cBhvr>
                                        <p:cTn id="9" dur="1" fill="hold">
                                          <p:stCondLst>
                                            <p:cond delay="499"/>
                                          </p:stCondLst>
                                        </p:cTn>
                                        <p:tgtEl>
                                          <p:spTgt spid="155673"/>
                                        </p:tgtEl>
                                        <p:attrNameLst>
                                          <p:attrName>style.visibility</p:attrName>
                                        </p:attrNameLst>
                                      </p:cBhvr>
                                      <p:to>
                                        <p:strVal val="visible"/>
                                      </p:to>
                                    </p:set>
                                  </p:childTnLst>
                                </p:cTn>
                              </p:par>
                            </p:childTnLst>
                          </p:cTn>
                        </p:par>
                        <p:par>
                          <p:cTn id="10" fill="hold" nodeType="afterGroup">
                            <p:stCondLst>
                              <p:cond delay="2000"/>
                            </p:stCondLst>
                            <p:childTnLst>
                              <p:par>
                                <p:cTn id="11" presetID="1" presetClass="entr" presetSubtype="0" fill="hold" grpId="0" nodeType="afterEffect">
                                  <p:stCondLst>
                                    <p:cond delay="1000"/>
                                  </p:stCondLst>
                                  <p:childTnLst>
                                    <p:set>
                                      <p:cBhvr>
                                        <p:cTn id="12" dur="1" fill="hold">
                                          <p:stCondLst>
                                            <p:cond delay="499"/>
                                          </p:stCondLst>
                                        </p:cTn>
                                        <p:tgtEl>
                                          <p:spTgt spid="15567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155664"/>
                                        </p:tgtEl>
                                        <p:attrNameLst>
                                          <p:attrName>style.visibility</p:attrName>
                                        </p:attrNameLst>
                                      </p:cBhvr>
                                      <p:to>
                                        <p:strVal val="visible"/>
                                      </p:to>
                                    </p:set>
                                  </p:childTnLst>
                                </p:cTn>
                              </p:par>
                            </p:childTnLst>
                          </p:cTn>
                        </p:par>
                        <p:par>
                          <p:cTn id="17" fill="hold" nodeType="afterGroup">
                            <p:stCondLst>
                              <p:cond delay="500"/>
                            </p:stCondLst>
                            <p:childTnLst>
                              <p:par>
                                <p:cTn id="18" presetID="1" presetClass="entr" presetSubtype="0" fill="hold" grpId="0" nodeType="afterEffect">
                                  <p:stCondLst>
                                    <p:cond delay="1000"/>
                                  </p:stCondLst>
                                  <p:childTnLst>
                                    <p:set>
                                      <p:cBhvr>
                                        <p:cTn id="19" dur="1" fill="hold">
                                          <p:stCondLst>
                                            <p:cond delay="499"/>
                                          </p:stCondLst>
                                        </p:cTn>
                                        <p:tgtEl>
                                          <p:spTgt spid="155676"/>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155671"/>
                                        </p:tgtEl>
                                        <p:attrNameLst>
                                          <p:attrName>style.visibility</p:attrName>
                                        </p:attrNameLst>
                                      </p:cBhvr>
                                      <p:to>
                                        <p:strVal val="visible"/>
                                      </p:to>
                                    </p:set>
                                  </p:childTnLst>
                                </p:cTn>
                              </p:par>
                            </p:childTnLst>
                          </p:cTn>
                        </p:par>
                        <p:par>
                          <p:cTn id="24" fill="hold" nodeType="afterGroup">
                            <p:stCondLst>
                              <p:cond delay="500"/>
                            </p:stCondLst>
                            <p:childTnLst>
                              <p:par>
                                <p:cTn id="25" presetID="1" presetClass="entr" presetSubtype="0" fill="hold" grpId="0" nodeType="afterEffect">
                                  <p:stCondLst>
                                    <p:cond delay="1000"/>
                                  </p:stCondLst>
                                  <p:childTnLst>
                                    <p:set>
                                      <p:cBhvr>
                                        <p:cTn id="26" dur="1" fill="hold">
                                          <p:stCondLst>
                                            <p:cond delay="499"/>
                                          </p:stCondLst>
                                        </p:cTn>
                                        <p:tgtEl>
                                          <p:spTgt spid="15567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73" grpId="0" animBg="1"/>
      <p:bldP spid="155674" grpId="0" animBg="1"/>
      <p:bldP spid="155676" grpId="0" autoUpdateAnimBg="0"/>
      <p:bldP spid="155677" grpId="0" build="p" autoUpdateAnimBg="0" advAuto="100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GB" smtClean="0"/>
              <a:t>knowing what to do</a:t>
            </a:r>
          </a:p>
        </p:txBody>
      </p:sp>
      <p:sp>
        <p:nvSpPr>
          <p:cNvPr id="73731" name="Rectangle 3"/>
          <p:cNvSpPr>
            <a:spLocks noGrp="1" noChangeArrowheads="1"/>
          </p:cNvSpPr>
          <p:nvPr>
            <p:ph type="body" idx="1"/>
          </p:nvPr>
        </p:nvSpPr>
        <p:spPr/>
        <p:txBody>
          <a:bodyPr/>
          <a:lstStyle/>
          <a:p>
            <a:pPr eaLnBrk="1" hangingPunct="1"/>
            <a:r>
              <a:rPr lang="en-GB" smtClean="0"/>
              <a:t>what is active, what is passive</a:t>
            </a:r>
          </a:p>
          <a:p>
            <a:pPr lvl="1" eaLnBrk="1" hangingPunct="1"/>
            <a:r>
              <a:rPr lang="en-GB" smtClean="0"/>
              <a:t>where do you click</a:t>
            </a:r>
          </a:p>
          <a:p>
            <a:pPr lvl="1" eaLnBrk="1" hangingPunct="1"/>
            <a:r>
              <a:rPr lang="en-GB" smtClean="0"/>
              <a:t>where do you type</a:t>
            </a:r>
          </a:p>
          <a:p>
            <a:pPr eaLnBrk="1" hangingPunct="1"/>
            <a:r>
              <a:rPr lang="en-GB" b="1" smtClean="0"/>
              <a:t>consistent style </a:t>
            </a:r>
            <a:r>
              <a:rPr lang="en-GB" smtClean="0"/>
              <a:t>helps</a:t>
            </a:r>
          </a:p>
          <a:p>
            <a:pPr lvl="1" eaLnBrk="1" hangingPunct="1"/>
            <a:r>
              <a:rPr lang="en-GB" smtClean="0"/>
              <a:t>e.g. web </a:t>
            </a:r>
            <a:r>
              <a:rPr lang="en-GB" u="sng" smtClean="0">
                <a:solidFill>
                  <a:srgbClr val="2E005D"/>
                </a:solidFill>
              </a:rPr>
              <a:t>underlined links</a:t>
            </a:r>
            <a:endParaRPr lang="en-GB" smtClean="0"/>
          </a:p>
          <a:p>
            <a:pPr eaLnBrk="1" hangingPunct="1"/>
            <a:r>
              <a:rPr lang="en-GB" smtClean="0"/>
              <a:t>labels and icons</a:t>
            </a:r>
          </a:p>
          <a:p>
            <a:pPr lvl="1" eaLnBrk="1" hangingPunct="1"/>
            <a:r>
              <a:rPr lang="en-GB" b="1" smtClean="0"/>
              <a:t>standards</a:t>
            </a:r>
            <a:r>
              <a:rPr lang="en-GB" smtClean="0"/>
              <a:t> for common actions</a:t>
            </a:r>
          </a:p>
          <a:p>
            <a:pPr lvl="1" eaLnBrk="1" hangingPunct="1"/>
            <a:r>
              <a:rPr lang="en-GB" b="1" smtClean="0"/>
              <a:t>language – bold</a:t>
            </a:r>
            <a:r>
              <a:rPr lang="en-GB" smtClean="0"/>
              <a:t> = current state or action</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GB" smtClean="0"/>
              <a:t>affordances</a:t>
            </a:r>
          </a:p>
        </p:txBody>
      </p:sp>
      <p:sp>
        <p:nvSpPr>
          <p:cNvPr id="74755" name="Rectangle 3"/>
          <p:cNvSpPr>
            <a:spLocks noGrp="1" noChangeArrowheads="1"/>
          </p:cNvSpPr>
          <p:nvPr>
            <p:ph type="body" idx="1"/>
          </p:nvPr>
        </p:nvSpPr>
        <p:spPr/>
        <p:txBody>
          <a:bodyPr/>
          <a:lstStyle/>
          <a:p>
            <a:pPr eaLnBrk="1" hangingPunct="1">
              <a:lnSpc>
                <a:spcPct val="90000"/>
              </a:lnSpc>
            </a:pPr>
            <a:r>
              <a:rPr lang="en-GB" sz="2400" b="1" smtClean="0"/>
              <a:t>psychological term</a:t>
            </a:r>
          </a:p>
          <a:p>
            <a:pPr eaLnBrk="1" hangingPunct="1">
              <a:lnSpc>
                <a:spcPct val="90000"/>
              </a:lnSpc>
            </a:pPr>
            <a:r>
              <a:rPr lang="en-GB" sz="2400" smtClean="0"/>
              <a:t>for physical objects</a:t>
            </a:r>
          </a:p>
          <a:p>
            <a:pPr lvl="1" eaLnBrk="1" hangingPunct="1">
              <a:lnSpc>
                <a:spcPct val="90000"/>
              </a:lnSpc>
            </a:pPr>
            <a:r>
              <a:rPr lang="en-GB" sz="2000" b="1" smtClean="0"/>
              <a:t>shape and size suggest actions</a:t>
            </a:r>
          </a:p>
          <a:p>
            <a:pPr lvl="2" eaLnBrk="1" hangingPunct="1">
              <a:lnSpc>
                <a:spcPct val="90000"/>
              </a:lnSpc>
            </a:pPr>
            <a:r>
              <a:rPr lang="en-GB" sz="1800" smtClean="0"/>
              <a:t>pick up, twist, throw</a:t>
            </a:r>
          </a:p>
          <a:p>
            <a:pPr lvl="1" eaLnBrk="1" hangingPunct="1">
              <a:lnSpc>
                <a:spcPct val="90000"/>
              </a:lnSpc>
            </a:pPr>
            <a:r>
              <a:rPr lang="en-GB" sz="2000" smtClean="0"/>
              <a:t>also cultural – buttons ‘afford’ pushing </a:t>
            </a:r>
          </a:p>
          <a:p>
            <a:pPr eaLnBrk="1" hangingPunct="1">
              <a:lnSpc>
                <a:spcPct val="90000"/>
              </a:lnSpc>
            </a:pPr>
            <a:r>
              <a:rPr lang="en-GB" sz="2400" smtClean="0"/>
              <a:t>for screen objects</a:t>
            </a:r>
          </a:p>
          <a:p>
            <a:pPr lvl="1" eaLnBrk="1" hangingPunct="1">
              <a:lnSpc>
                <a:spcPct val="90000"/>
              </a:lnSpc>
            </a:pPr>
            <a:r>
              <a:rPr lang="en-GB" sz="2000" b="1" smtClean="0"/>
              <a:t>button–like object ‘affords’ mouse click</a:t>
            </a:r>
          </a:p>
          <a:p>
            <a:pPr lvl="1" eaLnBrk="1" hangingPunct="1">
              <a:lnSpc>
                <a:spcPct val="90000"/>
              </a:lnSpc>
            </a:pPr>
            <a:r>
              <a:rPr lang="en-GB" sz="2000" smtClean="0"/>
              <a:t>physical-like objects suggest use</a:t>
            </a:r>
          </a:p>
          <a:p>
            <a:pPr eaLnBrk="1" hangingPunct="1">
              <a:lnSpc>
                <a:spcPct val="90000"/>
              </a:lnSpc>
            </a:pPr>
            <a:r>
              <a:rPr lang="en-GB" sz="2400" smtClean="0"/>
              <a:t>culture of computer use</a:t>
            </a:r>
          </a:p>
          <a:p>
            <a:pPr lvl="1" eaLnBrk="1" hangingPunct="1">
              <a:lnSpc>
                <a:spcPct val="90000"/>
              </a:lnSpc>
            </a:pPr>
            <a:r>
              <a:rPr lang="en-GB" sz="2000" b="1" smtClean="0"/>
              <a:t>icons ‘afford’ clicking</a:t>
            </a:r>
          </a:p>
          <a:p>
            <a:pPr lvl="1" eaLnBrk="1" hangingPunct="1">
              <a:lnSpc>
                <a:spcPct val="90000"/>
              </a:lnSpc>
            </a:pPr>
            <a:r>
              <a:rPr lang="en-GB" sz="2000" smtClean="0"/>
              <a:t>or even double clicking … not like real buttons!</a:t>
            </a:r>
          </a:p>
        </p:txBody>
      </p:sp>
      <p:grpSp>
        <p:nvGrpSpPr>
          <p:cNvPr id="177168" name="Group 16"/>
          <p:cNvGrpSpPr>
            <a:grpSpLocks/>
          </p:cNvGrpSpPr>
          <p:nvPr/>
        </p:nvGrpSpPr>
        <p:grpSpPr bwMode="auto">
          <a:xfrm>
            <a:off x="5410200" y="1219200"/>
            <a:ext cx="3429000" cy="1516063"/>
            <a:chOff x="3408" y="768"/>
            <a:chExt cx="2160" cy="955"/>
          </a:xfrm>
        </p:grpSpPr>
        <p:pic>
          <p:nvPicPr>
            <p:cNvPr id="74761" name="Picture 15" descr="mug-no-hand-2.jpg                                              0007898DMacintosh HD                   ABA781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 y="768"/>
              <a:ext cx="960" cy="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62" name="Text Box 6"/>
            <p:cNvSpPr txBox="1">
              <a:spLocks noChangeArrowheads="1"/>
            </p:cNvSpPr>
            <p:nvPr/>
          </p:nvSpPr>
          <p:spPr bwMode="auto">
            <a:xfrm>
              <a:off x="4596" y="1008"/>
              <a:ext cx="9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GB" sz="1800">
                  <a:latin typeface="Verdana" pitchFamily="34" charset="0"/>
                </a:rPr>
                <a:t>mug handle</a:t>
              </a:r>
            </a:p>
          </p:txBody>
        </p:sp>
        <p:sp>
          <p:nvSpPr>
            <p:cNvPr id="74763" name="Line 8"/>
            <p:cNvSpPr>
              <a:spLocks noChangeShapeType="1"/>
            </p:cNvSpPr>
            <p:nvPr/>
          </p:nvSpPr>
          <p:spPr bwMode="auto">
            <a:xfrm flipH="1">
              <a:off x="4272" y="1152"/>
              <a:ext cx="336" cy="9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7169" name="Group 17"/>
          <p:cNvGrpSpPr>
            <a:grpSpLocks/>
          </p:cNvGrpSpPr>
          <p:nvPr/>
        </p:nvGrpSpPr>
        <p:grpSpPr bwMode="auto">
          <a:xfrm>
            <a:off x="6999288" y="2209800"/>
            <a:ext cx="1870075" cy="2895600"/>
            <a:chOff x="4409" y="1392"/>
            <a:chExt cx="1178" cy="1824"/>
          </a:xfrm>
        </p:grpSpPr>
        <p:pic>
          <p:nvPicPr>
            <p:cNvPr id="74758" name="Picture 14" descr="mug-held-2.jpg                                                 0007898DMacintosh HD                   ABA781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9" y="2112"/>
              <a:ext cx="1063" cy="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9" name="Text Box 7"/>
            <p:cNvSpPr txBox="1">
              <a:spLocks noChangeArrowheads="1"/>
            </p:cNvSpPr>
            <p:nvPr/>
          </p:nvSpPr>
          <p:spPr bwMode="auto">
            <a:xfrm>
              <a:off x="4848" y="1392"/>
              <a:ext cx="739"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GB" sz="1800">
                  <a:latin typeface="Verdana" pitchFamily="34" charset="0"/>
                </a:rPr>
                <a:t>‘affords’</a:t>
              </a:r>
              <a:br>
                <a:rPr lang="en-GB" sz="1800">
                  <a:latin typeface="Verdana" pitchFamily="34" charset="0"/>
                </a:rPr>
              </a:br>
              <a:r>
                <a:rPr lang="en-GB" sz="1800">
                  <a:latin typeface="Verdana" pitchFamily="34" charset="0"/>
                </a:rPr>
                <a:t>grasping</a:t>
              </a:r>
            </a:p>
          </p:txBody>
        </p:sp>
        <p:sp>
          <p:nvSpPr>
            <p:cNvPr id="74760" name="Line 9"/>
            <p:cNvSpPr>
              <a:spLocks noChangeShapeType="1"/>
            </p:cNvSpPr>
            <p:nvPr/>
          </p:nvSpPr>
          <p:spPr bwMode="auto">
            <a:xfrm>
              <a:off x="5232" y="1824"/>
              <a:ext cx="96" cy="52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771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77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ctrTitle"/>
          </p:nvPr>
        </p:nvSpPr>
        <p:spPr>
          <a:xfrm>
            <a:off x="685800" y="2286000"/>
            <a:ext cx="7772400" cy="1143000"/>
          </a:xfrm>
        </p:spPr>
        <p:txBody>
          <a:bodyPr/>
          <a:lstStyle/>
          <a:p>
            <a:pPr algn="ctr" eaLnBrk="1" hangingPunct="1"/>
            <a:r>
              <a:rPr lang="en-GB" smtClean="0"/>
              <a:t>appropriate appearance</a:t>
            </a:r>
          </a:p>
        </p:txBody>
      </p:sp>
      <p:sp>
        <p:nvSpPr>
          <p:cNvPr id="75779" name="Rectangle 3"/>
          <p:cNvSpPr>
            <a:spLocks noGrp="1" noChangeArrowheads="1"/>
          </p:cNvSpPr>
          <p:nvPr>
            <p:ph type="subTitle" idx="1"/>
          </p:nvPr>
        </p:nvSpPr>
        <p:spPr/>
        <p:txBody>
          <a:bodyPr/>
          <a:lstStyle/>
          <a:p>
            <a:pPr eaLnBrk="1" hangingPunct="1"/>
            <a:r>
              <a:rPr lang="en-GB" smtClean="0"/>
              <a:t>presenting information</a:t>
            </a:r>
          </a:p>
          <a:p>
            <a:pPr eaLnBrk="1" hangingPunct="1"/>
            <a:r>
              <a:rPr lang="en-GB" smtClean="0"/>
              <a:t>aesthetics and utility</a:t>
            </a:r>
          </a:p>
          <a:p>
            <a:pPr eaLnBrk="1" hangingPunct="1"/>
            <a:r>
              <a:rPr lang="en-GB" smtClean="0"/>
              <a:t>colour and 3D</a:t>
            </a:r>
          </a:p>
          <a:p>
            <a:pPr eaLnBrk="1" hangingPunct="1"/>
            <a:r>
              <a:rPr lang="en-GB" smtClean="0"/>
              <a:t>localisation &amp; internationalisation</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GB" smtClean="0"/>
              <a:t>presenting information</a:t>
            </a:r>
          </a:p>
        </p:txBody>
      </p:sp>
      <p:sp>
        <p:nvSpPr>
          <p:cNvPr id="76803" name="Rectangle 3"/>
          <p:cNvSpPr>
            <a:spLocks noGrp="1" noChangeArrowheads="1"/>
          </p:cNvSpPr>
          <p:nvPr>
            <p:ph type="body" idx="1"/>
          </p:nvPr>
        </p:nvSpPr>
        <p:spPr/>
        <p:txBody>
          <a:bodyPr/>
          <a:lstStyle/>
          <a:p>
            <a:pPr eaLnBrk="1" hangingPunct="1"/>
            <a:r>
              <a:rPr lang="en-GB" sz="2400" b="1" smtClean="0"/>
              <a:t>purpose</a:t>
            </a:r>
            <a:r>
              <a:rPr lang="en-GB" sz="2400" smtClean="0"/>
              <a:t> matters</a:t>
            </a:r>
          </a:p>
          <a:p>
            <a:pPr lvl="1" eaLnBrk="1" hangingPunct="1"/>
            <a:r>
              <a:rPr lang="en-GB" sz="2000" smtClean="0"/>
              <a:t>sort order </a:t>
            </a:r>
            <a:r>
              <a:rPr lang="en-GB" sz="1600" smtClean="0"/>
              <a:t>(which column, numeric alphabetic)</a:t>
            </a:r>
            <a:endParaRPr lang="en-GB" sz="2000" smtClean="0"/>
          </a:p>
          <a:p>
            <a:pPr lvl="1" eaLnBrk="1" hangingPunct="1"/>
            <a:r>
              <a:rPr lang="en-GB" sz="2000" smtClean="0"/>
              <a:t>text vs. diagram</a:t>
            </a:r>
          </a:p>
          <a:p>
            <a:pPr lvl="1" eaLnBrk="1" hangingPunct="1"/>
            <a:r>
              <a:rPr lang="en-GB" sz="2000" smtClean="0"/>
              <a:t>scatter graph vs. histogram</a:t>
            </a:r>
          </a:p>
          <a:p>
            <a:pPr eaLnBrk="1" hangingPunct="1"/>
            <a:endParaRPr lang="en-GB" sz="1200" smtClean="0"/>
          </a:p>
          <a:p>
            <a:pPr eaLnBrk="1" hangingPunct="1"/>
            <a:r>
              <a:rPr lang="en-GB" sz="2400" b="1" smtClean="0"/>
              <a:t>use paper presentation principles</a:t>
            </a:r>
            <a:r>
              <a:rPr lang="en-GB" sz="2400" smtClean="0"/>
              <a:t>!</a:t>
            </a:r>
          </a:p>
          <a:p>
            <a:pPr eaLnBrk="1" hangingPunct="1"/>
            <a:endParaRPr lang="en-GB" sz="1200" smtClean="0"/>
          </a:p>
          <a:p>
            <a:pPr eaLnBrk="1" hangingPunct="1"/>
            <a:r>
              <a:rPr lang="en-GB" sz="2400" smtClean="0"/>
              <a:t>but add interactivity</a:t>
            </a:r>
          </a:p>
          <a:p>
            <a:pPr lvl="1" eaLnBrk="1" hangingPunct="1"/>
            <a:r>
              <a:rPr lang="en-GB" sz="2000" smtClean="0"/>
              <a:t>softens design choices </a:t>
            </a:r>
          </a:p>
          <a:p>
            <a:pPr marL="1162050" lvl="2" eaLnBrk="1" hangingPunct="1"/>
            <a:r>
              <a:rPr lang="en-GB" sz="1800" smtClean="0"/>
              <a:t>e.g. re-ordering columns</a:t>
            </a:r>
          </a:p>
          <a:p>
            <a:pPr marL="1162050" lvl="2" eaLnBrk="1" hangingPunct="1"/>
            <a:r>
              <a:rPr lang="en-GB" sz="1800" smtClean="0"/>
              <a:t>‘dancing histograms’ </a:t>
            </a:r>
          </a:p>
        </p:txBody>
      </p:sp>
      <p:grpSp>
        <p:nvGrpSpPr>
          <p:cNvPr id="76804" name="Group 12"/>
          <p:cNvGrpSpPr>
            <a:grpSpLocks/>
          </p:cNvGrpSpPr>
          <p:nvPr/>
        </p:nvGrpSpPr>
        <p:grpSpPr bwMode="auto">
          <a:xfrm>
            <a:off x="7010400" y="2057400"/>
            <a:ext cx="1905000" cy="2362200"/>
            <a:chOff x="4416" y="1296"/>
            <a:chExt cx="1200" cy="1488"/>
          </a:xfrm>
        </p:grpSpPr>
        <p:sp>
          <p:nvSpPr>
            <p:cNvPr id="76814" name="Rectangle 13"/>
            <p:cNvSpPr>
              <a:spLocks noChangeArrowheads="1"/>
            </p:cNvSpPr>
            <p:nvPr/>
          </p:nvSpPr>
          <p:spPr bwMode="auto">
            <a:xfrm>
              <a:off x="4416" y="1296"/>
              <a:ext cx="1200" cy="1488"/>
            </a:xfrm>
            <a:prstGeom prst="rect">
              <a:avLst/>
            </a:prstGeom>
            <a:solidFill>
              <a:srgbClr val="F3FA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15" name="Text Box 14"/>
            <p:cNvSpPr txBox="1">
              <a:spLocks noChangeArrowheads="1"/>
            </p:cNvSpPr>
            <p:nvPr/>
          </p:nvSpPr>
          <p:spPr bwMode="auto">
            <a:xfrm>
              <a:off x="4505" y="1584"/>
              <a:ext cx="535" cy="1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GB" sz="1600">
                  <a:latin typeface="Arial" pitchFamily="34" charset="0"/>
                </a:rPr>
                <a:t>chap1</a:t>
              </a:r>
            </a:p>
            <a:p>
              <a:r>
                <a:rPr lang="en-GB" sz="1600">
                  <a:latin typeface="Arial" pitchFamily="34" charset="0"/>
                </a:rPr>
                <a:t>chap10</a:t>
              </a:r>
            </a:p>
            <a:p>
              <a:r>
                <a:rPr lang="en-GB" sz="1600">
                  <a:latin typeface="Arial" pitchFamily="34" charset="0"/>
                </a:rPr>
                <a:t>chap11</a:t>
              </a:r>
            </a:p>
            <a:p>
              <a:r>
                <a:rPr lang="en-GB" sz="1600">
                  <a:latin typeface="Arial" pitchFamily="34" charset="0"/>
                </a:rPr>
                <a:t>chap12</a:t>
              </a:r>
            </a:p>
            <a:p>
              <a:r>
                <a:rPr lang="en-GB" sz="1600">
                  <a:latin typeface="Arial" pitchFamily="34" charset="0"/>
                </a:rPr>
                <a:t>chap13</a:t>
              </a:r>
            </a:p>
            <a:p>
              <a:r>
                <a:rPr lang="en-GB" sz="1600">
                  <a:latin typeface="Arial" pitchFamily="34" charset="0"/>
                </a:rPr>
                <a:t>chap14</a:t>
              </a:r>
            </a:p>
            <a:p>
              <a:r>
                <a:rPr lang="en-GB" sz="1600">
                  <a:latin typeface="Arial" pitchFamily="34" charset="0"/>
                </a:rPr>
                <a:t>   </a:t>
              </a:r>
              <a:r>
                <a:rPr lang="en-GB" sz="1600" b="1">
                  <a:latin typeface="Arial" pitchFamily="34" charset="0"/>
                </a:rPr>
                <a:t>…</a:t>
              </a:r>
            </a:p>
          </p:txBody>
        </p:sp>
        <p:sp>
          <p:nvSpPr>
            <p:cNvPr id="76816" name="Text Box 15"/>
            <p:cNvSpPr txBox="1">
              <a:spLocks noChangeArrowheads="1"/>
            </p:cNvSpPr>
            <p:nvPr/>
          </p:nvSpPr>
          <p:spPr bwMode="auto">
            <a:xfrm>
              <a:off x="5168" y="1584"/>
              <a:ext cx="352" cy="1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r"/>
              <a:r>
                <a:rPr lang="en-GB" sz="1600">
                  <a:latin typeface="Arial" pitchFamily="34" charset="0"/>
                </a:rPr>
                <a:t>17</a:t>
              </a:r>
            </a:p>
            <a:p>
              <a:pPr algn="r"/>
              <a:r>
                <a:rPr lang="en-GB" sz="1600">
                  <a:latin typeface="Arial" pitchFamily="34" charset="0"/>
                </a:rPr>
                <a:t>12</a:t>
              </a:r>
            </a:p>
            <a:p>
              <a:pPr algn="r"/>
              <a:r>
                <a:rPr lang="en-GB" sz="1600">
                  <a:latin typeface="Arial" pitchFamily="34" charset="0"/>
                </a:rPr>
                <a:t>51</a:t>
              </a:r>
            </a:p>
            <a:p>
              <a:pPr algn="r"/>
              <a:r>
                <a:rPr lang="en-GB" sz="1600">
                  <a:latin typeface="Arial" pitchFamily="34" charset="0"/>
                </a:rPr>
                <a:t>262</a:t>
              </a:r>
            </a:p>
            <a:p>
              <a:pPr algn="r"/>
              <a:r>
                <a:rPr lang="en-GB" sz="1600">
                  <a:latin typeface="Arial" pitchFamily="34" charset="0"/>
                </a:rPr>
                <a:t>83</a:t>
              </a:r>
            </a:p>
            <a:p>
              <a:pPr algn="r"/>
              <a:r>
                <a:rPr lang="en-GB" sz="1600">
                  <a:latin typeface="Arial" pitchFamily="34" charset="0"/>
                </a:rPr>
                <a:t>22</a:t>
              </a:r>
            </a:p>
            <a:p>
              <a:pPr algn="r"/>
              <a:r>
                <a:rPr lang="en-GB" sz="1600">
                  <a:latin typeface="Arial" pitchFamily="34" charset="0"/>
                </a:rPr>
                <a:t>   </a:t>
              </a:r>
              <a:r>
                <a:rPr lang="en-GB" sz="1600" b="1">
                  <a:latin typeface="Arial" pitchFamily="34" charset="0"/>
                </a:rPr>
                <a:t>…</a:t>
              </a:r>
            </a:p>
          </p:txBody>
        </p:sp>
        <p:sp>
          <p:nvSpPr>
            <p:cNvPr id="76817" name="Line 16"/>
            <p:cNvSpPr>
              <a:spLocks noChangeShapeType="1"/>
            </p:cNvSpPr>
            <p:nvPr/>
          </p:nvSpPr>
          <p:spPr bwMode="auto">
            <a:xfrm>
              <a:off x="4416" y="1536"/>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18" name="Rectangle 17"/>
            <p:cNvSpPr>
              <a:spLocks noChangeArrowheads="1"/>
            </p:cNvSpPr>
            <p:nvPr/>
          </p:nvSpPr>
          <p:spPr bwMode="auto">
            <a:xfrm>
              <a:off x="5088" y="1296"/>
              <a:ext cx="528"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b="1">
                  <a:latin typeface="Arial" pitchFamily="34" charset="0"/>
                </a:rPr>
                <a:t>size</a:t>
              </a:r>
            </a:p>
          </p:txBody>
        </p:sp>
        <p:sp>
          <p:nvSpPr>
            <p:cNvPr id="76819" name="Rectangle 18"/>
            <p:cNvSpPr>
              <a:spLocks noChangeArrowheads="1"/>
            </p:cNvSpPr>
            <p:nvPr/>
          </p:nvSpPr>
          <p:spPr bwMode="auto">
            <a:xfrm>
              <a:off x="4416" y="1296"/>
              <a:ext cx="672"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b="1">
                  <a:latin typeface="Arial" pitchFamily="34" charset="0"/>
                </a:rPr>
                <a:t>name</a:t>
              </a:r>
            </a:p>
          </p:txBody>
        </p:sp>
      </p:grpSp>
      <p:sp>
        <p:nvSpPr>
          <p:cNvPr id="156691" name="Rectangle 19"/>
          <p:cNvSpPr>
            <a:spLocks noChangeArrowheads="1"/>
          </p:cNvSpPr>
          <p:nvPr/>
        </p:nvSpPr>
        <p:spPr bwMode="auto">
          <a:xfrm>
            <a:off x="8077200" y="2057400"/>
            <a:ext cx="838200" cy="381000"/>
          </a:xfrm>
          <a:prstGeom prst="rect">
            <a:avLst/>
          </a:prstGeom>
          <a:solidFill>
            <a:srgbClr val="2E005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b="1">
                <a:solidFill>
                  <a:schemeClr val="bg1"/>
                </a:solidFill>
                <a:latin typeface="Arial" pitchFamily="34" charset="0"/>
              </a:rPr>
              <a:t>size</a:t>
            </a:r>
          </a:p>
        </p:txBody>
      </p:sp>
      <p:grpSp>
        <p:nvGrpSpPr>
          <p:cNvPr id="156692" name="Group 20"/>
          <p:cNvGrpSpPr>
            <a:grpSpLocks/>
          </p:cNvGrpSpPr>
          <p:nvPr/>
        </p:nvGrpSpPr>
        <p:grpSpPr bwMode="auto">
          <a:xfrm>
            <a:off x="7010400" y="2057400"/>
            <a:ext cx="1905000" cy="2362200"/>
            <a:chOff x="1680" y="2016"/>
            <a:chExt cx="1200" cy="1488"/>
          </a:xfrm>
        </p:grpSpPr>
        <p:sp>
          <p:nvSpPr>
            <p:cNvPr id="76808" name="Rectangle 21"/>
            <p:cNvSpPr>
              <a:spLocks noChangeArrowheads="1"/>
            </p:cNvSpPr>
            <p:nvPr/>
          </p:nvSpPr>
          <p:spPr bwMode="auto">
            <a:xfrm>
              <a:off x="1680" y="2016"/>
              <a:ext cx="1200" cy="1488"/>
            </a:xfrm>
            <a:prstGeom prst="rect">
              <a:avLst/>
            </a:prstGeom>
            <a:solidFill>
              <a:srgbClr val="F3FA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09" name="Text Box 22"/>
            <p:cNvSpPr txBox="1">
              <a:spLocks noChangeArrowheads="1"/>
            </p:cNvSpPr>
            <p:nvPr/>
          </p:nvSpPr>
          <p:spPr bwMode="auto">
            <a:xfrm>
              <a:off x="1769" y="2304"/>
              <a:ext cx="535" cy="1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GB" sz="1600">
                  <a:latin typeface="Arial" pitchFamily="34" charset="0"/>
                </a:rPr>
                <a:t>chap10</a:t>
              </a:r>
            </a:p>
            <a:p>
              <a:r>
                <a:rPr lang="en-GB" sz="1600">
                  <a:latin typeface="Arial" pitchFamily="34" charset="0"/>
                </a:rPr>
                <a:t>chap5</a:t>
              </a:r>
            </a:p>
            <a:p>
              <a:r>
                <a:rPr lang="en-GB" sz="1600">
                  <a:latin typeface="Arial" pitchFamily="34" charset="0"/>
                </a:rPr>
                <a:t>chap1</a:t>
              </a:r>
            </a:p>
            <a:p>
              <a:r>
                <a:rPr lang="en-GB" sz="1600">
                  <a:latin typeface="Arial" pitchFamily="34" charset="0"/>
                </a:rPr>
                <a:t>chap14</a:t>
              </a:r>
            </a:p>
            <a:p>
              <a:r>
                <a:rPr lang="en-GB" sz="1600">
                  <a:latin typeface="Arial" pitchFamily="34" charset="0"/>
                </a:rPr>
                <a:t>chap20</a:t>
              </a:r>
            </a:p>
            <a:p>
              <a:r>
                <a:rPr lang="en-GB" sz="1600">
                  <a:latin typeface="Arial" pitchFamily="34" charset="0"/>
                </a:rPr>
                <a:t>chap8</a:t>
              </a:r>
            </a:p>
            <a:p>
              <a:r>
                <a:rPr lang="en-GB" sz="1600" b="1">
                  <a:latin typeface="Arial" pitchFamily="34" charset="0"/>
                </a:rPr>
                <a:t>…</a:t>
              </a:r>
            </a:p>
          </p:txBody>
        </p:sp>
        <p:sp>
          <p:nvSpPr>
            <p:cNvPr id="76810" name="Text Box 23"/>
            <p:cNvSpPr txBox="1">
              <a:spLocks noChangeArrowheads="1"/>
            </p:cNvSpPr>
            <p:nvPr/>
          </p:nvSpPr>
          <p:spPr bwMode="auto">
            <a:xfrm>
              <a:off x="2526" y="2304"/>
              <a:ext cx="258" cy="1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pPr algn="r"/>
              <a:r>
                <a:rPr lang="en-GB" sz="1600">
                  <a:latin typeface="Arial" pitchFamily="34" charset="0"/>
                </a:rPr>
                <a:t>12</a:t>
              </a:r>
            </a:p>
            <a:p>
              <a:pPr algn="r"/>
              <a:r>
                <a:rPr lang="en-GB" sz="1600">
                  <a:latin typeface="Arial" pitchFamily="34" charset="0"/>
                </a:rPr>
                <a:t>16</a:t>
              </a:r>
            </a:p>
            <a:p>
              <a:pPr algn="r"/>
              <a:r>
                <a:rPr lang="en-GB" sz="1600">
                  <a:latin typeface="Arial" pitchFamily="34" charset="0"/>
                </a:rPr>
                <a:t>17</a:t>
              </a:r>
            </a:p>
            <a:p>
              <a:pPr algn="r"/>
              <a:r>
                <a:rPr lang="en-GB" sz="1600">
                  <a:latin typeface="Arial" pitchFamily="34" charset="0"/>
                </a:rPr>
                <a:t>22</a:t>
              </a:r>
            </a:p>
            <a:p>
              <a:pPr algn="r"/>
              <a:r>
                <a:rPr lang="en-GB" sz="1600">
                  <a:latin typeface="Arial" pitchFamily="34" charset="0"/>
                </a:rPr>
                <a:t>27</a:t>
              </a:r>
            </a:p>
            <a:p>
              <a:pPr algn="r"/>
              <a:r>
                <a:rPr lang="en-GB" sz="1600">
                  <a:latin typeface="Arial" pitchFamily="34" charset="0"/>
                </a:rPr>
                <a:t>32</a:t>
              </a:r>
            </a:p>
            <a:p>
              <a:pPr algn="r"/>
              <a:r>
                <a:rPr lang="en-GB" sz="1600" b="1">
                  <a:latin typeface="Arial" pitchFamily="34" charset="0"/>
                </a:rPr>
                <a:t>…</a:t>
              </a:r>
            </a:p>
          </p:txBody>
        </p:sp>
        <p:sp>
          <p:nvSpPr>
            <p:cNvPr id="76811" name="Line 24"/>
            <p:cNvSpPr>
              <a:spLocks noChangeShapeType="1"/>
            </p:cNvSpPr>
            <p:nvPr/>
          </p:nvSpPr>
          <p:spPr bwMode="auto">
            <a:xfrm>
              <a:off x="1680" y="2256"/>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812" name="Rectangle 25"/>
            <p:cNvSpPr>
              <a:spLocks noChangeArrowheads="1"/>
            </p:cNvSpPr>
            <p:nvPr/>
          </p:nvSpPr>
          <p:spPr bwMode="auto">
            <a:xfrm>
              <a:off x="1680" y="2016"/>
              <a:ext cx="672"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b="1">
                  <a:latin typeface="Arial" pitchFamily="34" charset="0"/>
                </a:rPr>
                <a:t>name</a:t>
              </a:r>
            </a:p>
          </p:txBody>
        </p:sp>
        <p:sp>
          <p:nvSpPr>
            <p:cNvPr id="76813" name="Rectangle 26"/>
            <p:cNvSpPr>
              <a:spLocks noChangeArrowheads="1"/>
            </p:cNvSpPr>
            <p:nvPr/>
          </p:nvSpPr>
          <p:spPr bwMode="auto">
            <a:xfrm>
              <a:off x="2352" y="2016"/>
              <a:ext cx="52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600" b="1">
                  <a:latin typeface="Arial" pitchFamily="34" charset="0"/>
                </a:rPr>
                <a:t>size</a:t>
              </a:r>
            </a:p>
          </p:txBody>
        </p:sp>
      </p:grpSp>
      <p:sp>
        <p:nvSpPr>
          <p:cNvPr id="156699" name="Line 27"/>
          <p:cNvSpPr>
            <a:spLocks noChangeShapeType="1"/>
          </p:cNvSpPr>
          <p:nvPr/>
        </p:nvSpPr>
        <p:spPr bwMode="auto">
          <a:xfrm flipH="1" flipV="1">
            <a:off x="8382000" y="2286000"/>
            <a:ext cx="457200" cy="3810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6699"/>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1000"/>
                                  </p:stCondLst>
                                  <p:childTnLst>
                                    <p:set>
                                      <p:cBhvr>
                                        <p:cTn id="9" dur="1" fill="hold">
                                          <p:stCondLst>
                                            <p:cond delay="499"/>
                                          </p:stCondLst>
                                        </p:cTn>
                                        <p:tgtEl>
                                          <p:spTgt spid="156691"/>
                                        </p:tgtEl>
                                        <p:attrNameLst>
                                          <p:attrName>style.visibility</p:attrName>
                                        </p:attrNameLst>
                                      </p:cBhvr>
                                      <p:to>
                                        <p:strVal val="visible"/>
                                      </p:to>
                                    </p:set>
                                  </p:childTnLst>
                                </p:cTn>
                              </p:par>
                            </p:childTnLst>
                          </p:cTn>
                        </p:par>
                        <p:par>
                          <p:cTn id="10" fill="hold" nodeType="afterGroup">
                            <p:stCondLst>
                              <p:cond delay="2000"/>
                            </p:stCondLst>
                            <p:childTnLst>
                              <p:par>
                                <p:cTn id="11" presetID="1" presetClass="entr" presetSubtype="0" fill="hold" nodeType="afterEffect">
                                  <p:stCondLst>
                                    <p:cond delay="1000"/>
                                  </p:stCondLst>
                                  <p:childTnLst>
                                    <p:set>
                                      <p:cBhvr>
                                        <p:cTn id="12" dur="1" fill="hold">
                                          <p:stCondLst>
                                            <p:cond delay="499"/>
                                          </p:stCondLst>
                                        </p:cTn>
                                        <p:tgtEl>
                                          <p:spTgt spid="1566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91" grpId="0" animBg="1" autoUpdateAnimBg="0"/>
      <p:bldP spid="156699"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8" name="Rectangle 4"/>
          <p:cNvSpPr>
            <a:spLocks noChangeArrowheads="1"/>
          </p:cNvSpPr>
          <p:nvPr/>
        </p:nvSpPr>
        <p:spPr bwMode="auto">
          <a:xfrm>
            <a:off x="533400" y="1905000"/>
            <a:ext cx="8001000" cy="4343400"/>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827" name="Rectangle 2"/>
          <p:cNvSpPr>
            <a:spLocks noGrp="1" noChangeArrowheads="1"/>
          </p:cNvSpPr>
          <p:nvPr>
            <p:ph type="title"/>
          </p:nvPr>
        </p:nvSpPr>
        <p:spPr/>
        <p:txBody>
          <a:bodyPr/>
          <a:lstStyle/>
          <a:p>
            <a:pPr eaLnBrk="1" hangingPunct="1"/>
            <a:r>
              <a:rPr lang="en-GB" smtClean="0"/>
              <a:t>aesthetics and utility</a:t>
            </a:r>
          </a:p>
        </p:txBody>
      </p:sp>
      <p:sp>
        <p:nvSpPr>
          <p:cNvPr id="77828" name="Rectangle 3"/>
          <p:cNvSpPr>
            <a:spLocks noGrp="1" noChangeArrowheads="1"/>
          </p:cNvSpPr>
          <p:nvPr>
            <p:ph type="body" idx="1"/>
          </p:nvPr>
        </p:nvSpPr>
        <p:spPr/>
        <p:txBody>
          <a:bodyPr/>
          <a:lstStyle/>
          <a:p>
            <a:pPr eaLnBrk="1" hangingPunct="1"/>
            <a:r>
              <a:rPr lang="en-GB" sz="2400" smtClean="0"/>
              <a:t>aesthetically pleasing designs</a:t>
            </a:r>
          </a:p>
          <a:p>
            <a:pPr lvl="1" eaLnBrk="1" hangingPunct="1"/>
            <a:r>
              <a:rPr lang="en-GB" sz="2000" smtClean="0"/>
              <a:t>increase user satisfaction and improve productivity</a:t>
            </a:r>
          </a:p>
          <a:p>
            <a:pPr eaLnBrk="1" hangingPunct="1"/>
            <a:r>
              <a:rPr lang="en-GB" sz="2400" b="1" smtClean="0"/>
              <a:t>beauty and utility may conflict</a:t>
            </a:r>
          </a:p>
          <a:p>
            <a:pPr lvl="1" eaLnBrk="1" hangingPunct="1"/>
            <a:r>
              <a:rPr lang="en-GB" sz="2000" smtClean="0"/>
              <a:t>mixed up visual styles </a:t>
            </a:r>
            <a:r>
              <a:rPr lang="en-GB" sz="2000" smtClean="0">
                <a:sym typeface="Symbol" pitchFamily="18" charset="2"/>
              </a:rPr>
              <a:t></a:t>
            </a:r>
            <a:r>
              <a:rPr lang="en-GB" sz="2000" smtClean="0"/>
              <a:t> easy to distinguish</a:t>
            </a:r>
          </a:p>
          <a:p>
            <a:pPr lvl="1" eaLnBrk="1" hangingPunct="1"/>
            <a:r>
              <a:rPr lang="en-GB" sz="2000" smtClean="0"/>
              <a:t>clean design – little differentiation </a:t>
            </a:r>
            <a:r>
              <a:rPr lang="en-GB" sz="2000" smtClean="0">
                <a:sym typeface="Symbol" pitchFamily="18" charset="2"/>
              </a:rPr>
              <a:t></a:t>
            </a:r>
            <a:r>
              <a:rPr lang="en-GB" sz="2000" smtClean="0"/>
              <a:t> confusing</a:t>
            </a:r>
          </a:p>
          <a:p>
            <a:pPr lvl="1" eaLnBrk="1" hangingPunct="1"/>
            <a:r>
              <a:rPr lang="en-GB" sz="2000" b="1" smtClean="0"/>
              <a:t>backgrounds behind text</a:t>
            </a:r>
            <a:br>
              <a:rPr lang="en-GB" sz="2000" b="1" smtClean="0"/>
            </a:br>
            <a:r>
              <a:rPr lang="en-GB" sz="2000" b="1" smtClean="0"/>
              <a:t>	… good to look at, but hard to read</a:t>
            </a:r>
          </a:p>
          <a:p>
            <a:pPr eaLnBrk="1" hangingPunct="1"/>
            <a:r>
              <a:rPr lang="en-GB" sz="2400" smtClean="0"/>
              <a:t>but can work together</a:t>
            </a:r>
          </a:p>
          <a:p>
            <a:pPr lvl="1" eaLnBrk="1" hangingPunct="1"/>
            <a:r>
              <a:rPr lang="en-GB" sz="2000" smtClean="0"/>
              <a:t>e.g. the design of the counter</a:t>
            </a:r>
          </a:p>
          <a:p>
            <a:pPr lvl="1" eaLnBrk="1" hangingPunct="1"/>
            <a:r>
              <a:rPr lang="en-GB" sz="2000" smtClean="0"/>
              <a:t>in consumer products – key differentiator </a:t>
            </a:r>
            <a:r>
              <a:rPr lang="en-GB" sz="1800" smtClean="0"/>
              <a:t>(e.g. iMac)</a:t>
            </a:r>
            <a:endParaRPr lang="en-GB" sz="20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9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6" descr="&#10;3D-pie.gif                                                     0007898DMacintosh HD                   ABA781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5668963"/>
            <a:ext cx="220980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1" name="Rectangle 2"/>
          <p:cNvSpPr>
            <a:spLocks noGrp="1" noChangeArrowheads="1"/>
          </p:cNvSpPr>
          <p:nvPr>
            <p:ph type="title"/>
          </p:nvPr>
        </p:nvSpPr>
        <p:spPr/>
        <p:txBody>
          <a:bodyPr/>
          <a:lstStyle/>
          <a:p>
            <a:pPr eaLnBrk="1" hangingPunct="1"/>
            <a:r>
              <a:rPr lang="en-GB" smtClean="0"/>
              <a:t>colour and 3D</a:t>
            </a:r>
          </a:p>
        </p:txBody>
      </p:sp>
      <p:sp>
        <p:nvSpPr>
          <p:cNvPr id="78852" name="Rectangle 3"/>
          <p:cNvSpPr>
            <a:spLocks noGrp="1" noChangeArrowheads="1"/>
          </p:cNvSpPr>
          <p:nvPr>
            <p:ph type="body" idx="1"/>
          </p:nvPr>
        </p:nvSpPr>
        <p:spPr/>
        <p:txBody>
          <a:bodyPr/>
          <a:lstStyle/>
          <a:p>
            <a:pPr eaLnBrk="1" hangingPunct="1"/>
            <a:r>
              <a:rPr lang="en-GB" sz="2400" smtClean="0"/>
              <a:t>both often used very badly!</a:t>
            </a:r>
          </a:p>
          <a:p>
            <a:pPr eaLnBrk="1" hangingPunct="1"/>
            <a:r>
              <a:rPr lang="en-GB" sz="2400" smtClean="0"/>
              <a:t>colour</a:t>
            </a:r>
          </a:p>
          <a:p>
            <a:pPr lvl="1" eaLnBrk="1" hangingPunct="1"/>
            <a:r>
              <a:rPr lang="en-GB" sz="2000" smtClean="0"/>
              <a:t>older monitors limited palette</a:t>
            </a:r>
          </a:p>
          <a:p>
            <a:pPr lvl="1" eaLnBrk="1" hangingPunct="1"/>
            <a:r>
              <a:rPr lang="en-GB" sz="2000" smtClean="0"/>
              <a:t>colour over used because ‘it is there’</a:t>
            </a:r>
          </a:p>
          <a:p>
            <a:pPr lvl="1" eaLnBrk="1" hangingPunct="1"/>
            <a:r>
              <a:rPr lang="en-GB" sz="2000" b="1" smtClean="0"/>
              <a:t>beware colour blind</a:t>
            </a:r>
            <a:r>
              <a:rPr lang="en-GB" sz="2000" smtClean="0"/>
              <a:t>!</a:t>
            </a:r>
          </a:p>
          <a:p>
            <a:pPr lvl="1" eaLnBrk="1" hangingPunct="1"/>
            <a:r>
              <a:rPr lang="en-GB" sz="2000" b="1" smtClean="0"/>
              <a:t>use sparingly</a:t>
            </a:r>
            <a:r>
              <a:rPr lang="en-GB" sz="2000" smtClean="0"/>
              <a:t> to </a:t>
            </a:r>
            <a:r>
              <a:rPr lang="en-GB" sz="2000" smtClean="0">
                <a:solidFill>
                  <a:srgbClr val="009900"/>
                </a:solidFill>
              </a:rPr>
              <a:t>reinforce</a:t>
            </a:r>
            <a:r>
              <a:rPr lang="en-GB" sz="2000" smtClean="0"/>
              <a:t> other information</a:t>
            </a:r>
          </a:p>
          <a:p>
            <a:pPr eaLnBrk="1" hangingPunct="1"/>
            <a:r>
              <a:rPr lang="en-GB" sz="2400" smtClean="0"/>
              <a:t>3D effects</a:t>
            </a:r>
          </a:p>
          <a:p>
            <a:pPr lvl="1" eaLnBrk="1" hangingPunct="1"/>
            <a:r>
              <a:rPr lang="en-GB" sz="2000" smtClean="0"/>
              <a:t>good for physical information and some graphs</a:t>
            </a:r>
          </a:p>
          <a:p>
            <a:pPr lvl="1" eaLnBrk="1" hangingPunct="1"/>
            <a:r>
              <a:rPr lang="en-GB" sz="2000" smtClean="0"/>
              <a:t>but if over used …</a:t>
            </a:r>
            <a:br>
              <a:rPr lang="en-GB" sz="2000" smtClean="0"/>
            </a:br>
            <a:r>
              <a:rPr lang="en-GB" sz="2000" smtClean="0"/>
              <a:t>	e.g. text in perspective!!  3D pie charts</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extLst>
            <a:ext uri="{91240B29-F687-4F45-9708-019B960494DF}">
              <a14:hiddenLine xmlns:a14="http://schemas.microsoft.com/office/drawing/2010/main" w="9525">
                <a:solidFill>
                  <a:srgbClr val="6666FF"/>
                </a:solidFill>
                <a:miter lim="800000"/>
                <a:headEnd/>
                <a:tailEnd/>
              </a14:hiddenLine>
            </a:ext>
          </a:extLst>
        </p:spPr>
        <p:txBody>
          <a:bodyPr/>
          <a:lstStyle/>
          <a:p>
            <a:pPr eaLnBrk="1" hangingPunct="1"/>
            <a:r>
              <a:rPr lang="en-US" smtClean="0">
                <a:solidFill>
                  <a:srgbClr val="FF0000"/>
                </a:solidFill>
              </a:rPr>
              <a:t>bad</a:t>
            </a:r>
            <a:r>
              <a:rPr lang="en-US" smtClean="0"/>
              <a:t> </a:t>
            </a:r>
            <a:r>
              <a:rPr lang="en-US" smtClean="0">
                <a:solidFill>
                  <a:srgbClr val="6666FF"/>
                </a:solidFill>
              </a:rPr>
              <a:t>use</a:t>
            </a:r>
            <a:r>
              <a:rPr lang="en-US" smtClean="0"/>
              <a:t> </a:t>
            </a:r>
            <a:r>
              <a:rPr lang="en-US" smtClean="0">
                <a:solidFill>
                  <a:srgbClr val="99FF99"/>
                </a:solidFill>
              </a:rPr>
              <a:t>of</a:t>
            </a:r>
            <a:r>
              <a:rPr lang="en-US" smtClean="0"/>
              <a:t> </a:t>
            </a:r>
            <a:r>
              <a:rPr lang="en-US" smtClean="0">
                <a:solidFill>
                  <a:schemeClr val="accent2"/>
                </a:solidFill>
              </a:rPr>
              <a:t>c</a:t>
            </a:r>
            <a:r>
              <a:rPr lang="en-US" smtClean="0">
                <a:solidFill>
                  <a:srgbClr val="33CCFF"/>
                </a:solidFill>
              </a:rPr>
              <a:t>olou</a:t>
            </a:r>
            <a:r>
              <a:rPr lang="en-US" smtClean="0">
                <a:solidFill>
                  <a:schemeClr val="accent2"/>
                </a:solidFill>
              </a:rPr>
              <a:t>r</a:t>
            </a:r>
            <a:endParaRPr lang="en-US" smtClean="0"/>
          </a:p>
        </p:txBody>
      </p:sp>
      <p:sp>
        <p:nvSpPr>
          <p:cNvPr id="79875" name="Rectangle 3"/>
          <p:cNvSpPr>
            <a:spLocks noGrp="1" noChangeArrowheads="1"/>
          </p:cNvSpPr>
          <p:nvPr>
            <p:ph type="body" idx="1"/>
          </p:nvPr>
        </p:nvSpPr>
        <p:spPr>
          <a:solidFill>
            <a:srgbClr val="FF0000"/>
          </a:solidFill>
        </p:spPr>
        <p:txBody>
          <a:bodyPr/>
          <a:lstStyle/>
          <a:p>
            <a:pPr eaLnBrk="1" hangingPunct="1"/>
            <a:r>
              <a:rPr lang="en-US" smtClean="0">
                <a:solidFill>
                  <a:srgbClr val="33CCFF"/>
                </a:solidFill>
              </a:rPr>
              <a:t>over</a:t>
            </a:r>
            <a:r>
              <a:rPr lang="en-US" smtClean="0"/>
              <a:t> </a:t>
            </a:r>
            <a:r>
              <a:rPr lang="en-US" smtClean="0">
                <a:solidFill>
                  <a:srgbClr val="660066"/>
                </a:solidFill>
              </a:rPr>
              <a:t>use</a:t>
            </a:r>
            <a:r>
              <a:rPr lang="en-US" smtClean="0"/>
              <a:t> - </a:t>
            </a:r>
            <a:r>
              <a:rPr lang="en-US" sz="2000" smtClean="0">
                <a:solidFill>
                  <a:schemeClr val="accent1"/>
                </a:solidFill>
              </a:rPr>
              <a:t>without</a:t>
            </a:r>
            <a:r>
              <a:rPr lang="en-US" sz="2000" smtClean="0"/>
              <a:t> </a:t>
            </a:r>
            <a:r>
              <a:rPr lang="en-US" sz="2000" smtClean="0">
                <a:solidFill>
                  <a:srgbClr val="0000FF"/>
                </a:solidFill>
              </a:rPr>
              <a:t>very</a:t>
            </a:r>
            <a:r>
              <a:rPr lang="en-US" sz="2000" smtClean="0"/>
              <a:t> </a:t>
            </a:r>
            <a:r>
              <a:rPr lang="en-US" sz="2000" smtClean="0">
                <a:solidFill>
                  <a:srgbClr val="33CCFF"/>
                </a:solidFill>
              </a:rPr>
              <a:t>good</a:t>
            </a:r>
            <a:r>
              <a:rPr lang="en-US" sz="2000" smtClean="0"/>
              <a:t> reason (e.g. kids’ site)</a:t>
            </a:r>
          </a:p>
          <a:p>
            <a:pPr eaLnBrk="1" hangingPunct="1"/>
            <a:r>
              <a:rPr lang="en-US" smtClean="0">
                <a:solidFill>
                  <a:srgbClr val="00FF00"/>
                </a:solidFill>
              </a:rPr>
              <a:t>colour blindness</a:t>
            </a:r>
            <a:endParaRPr lang="en-US" smtClean="0"/>
          </a:p>
          <a:p>
            <a:pPr eaLnBrk="1" hangingPunct="1"/>
            <a:r>
              <a:rPr lang="en-US" smtClean="0"/>
              <a:t>poor </a:t>
            </a:r>
            <a:r>
              <a:rPr lang="en-US" smtClean="0">
                <a:solidFill>
                  <a:srgbClr val="FF3399"/>
                </a:solidFill>
              </a:rPr>
              <a:t>use of</a:t>
            </a:r>
            <a:r>
              <a:rPr lang="en-US" smtClean="0"/>
              <a:t> contrast</a:t>
            </a:r>
          </a:p>
          <a:p>
            <a:pPr eaLnBrk="1" hangingPunct="1"/>
            <a:r>
              <a:rPr lang="en-US" smtClean="0"/>
              <a:t>do adjust your set!</a:t>
            </a:r>
          </a:p>
          <a:p>
            <a:pPr lvl="1" eaLnBrk="1" hangingPunct="1"/>
            <a:r>
              <a:rPr lang="en-US" smtClean="0"/>
              <a:t>adjust your monitor to greys only</a:t>
            </a:r>
          </a:p>
          <a:p>
            <a:pPr lvl="1" eaLnBrk="1" hangingPunct="1"/>
            <a:r>
              <a:rPr lang="en-US" smtClean="0"/>
              <a:t>can you still read your screen?</a:t>
            </a:r>
          </a:p>
        </p:txBody>
      </p:sp>
      <p:pic>
        <p:nvPicPr>
          <p:cNvPr id="181253" name="Picture 5" descr="colours-in-grey-harder.gif                                     0007898DMacintosh HD                   ABA781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81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GB" smtClean="0"/>
              <a:t>across countries and cultures</a:t>
            </a:r>
          </a:p>
        </p:txBody>
      </p:sp>
      <p:sp>
        <p:nvSpPr>
          <p:cNvPr id="80899" name="Rectangle 3"/>
          <p:cNvSpPr>
            <a:spLocks noGrp="1" noChangeArrowheads="1"/>
          </p:cNvSpPr>
          <p:nvPr>
            <p:ph type="body" idx="1"/>
          </p:nvPr>
        </p:nvSpPr>
        <p:spPr/>
        <p:txBody>
          <a:bodyPr/>
          <a:lstStyle/>
          <a:p>
            <a:pPr eaLnBrk="1" hangingPunct="1">
              <a:lnSpc>
                <a:spcPct val="90000"/>
              </a:lnSpc>
            </a:pPr>
            <a:r>
              <a:rPr lang="en-GB" sz="2000" smtClean="0"/>
              <a:t>localisation &amp; internationalisation</a:t>
            </a:r>
          </a:p>
          <a:p>
            <a:pPr marL="819150" lvl="1" eaLnBrk="1" hangingPunct="1">
              <a:lnSpc>
                <a:spcPct val="90000"/>
              </a:lnSpc>
            </a:pPr>
            <a:r>
              <a:rPr lang="en-GB" sz="1800" smtClean="0"/>
              <a:t>changing interfaces </a:t>
            </a:r>
            <a:r>
              <a:rPr lang="en-GB" sz="1800" b="1" smtClean="0"/>
              <a:t>for particular cultures/languages</a:t>
            </a:r>
          </a:p>
          <a:p>
            <a:pPr eaLnBrk="1" hangingPunct="1">
              <a:lnSpc>
                <a:spcPct val="90000"/>
              </a:lnSpc>
            </a:pPr>
            <a:r>
              <a:rPr lang="en-GB" sz="2000" smtClean="0"/>
              <a:t>globalisation</a:t>
            </a:r>
          </a:p>
          <a:p>
            <a:pPr marL="819150" lvl="1" eaLnBrk="1" hangingPunct="1">
              <a:lnSpc>
                <a:spcPct val="90000"/>
              </a:lnSpc>
            </a:pPr>
            <a:r>
              <a:rPr lang="en-GB" sz="1800" smtClean="0"/>
              <a:t>try to choose symbols etc. that </a:t>
            </a:r>
            <a:r>
              <a:rPr lang="en-GB" sz="1800" b="1" smtClean="0"/>
              <a:t>work everywhere</a:t>
            </a:r>
          </a:p>
          <a:p>
            <a:pPr eaLnBrk="1" hangingPunct="1">
              <a:lnSpc>
                <a:spcPct val="90000"/>
              </a:lnSpc>
            </a:pPr>
            <a:endParaRPr lang="en-GB" sz="1000" smtClean="0"/>
          </a:p>
          <a:p>
            <a:pPr eaLnBrk="1" hangingPunct="1">
              <a:lnSpc>
                <a:spcPct val="90000"/>
              </a:lnSpc>
            </a:pPr>
            <a:r>
              <a:rPr lang="en-GB" sz="2000" smtClean="0"/>
              <a:t>simply change language?</a:t>
            </a:r>
          </a:p>
          <a:p>
            <a:pPr marL="819150" lvl="1" eaLnBrk="1" hangingPunct="1">
              <a:lnSpc>
                <a:spcPct val="90000"/>
              </a:lnSpc>
            </a:pPr>
            <a:r>
              <a:rPr lang="en-GB" sz="1800" smtClean="0"/>
              <a:t>use ‘</a:t>
            </a:r>
            <a:r>
              <a:rPr lang="en-GB" sz="1800" b="1" smtClean="0"/>
              <a:t>resource’ database instead of literal text</a:t>
            </a:r>
            <a:r>
              <a:rPr lang="en-GB" sz="1800" smtClean="0"/>
              <a:t/>
            </a:r>
            <a:br>
              <a:rPr lang="en-GB" sz="1800" smtClean="0"/>
            </a:br>
            <a:r>
              <a:rPr lang="en-GB" sz="1800" smtClean="0"/>
              <a:t>… but changes sizes, left-right order etc.</a:t>
            </a:r>
          </a:p>
          <a:p>
            <a:pPr eaLnBrk="1" hangingPunct="1">
              <a:lnSpc>
                <a:spcPct val="90000"/>
              </a:lnSpc>
            </a:pPr>
            <a:r>
              <a:rPr lang="en-GB" sz="2000" smtClean="0"/>
              <a:t>deeper issues</a:t>
            </a:r>
          </a:p>
          <a:p>
            <a:pPr marL="819150" lvl="1" eaLnBrk="1" hangingPunct="1">
              <a:lnSpc>
                <a:spcPct val="90000"/>
              </a:lnSpc>
            </a:pPr>
            <a:r>
              <a:rPr lang="en-GB" sz="1800" smtClean="0"/>
              <a:t>cultural assumptions and values</a:t>
            </a:r>
          </a:p>
          <a:p>
            <a:pPr marL="819150" lvl="1" eaLnBrk="1" hangingPunct="1">
              <a:lnSpc>
                <a:spcPct val="90000"/>
              </a:lnSpc>
            </a:pPr>
            <a:r>
              <a:rPr lang="en-GB" sz="1800" smtClean="0"/>
              <a:t>meanings of symbols</a:t>
            </a:r>
          </a:p>
          <a:p>
            <a:pPr marL="819150" lvl="1" eaLnBrk="1" hangingPunct="1">
              <a:lnSpc>
                <a:spcPct val="90000"/>
              </a:lnSpc>
              <a:buFontTx/>
              <a:buChar char=" "/>
            </a:pPr>
            <a:r>
              <a:rPr lang="en-GB" sz="1800" smtClean="0"/>
              <a:t>e.g tick and cross …  +ve and -ve in some cultures</a:t>
            </a:r>
            <a:br>
              <a:rPr lang="en-GB" sz="1800" smtClean="0"/>
            </a:br>
            <a:r>
              <a:rPr lang="en-GB" sz="1800" smtClean="0"/>
              <a:t>      … but … mean the same thing (mark this) in others</a:t>
            </a:r>
            <a:endParaRPr lang="en-GB" sz="1000" smtClean="0"/>
          </a:p>
        </p:txBody>
      </p:sp>
      <p:sp>
        <p:nvSpPr>
          <p:cNvPr id="80900" name="Text Box 4"/>
          <p:cNvSpPr txBox="1">
            <a:spLocks noChangeArrowheads="1"/>
          </p:cNvSpPr>
          <p:nvPr/>
        </p:nvSpPr>
        <p:spPr bwMode="auto">
          <a:xfrm>
            <a:off x="3886200" y="5668963"/>
            <a:ext cx="765175"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sz="7200">
                <a:solidFill>
                  <a:srgbClr val="FF0000"/>
                </a:solidFill>
                <a:latin typeface="Times New Roman" pitchFamily="18" charset="0"/>
                <a:sym typeface="Wingdings" pitchFamily="2" charset="2"/>
              </a:rPr>
              <a:t></a:t>
            </a:r>
            <a:endParaRPr lang="en-US" sz="7200">
              <a:latin typeface="Times New Roman" pitchFamily="18" charset="0"/>
            </a:endParaRPr>
          </a:p>
        </p:txBody>
      </p:sp>
      <p:sp>
        <p:nvSpPr>
          <p:cNvPr id="80901" name="Text Box 5"/>
          <p:cNvSpPr txBox="1">
            <a:spLocks noChangeArrowheads="1"/>
          </p:cNvSpPr>
          <p:nvPr/>
        </p:nvSpPr>
        <p:spPr bwMode="auto">
          <a:xfrm>
            <a:off x="2743200" y="5668963"/>
            <a:ext cx="903288"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US" sz="7200">
                <a:solidFill>
                  <a:srgbClr val="66FF33"/>
                </a:solidFill>
                <a:latin typeface="Times New Roman" pitchFamily="18" charset="0"/>
                <a:sym typeface="Wingdings" pitchFamily="2" charset="2"/>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smtClean="0"/>
              <a:t>Steps …</a:t>
            </a:r>
          </a:p>
        </p:txBody>
      </p:sp>
      <p:sp>
        <p:nvSpPr>
          <p:cNvPr id="9219" name="Rectangle 3"/>
          <p:cNvSpPr>
            <a:spLocks noGrp="1" noChangeArrowheads="1"/>
          </p:cNvSpPr>
          <p:nvPr>
            <p:ph type="body" idx="1"/>
          </p:nvPr>
        </p:nvSpPr>
        <p:spPr/>
        <p:txBody>
          <a:bodyPr/>
          <a:lstStyle/>
          <a:p>
            <a:pPr eaLnBrk="1" hangingPunct="1"/>
            <a:r>
              <a:rPr lang="en-GB" sz="2400" smtClean="0"/>
              <a:t>requirements</a:t>
            </a:r>
          </a:p>
          <a:p>
            <a:pPr lvl="1" eaLnBrk="1" hangingPunct="1"/>
            <a:r>
              <a:rPr lang="en-GB" sz="2000" smtClean="0"/>
              <a:t>what is there and what is wanted …</a:t>
            </a:r>
          </a:p>
          <a:p>
            <a:pPr eaLnBrk="1" hangingPunct="1"/>
            <a:r>
              <a:rPr lang="en-GB" sz="2400" smtClean="0"/>
              <a:t>analysis</a:t>
            </a:r>
          </a:p>
          <a:p>
            <a:pPr lvl="1" eaLnBrk="1" hangingPunct="1"/>
            <a:r>
              <a:rPr lang="en-GB" sz="2000" smtClean="0"/>
              <a:t>ordering and understanding</a:t>
            </a:r>
          </a:p>
          <a:p>
            <a:pPr eaLnBrk="1" hangingPunct="1"/>
            <a:r>
              <a:rPr lang="en-GB" sz="2400" smtClean="0"/>
              <a:t>design</a:t>
            </a:r>
          </a:p>
          <a:p>
            <a:pPr lvl="1" eaLnBrk="1" hangingPunct="1"/>
            <a:r>
              <a:rPr lang="en-GB" sz="2000" smtClean="0"/>
              <a:t>what to do and how to decide</a:t>
            </a:r>
          </a:p>
          <a:p>
            <a:pPr eaLnBrk="1" hangingPunct="1"/>
            <a:r>
              <a:rPr lang="en-GB" sz="2400" smtClean="0"/>
              <a:t>iteration and prototyping</a:t>
            </a:r>
          </a:p>
          <a:p>
            <a:pPr lvl="1" eaLnBrk="1" hangingPunct="1"/>
            <a:r>
              <a:rPr lang="en-GB" sz="2000" smtClean="0"/>
              <a:t>getting it right … and finding what is really needed!</a:t>
            </a:r>
          </a:p>
          <a:p>
            <a:pPr eaLnBrk="1" hangingPunct="1"/>
            <a:r>
              <a:rPr lang="en-GB" sz="2400" smtClean="0"/>
              <a:t>implementation and deployment</a:t>
            </a:r>
          </a:p>
          <a:p>
            <a:pPr lvl="1" eaLnBrk="1" hangingPunct="1"/>
            <a:r>
              <a:rPr lang="en-GB" sz="2000" smtClean="0"/>
              <a:t>making it and getting it out there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smtClean="0"/>
              <a:t>… but how can I do it all ! !</a:t>
            </a:r>
          </a:p>
        </p:txBody>
      </p:sp>
      <p:sp>
        <p:nvSpPr>
          <p:cNvPr id="10243" name="Rectangle 3"/>
          <p:cNvSpPr>
            <a:spLocks noGrp="1" noChangeArrowheads="1"/>
          </p:cNvSpPr>
          <p:nvPr>
            <p:ph type="body" idx="1"/>
          </p:nvPr>
        </p:nvSpPr>
        <p:spPr/>
        <p:txBody>
          <a:bodyPr/>
          <a:lstStyle/>
          <a:p>
            <a:pPr eaLnBrk="1" hangingPunct="1"/>
            <a:r>
              <a:rPr lang="en-GB" sz="2400" smtClean="0"/>
              <a:t>limited time  </a:t>
            </a:r>
            <a:r>
              <a:rPr lang="en-GB" sz="2400" smtClean="0">
                <a:sym typeface="Symbol" pitchFamily="18" charset="2"/>
              </a:rPr>
              <a:t></a:t>
            </a:r>
            <a:r>
              <a:rPr lang="en-GB" sz="2400" smtClean="0"/>
              <a:t>  design trade-off</a:t>
            </a:r>
          </a:p>
          <a:p>
            <a:pPr eaLnBrk="1" hangingPunct="1"/>
            <a:endParaRPr lang="en-GB" sz="2400" smtClean="0"/>
          </a:p>
          <a:p>
            <a:pPr eaLnBrk="1" hangingPunct="1"/>
            <a:r>
              <a:rPr lang="en-GB" sz="2400" smtClean="0"/>
              <a:t>usability?</a:t>
            </a:r>
          </a:p>
          <a:p>
            <a:pPr lvl="1" eaLnBrk="1" hangingPunct="1"/>
            <a:r>
              <a:rPr lang="en-GB" sz="2000" smtClean="0"/>
              <a:t>finding problems and fixing them?</a:t>
            </a:r>
          </a:p>
          <a:p>
            <a:pPr lvl="1" eaLnBrk="1" hangingPunct="1"/>
            <a:r>
              <a:rPr lang="en-GB" sz="2000" smtClean="0"/>
              <a:t>deciding what to fix?</a:t>
            </a:r>
          </a:p>
          <a:p>
            <a:pPr eaLnBrk="1" hangingPunct="1"/>
            <a:endParaRPr lang="en-GB" sz="2400" smtClean="0"/>
          </a:p>
          <a:p>
            <a:pPr eaLnBrk="1" hangingPunct="1"/>
            <a:r>
              <a:rPr lang="en-GB" sz="2400" smtClean="0"/>
              <a:t>a perfect system is badly designed</a:t>
            </a:r>
          </a:p>
          <a:p>
            <a:pPr lvl="1" eaLnBrk="1" hangingPunct="1"/>
            <a:r>
              <a:rPr lang="en-GB" sz="2000" smtClean="0"/>
              <a:t>too good </a:t>
            </a:r>
            <a:r>
              <a:rPr lang="en-GB" sz="2000" smtClean="0">
                <a:sym typeface="Symbol" pitchFamily="18" charset="2"/>
              </a:rPr>
              <a:t></a:t>
            </a:r>
            <a:r>
              <a:rPr lang="en-GB" sz="2000" smtClean="0"/>
              <a:t> too much effort in design</a:t>
            </a:r>
          </a:p>
        </p:txBody>
      </p:sp>
      <p:sp>
        <p:nvSpPr>
          <p:cNvPr id="111620" name="Text Box 4"/>
          <p:cNvSpPr txBox="1">
            <a:spLocks noChangeArrowheads="1"/>
          </p:cNvSpPr>
          <p:nvPr/>
        </p:nvSpPr>
        <p:spPr bwMode="auto">
          <a:xfrm>
            <a:off x="4343400" y="3581400"/>
            <a:ext cx="600075" cy="641350"/>
          </a:xfrm>
          <a:prstGeom prst="rect">
            <a:avLst/>
          </a:prstGeom>
          <a:noFill/>
          <a:ln>
            <a:noFill/>
          </a:ln>
          <a:effectLst/>
          <a:extLst>
            <a:ext uri="{909E8E84-426E-40DD-AFC4-6F175D3DCCD1}">
              <a14:hiddenFill xmlns:a14="http://schemas.microsoft.com/office/drawing/2010/main">
                <a:solidFill>
                  <a:srgbClr val="00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GB" sz="3600">
                <a:solidFill>
                  <a:srgbClr val="009900"/>
                </a:solidFill>
                <a:sym typeface="Monotype Sorts" charset="2"/>
              </a:rPr>
              <a:t></a:t>
            </a:r>
            <a:endParaRPr lang="en-GB" sz="3600">
              <a:solidFill>
                <a:srgbClr val="009900"/>
              </a:solidFill>
            </a:endParaRPr>
          </a:p>
        </p:txBody>
      </p:sp>
      <p:sp>
        <p:nvSpPr>
          <p:cNvPr id="111621" name="Text Box 5"/>
          <p:cNvSpPr txBox="1">
            <a:spLocks noChangeArrowheads="1"/>
          </p:cNvSpPr>
          <p:nvPr/>
        </p:nvSpPr>
        <p:spPr bwMode="auto">
          <a:xfrm>
            <a:off x="5943600" y="3200400"/>
            <a:ext cx="6000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r>
              <a:rPr lang="en-GB" sz="3600">
                <a:solidFill>
                  <a:srgbClr val="CC0000"/>
                </a:solidFill>
                <a:sym typeface="Monotype Sorts" charset="2"/>
              </a:rPr>
              <a:t></a:t>
            </a:r>
            <a:endParaRPr lang="en-GB" sz="3600">
              <a:solidFill>
                <a:srgbClr val="CC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16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16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build="p" autoUpdateAnimBg="0"/>
      <p:bldP spid="111621" grpId="0" build="p" autoUpdateAnimBg="0"/>
    </p:bldLst>
  </p:timing>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Comic Sans MS"/>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829</TotalTime>
  <Words>2318</Words>
  <Application>Microsoft Office PowerPoint</Application>
  <PresentationFormat>On-screen Show (4:3)</PresentationFormat>
  <Paragraphs>661</Paragraphs>
  <Slides>78</Slides>
  <Notes>9</Notes>
  <HiddenSlides>0</HiddenSlides>
  <MMClips>0</MMClips>
  <ScaleCrop>false</ScaleCrop>
  <HeadingPairs>
    <vt:vector size="6" baseType="variant">
      <vt:variant>
        <vt:lpstr>Fonts Used</vt:lpstr>
      </vt:variant>
      <vt:variant>
        <vt:i4>31</vt:i4>
      </vt:variant>
      <vt:variant>
        <vt:lpstr>Theme</vt:lpstr>
      </vt:variant>
      <vt:variant>
        <vt:i4>1</vt:i4>
      </vt:variant>
      <vt:variant>
        <vt:lpstr>Slide Titles</vt:lpstr>
      </vt:variant>
      <vt:variant>
        <vt:i4>78</vt:i4>
      </vt:variant>
    </vt:vector>
  </HeadingPairs>
  <TitlesOfParts>
    <vt:vector size="110" baseType="lpstr">
      <vt:lpstr>Times</vt:lpstr>
      <vt:lpstr>Arial</vt:lpstr>
      <vt:lpstr>Comic Sans MS</vt:lpstr>
      <vt:lpstr>Verdana</vt:lpstr>
      <vt:lpstr>Symbol</vt:lpstr>
      <vt:lpstr>Monotype Sorts</vt:lpstr>
      <vt:lpstr>Times New Roman</vt:lpstr>
      <vt:lpstr>Abadi MT Condensed</vt:lpstr>
      <vt:lpstr>Arial Black</vt:lpstr>
      <vt:lpstr>Arial Narrow</vt:lpstr>
      <vt:lpstr>Book Antiqua</vt:lpstr>
      <vt:lpstr>Bookman Old Style</vt:lpstr>
      <vt:lpstr>Bookshelf Symbol 1</vt:lpstr>
      <vt:lpstr>Century Gothic</vt:lpstr>
      <vt:lpstr>Century Schoolbook</vt:lpstr>
      <vt:lpstr>Courier New</vt:lpstr>
      <vt:lpstr>Garamond</vt:lpstr>
      <vt:lpstr>Georgia</vt:lpstr>
      <vt:lpstr>Haettenschweiler</vt:lpstr>
      <vt:lpstr>Impact</vt:lpstr>
      <vt:lpstr>Letter Gothic MT</vt:lpstr>
      <vt:lpstr>Lucida Console</vt:lpstr>
      <vt:lpstr>Lucida Sans Unicode</vt:lpstr>
      <vt:lpstr>Modern</vt:lpstr>
      <vt:lpstr>Roman</vt:lpstr>
      <vt:lpstr>Script</vt:lpstr>
      <vt:lpstr>Tahoma</vt:lpstr>
      <vt:lpstr>Times New Roman MT Extra Bold</vt:lpstr>
      <vt:lpstr>Trebuchet MS</vt:lpstr>
      <vt:lpstr>Wingdings</vt:lpstr>
      <vt:lpstr>Wingdings 2</vt:lpstr>
      <vt:lpstr>Blank</vt:lpstr>
      <vt:lpstr>chapter 5</vt:lpstr>
      <vt:lpstr>what is design?</vt:lpstr>
      <vt:lpstr>golden rule of design</vt:lpstr>
      <vt:lpstr>for Human–Computer Interaction</vt:lpstr>
      <vt:lpstr>To err is human</vt:lpstr>
      <vt:lpstr>Central message …</vt:lpstr>
      <vt:lpstr>The process of design</vt:lpstr>
      <vt:lpstr>Steps …</vt:lpstr>
      <vt:lpstr>… but how can I do it all ! !</vt:lpstr>
      <vt:lpstr>user focus</vt:lpstr>
      <vt:lpstr>know your user</vt:lpstr>
      <vt:lpstr>persona</vt:lpstr>
      <vt:lpstr>example persona</vt:lpstr>
      <vt:lpstr>cultural probes</vt:lpstr>
      <vt:lpstr>scenarios</vt:lpstr>
      <vt:lpstr>scenarios</vt:lpstr>
      <vt:lpstr>scenarios …</vt:lpstr>
      <vt:lpstr>scenario – movie player</vt:lpstr>
      <vt:lpstr>also play act …</vt:lpstr>
      <vt:lpstr>… explore the depths</vt:lpstr>
      <vt:lpstr>use scenarios to ..</vt:lpstr>
      <vt:lpstr>linearity</vt:lpstr>
      <vt:lpstr>navigation design</vt:lpstr>
      <vt:lpstr>Levels to consider</vt:lpstr>
      <vt:lpstr>think about structure</vt:lpstr>
      <vt:lpstr>local</vt:lpstr>
      <vt:lpstr>goal seeking</vt:lpstr>
      <vt:lpstr>goal seeking</vt:lpstr>
      <vt:lpstr>goal seeking</vt:lpstr>
      <vt:lpstr>goal seeking</vt:lpstr>
      <vt:lpstr>four golden rules</vt:lpstr>
      <vt:lpstr>where you are – breadcrumbs</vt:lpstr>
      <vt:lpstr>beware the big button trap</vt:lpstr>
      <vt:lpstr>modes</vt:lpstr>
      <vt:lpstr>global</vt:lpstr>
      <vt:lpstr>hierarchical diagrams </vt:lpstr>
      <vt:lpstr>hierarchical diagrams ctd.</vt:lpstr>
      <vt:lpstr>navigating hierarchies</vt:lpstr>
      <vt:lpstr>think about dialogue</vt:lpstr>
      <vt:lpstr>think about dialogue</vt:lpstr>
      <vt:lpstr>network diagrams</vt:lpstr>
      <vt:lpstr>network diagrams ctd.</vt:lpstr>
      <vt:lpstr>wider still</vt:lpstr>
      <vt:lpstr>wider still …</vt:lpstr>
      <vt:lpstr>screen design and layout</vt:lpstr>
      <vt:lpstr>basic principles</vt:lpstr>
      <vt:lpstr>available tools</vt:lpstr>
      <vt:lpstr>grouping and structure</vt:lpstr>
      <vt:lpstr>order of groups and items</vt:lpstr>
      <vt:lpstr>decoration</vt:lpstr>
      <vt:lpstr>alignment - text</vt:lpstr>
      <vt:lpstr>alignment - names</vt:lpstr>
      <vt:lpstr>alignment - numbers</vt:lpstr>
      <vt:lpstr>alignment - numbers</vt:lpstr>
      <vt:lpstr>multiple  columns</vt:lpstr>
      <vt:lpstr>multiple  columns - 2</vt:lpstr>
      <vt:lpstr>multiple  columns - 3</vt:lpstr>
      <vt:lpstr>multiple  columns - 4</vt:lpstr>
      <vt:lpstr>white space - the counter</vt:lpstr>
      <vt:lpstr>white space - the counter</vt:lpstr>
      <vt:lpstr>space to separate</vt:lpstr>
      <vt:lpstr>space to structure</vt:lpstr>
      <vt:lpstr>space to highlight</vt:lpstr>
      <vt:lpstr>physical controls</vt:lpstr>
      <vt:lpstr>physical controls</vt:lpstr>
      <vt:lpstr>physical controls</vt:lpstr>
      <vt:lpstr>physical controls</vt:lpstr>
      <vt:lpstr>physical controls</vt:lpstr>
      <vt:lpstr>user action and control</vt:lpstr>
      <vt:lpstr>entering information</vt:lpstr>
      <vt:lpstr>knowing what to do</vt:lpstr>
      <vt:lpstr>affordances</vt:lpstr>
      <vt:lpstr>appropriate appearance</vt:lpstr>
      <vt:lpstr>presenting information</vt:lpstr>
      <vt:lpstr>aesthetics and utility</vt:lpstr>
      <vt:lpstr>colour and 3D</vt:lpstr>
      <vt:lpstr>bad use of colour</vt:lpstr>
      <vt:lpstr>across countries and cultures</vt:lpstr>
    </vt:vector>
  </TitlesOfParts>
  <Company>Lancaster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 Dix</dc:creator>
  <cp:lastModifiedBy>Njenga</cp:lastModifiedBy>
  <cp:revision>112</cp:revision>
  <dcterms:created xsi:type="dcterms:W3CDTF">2003-08-07T14:10:51Z</dcterms:created>
  <dcterms:modified xsi:type="dcterms:W3CDTF">2017-04-13T07:22:50Z</dcterms:modified>
</cp:coreProperties>
</file>