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87" r:id="rId2"/>
    <p:sldId id="288" r:id="rId3"/>
    <p:sldId id="316" r:id="rId4"/>
    <p:sldId id="339" r:id="rId5"/>
    <p:sldId id="338" r:id="rId6"/>
    <p:sldId id="314" r:id="rId7"/>
    <p:sldId id="340" r:id="rId8"/>
    <p:sldId id="358" r:id="rId9"/>
    <p:sldId id="313" r:id="rId10"/>
    <p:sldId id="341" r:id="rId11"/>
    <p:sldId id="312" r:id="rId12"/>
    <p:sldId id="342" r:id="rId13"/>
    <p:sldId id="359" r:id="rId14"/>
    <p:sldId id="360" r:id="rId15"/>
    <p:sldId id="311" r:id="rId16"/>
    <p:sldId id="343" r:id="rId17"/>
    <p:sldId id="361" r:id="rId18"/>
    <p:sldId id="371" r:id="rId19"/>
    <p:sldId id="373" r:id="rId20"/>
    <p:sldId id="374" r:id="rId21"/>
    <p:sldId id="375" r:id="rId22"/>
    <p:sldId id="362" r:id="rId23"/>
    <p:sldId id="310" r:id="rId24"/>
    <p:sldId id="344" r:id="rId25"/>
    <p:sldId id="309" r:id="rId26"/>
    <p:sldId id="345" r:id="rId27"/>
    <p:sldId id="328" r:id="rId28"/>
    <p:sldId id="329" r:id="rId29"/>
    <p:sldId id="363" r:id="rId30"/>
    <p:sldId id="330" r:id="rId31"/>
    <p:sldId id="331" r:id="rId32"/>
    <p:sldId id="364" r:id="rId33"/>
    <p:sldId id="332" r:id="rId34"/>
    <p:sldId id="333" r:id="rId35"/>
    <p:sldId id="348" r:id="rId36"/>
    <p:sldId id="347" r:id="rId37"/>
    <p:sldId id="335" r:id="rId38"/>
    <p:sldId id="336" r:id="rId39"/>
    <p:sldId id="317" r:id="rId40"/>
    <p:sldId id="349" r:id="rId41"/>
    <p:sldId id="365" r:id="rId42"/>
    <p:sldId id="350" r:id="rId43"/>
    <p:sldId id="319" r:id="rId44"/>
    <p:sldId id="320" r:id="rId45"/>
    <p:sldId id="351" r:id="rId46"/>
    <p:sldId id="352" r:id="rId47"/>
    <p:sldId id="367" r:id="rId48"/>
    <p:sldId id="366" r:id="rId49"/>
    <p:sldId id="322" r:id="rId50"/>
    <p:sldId id="368" r:id="rId51"/>
    <p:sldId id="369" r:id="rId52"/>
    <p:sldId id="353" r:id="rId53"/>
    <p:sldId id="323" r:id="rId54"/>
    <p:sldId id="324" r:id="rId55"/>
    <p:sldId id="354" r:id="rId56"/>
    <p:sldId id="325" r:id="rId57"/>
    <p:sldId id="355" r:id="rId58"/>
    <p:sldId id="326" r:id="rId59"/>
    <p:sldId id="356" r:id="rId60"/>
    <p:sldId id="327" r:id="rId61"/>
    <p:sldId id="357" r:id="rId62"/>
    <p:sldId id="370" r:id="rId6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FFFF00"/>
    <a:srgbClr val="2E005D"/>
    <a:srgbClr val="2F8B20"/>
    <a:srgbClr val="FF0000"/>
    <a:srgbClr val="F3FAFF"/>
    <a:srgbClr val="555A5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5B6D0-171B-486F-BC46-234694F7B8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21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5FCD1-5EE7-462B-B1A8-BFBA4450D9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06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34BC8-2A18-432E-ADDA-D39AD26D63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10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1931D-CC6F-4D77-88F2-F5F293E6CE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0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E5770-802E-4C94-891F-FBD19EB3B0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8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63785-2ACF-4DA4-93E6-47A13029EA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63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A2790-D27E-487C-AA25-DF14563AEA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08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DE941-245A-4659-A58B-E8712B995A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95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ECA3F-1AE9-471D-AFB9-A2655624BA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0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E49E8-188F-467E-9A1C-E5919BE411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37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3FF0E-35A1-41FB-895B-302288BAC0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53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85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2F3371A-2311-49A3-9773-B437851CB3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981200"/>
            <a:ext cx="6629400" cy="1219200"/>
          </a:xfrm>
        </p:spPr>
        <p:txBody>
          <a:bodyPr/>
          <a:lstStyle/>
          <a:p>
            <a:pPr algn="ctr" eaLnBrk="1" hangingPunct="1">
              <a:spcAft>
                <a:spcPct val="30000"/>
              </a:spcAft>
            </a:pPr>
            <a:r>
              <a:rPr lang="en-GB" sz="4000">
                <a:solidFill>
                  <a:srgbClr val="2E005D"/>
                </a:solidFill>
                <a:latin typeface="Verdana" pitchFamily="34" charset="0"/>
              </a:rPr>
              <a:t>C</a:t>
            </a:r>
            <a:r>
              <a:rPr lang="en-GB" sz="4000" smtClean="0">
                <a:solidFill>
                  <a:srgbClr val="2E005D"/>
                </a:solidFill>
                <a:latin typeface="Verdana" pitchFamily="34" charset="0"/>
              </a:rPr>
              <a:t>hapter </a:t>
            </a:r>
            <a:r>
              <a:rPr lang="en-GB" sz="4000" dirty="0">
                <a:solidFill>
                  <a:srgbClr val="2E005D"/>
                </a:solidFill>
                <a:latin typeface="Verdana" pitchFamily="34" charset="0"/>
              </a:rPr>
              <a:t>9</a:t>
            </a:r>
            <a:endParaRPr lang="en-GB" sz="4000" dirty="0" smtClean="0">
              <a:solidFill>
                <a:srgbClr val="2E005D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/>
          <a:p>
            <a:pPr eaLnBrk="1" hangingPunct="1"/>
            <a:r>
              <a:rPr lang="en-GB" sz="4400" smtClean="0">
                <a:latin typeface="Comic Sans MS" pitchFamily="66" charset="0"/>
              </a:rPr>
              <a:t>Groupware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Email vs. bulletin boards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 eaLnBrk="1" hangingPunct="1">
              <a:buFontTx/>
              <a:buChar char=" "/>
              <a:tabLst>
                <a:tab pos="2578100" algn="l"/>
                <a:tab pos="2959100" algn="l"/>
              </a:tabLst>
            </a:pPr>
            <a:r>
              <a:rPr lang="en-GB" smtClean="0"/>
              <a:t>fan out</a:t>
            </a:r>
          </a:p>
          <a:p>
            <a:pPr marL="565150" lvl="1" indent="-184150" eaLnBrk="1" hangingPunct="1">
              <a:buFontTx/>
              <a:buChar char=" "/>
              <a:tabLst>
                <a:tab pos="2578100" algn="l"/>
                <a:tab pos="2959100" algn="l"/>
              </a:tabLst>
            </a:pPr>
            <a:r>
              <a:rPr lang="en-GB" smtClean="0"/>
              <a:t>one-to-one	–	email, direct communication</a:t>
            </a:r>
          </a:p>
          <a:p>
            <a:pPr marL="565150" lvl="1" indent="-184150" eaLnBrk="1" hangingPunct="1">
              <a:buFontTx/>
              <a:buChar char=" "/>
              <a:tabLst>
                <a:tab pos="2578100" algn="l"/>
                <a:tab pos="2959100" algn="l"/>
              </a:tabLst>
            </a:pPr>
            <a:r>
              <a:rPr lang="en-GB" smtClean="0"/>
              <a:t>one-to-many	–	email, distribution lists</a:t>
            </a:r>
          </a:p>
          <a:p>
            <a:pPr marL="565150" lvl="1" indent="-184150" eaLnBrk="1" hangingPunct="1">
              <a:buFontTx/>
              <a:buChar char=" "/>
              <a:tabLst>
                <a:tab pos="2578100" algn="l"/>
                <a:tab pos="2959100" algn="l"/>
              </a:tabLst>
            </a:pPr>
            <a:r>
              <a:rPr lang="en-GB" smtClean="0"/>
              <a:t>			BBs, broadcast distribution</a:t>
            </a:r>
          </a:p>
          <a:p>
            <a:pPr marL="190500" indent="-190500" eaLnBrk="1" hangingPunct="1">
              <a:buFontTx/>
              <a:buChar char=" "/>
              <a:tabLst>
                <a:tab pos="2578100" algn="l"/>
                <a:tab pos="2959100" algn="l"/>
              </a:tabLst>
            </a:pPr>
            <a:r>
              <a:rPr lang="en-GB" smtClean="0"/>
              <a:t>control</a:t>
            </a:r>
          </a:p>
          <a:p>
            <a:pPr marL="565150" lvl="1" indent="-184150" eaLnBrk="1" hangingPunct="1">
              <a:buFontTx/>
              <a:buChar char=" "/>
              <a:tabLst>
                <a:tab pos="2578100" algn="l"/>
                <a:tab pos="2959100" algn="l"/>
              </a:tabLst>
            </a:pPr>
            <a:r>
              <a:rPr lang="en-GB" smtClean="0"/>
              <a:t>sender	–	email, private distribution list</a:t>
            </a:r>
          </a:p>
          <a:p>
            <a:pPr marL="565150" lvl="1" indent="-184150" eaLnBrk="1" hangingPunct="1">
              <a:buFontTx/>
              <a:buChar char=" "/>
              <a:tabLst>
                <a:tab pos="2578100" algn="l"/>
                <a:tab pos="2959100" algn="l"/>
              </a:tabLst>
            </a:pPr>
            <a:r>
              <a:rPr lang="en-GB" smtClean="0"/>
              <a:t>administrator	–	email, shared distribution list</a:t>
            </a:r>
          </a:p>
          <a:p>
            <a:pPr marL="565150" lvl="1" indent="-184150" eaLnBrk="1" hangingPunct="1">
              <a:buFontTx/>
              <a:buChar char=" "/>
              <a:tabLst>
                <a:tab pos="2578100" algn="l"/>
                <a:tab pos="2959100" algn="l"/>
              </a:tabLst>
            </a:pPr>
            <a:r>
              <a:rPr lang="en-GB" smtClean="0"/>
              <a:t>recipient	–	BBs, subscription to topics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Structured message systems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244600" algn="l"/>
              </a:tabLst>
            </a:pPr>
            <a:r>
              <a:rPr lang="en-GB" sz="2400" i="1" smtClean="0"/>
              <a:t>asynchronous/remote</a:t>
            </a:r>
          </a:p>
          <a:p>
            <a:pPr marL="190500" indent="-190500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244600" algn="l"/>
              </a:tabLst>
            </a:pPr>
            <a:endParaRPr lang="en-GB" sz="1200" i="1" smtClean="0"/>
          </a:p>
          <a:p>
            <a:pPr marL="190500" indent="-190500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244600" algn="l"/>
              </a:tabLst>
            </a:pPr>
            <a:r>
              <a:rPr lang="en-GB" sz="2400" smtClean="0"/>
              <a:t>`super' email</a:t>
            </a:r>
            <a:br>
              <a:rPr lang="en-GB" sz="2400" smtClean="0"/>
            </a:br>
            <a:r>
              <a:rPr lang="en-GB" sz="2400" smtClean="0"/>
              <a:t>	–	cross between email and a database</a:t>
            </a:r>
          </a:p>
          <a:p>
            <a:pPr marL="190500" indent="-190500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244600" algn="l"/>
              </a:tabLst>
            </a:pPr>
            <a:endParaRPr lang="en-GB" sz="800" smtClean="0"/>
          </a:p>
          <a:p>
            <a:pPr marL="190500" indent="-190500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244600" algn="l"/>
              </a:tabLst>
            </a:pPr>
            <a:r>
              <a:rPr lang="en-GB" sz="2400" smtClean="0"/>
              <a:t>sender</a:t>
            </a:r>
            <a:br>
              <a:rPr lang="en-GB" sz="2400" smtClean="0"/>
            </a:br>
            <a:r>
              <a:rPr lang="en-GB" sz="2400" smtClean="0"/>
              <a:t>	–	fills in special fields</a:t>
            </a:r>
          </a:p>
          <a:p>
            <a:pPr marL="190500" indent="-190500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244600" algn="l"/>
              </a:tabLst>
            </a:pPr>
            <a:r>
              <a:rPr lang="en-GB" sz="2400" smtClean="0"/>
              <a:t>recipient</a:t>
            </a:r>
            <a:br>
              <a:rPr lang="en-GB" sz="2400" smtClean="0"/>
            </a:br>
            <a:r>
              <a:rPr lang="en-GB" sz="2400" smtClean="0"/>
              <a:t>	–	filters and sorts incoming mail</a:t>
            </a:r>
            <a:br>
              <a:rPr lang="en-GB" sz="2400" smtClean="0"/>
            </a:br>
            <a:r>
              <a:rPr lang="en-GB" sz="2400" smtClean="0"/>
              <a:t>		based on field contents</a:t>
            </a:r>
          </a:p>
          <a:p>
            <a:pPr marL="190500" indent="-190500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244600" algn="l"/>
              </a:tabLst>
            </a:pPr>
            <a:endParaRPr lang="en-GB" sz="800" smtClean="0"/>
          </a:p>
          <a:p>
            <a:pPr marL="190500" indent="-190500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244600" algn="l"/>
              </a:tabLst>
            </a:pPr>
            <a:r>
              <a:rPr lang="en-GB" sz="2400" smtClean="0"/>
              <a:t>… but	–  work by the sender</a:t>
            </a:r>
            <a:br>
              <a:rPr lang="en-GB" sz="2400" smtClean="0"/>
            </a:br>
            <a:r>
              <a:rPr lang="en-GB" sz="2400" smtClean="0"/>
              <a:t>		–  benefit for the recipient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smtClean="0"/>
              <a:t>Structured message systems (ctd)</a:t>
            </a:r>
            <a:endParaRPr lang="en-GB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5867400"/>
            <a:ext cx="74676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en-GB" sz="2400" smtClean="0"/>
              <a:t>N.B. global structuring by designer</a:t>
            </a:r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en-GB" sz="2400" smtClean="0"/>
              <a:t>		vs. local structuring by participants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1752600"/>
            <a:ext cx="7162800" cy="3810000"/>
          </a:xfrm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673100" indent="-673100" eaLnBrk="1" hangingPunct="1">
              <a:lnSpc>
                <a:spcPct val="90000"/>
              </a:lnSpc>
              <a:buFontTx/>
              <a:buChar char=" "/>
            </a:pPr>
            <a:r>
              <a:rPr lang="en-GB" sz="1800" smtClean="0"/>
              <a:t>Type: Seminar announcement</a:t>
            </a:r>
          </a:p>
          <a:p>
            <a:pPr marL="673100" indent="-673100" eaLnBrk="1" hangingPunct="1">
              <a:lnSpc>
                <a:spcPct val="90000"/>
              </a:lnSpc>
              <a:buFontTx/>
              <a:buChar char=" "/>
            </a:pPr>
            <a:r>
              <a:rPr lang="en-GB" sz="1800" smtClean="0"/>
              <a:t>To: all</a:t>
            </a:r>
          </a:p>
          <a:p>
            <a:pPr marL="673100" indent="-673100" eaLnBrk="1" hangingPunct="1">
              <a:lnSpc>
                <a:spcPct val="90000"/>
              </a:lnSpc>
              <a:buFontTx/>
              <a:buChar char=" "/>
            </a:pPr>
            <a:r>
              <a:rPr lang="en-GB" sz="1800" smtClean="0"/>
              <a:t>From: Alan Dix</a:t>
            </a:r>
          </a:p>
          <a:p>
            <a:pPr marL="673100" indent="-673100" eaLnBrk="1" hangingPunct="1">
              <a:lnSpc>
                <a:spcPct val="90000"/>
              </a:lnSpc>
              <a:buFontTx/>
              <a:buChar char=" "/>
            </a:pPr>
            <a:r>
              <a:rPr lang="en-GB" sz="1800" smtClean="0"/>
              <a:t>Subject: departmental seminar</a:t>
            </a:r>
          </a:p>
          <a:p>
            <a:pPr marL="673100" indent="-673100" eaLnBrk="1" hangingPunct="1">
              <a:lnSpc>
                <a:spcPct val="90000"/>
              </a:lnSpc>
              <a:buFontTx/>
              <a:buChar char=" "/>
            </a:pPr>
            <a:r>
              <a:rPr lang="en-GB" sz="1800" smtClean="0"/>
              <a:t>Time: 2:15 Wednesday</a:t>
            </a:r>
          </a:p>
          <a:p>
            <a:pPr marL="673100" indent="-673100" eaLnBrk="1" hangingPunct="1">
              <a:lnSpc>
                <a:spcPct val="90000"/>
              </a:lnSpc>
              <a:buFontTx/>
              <a:buChar char=" "/>
            </a:pPr>
            <a:r>
              <a:rPr lang="en-GB" sz="1800" smtClean="0"/>
              <a:t>Place: D014</a:t>
            </a:r>
          </a:p>
          <a:p>
            <a:pPr marL="673100" indent="-673100" eaLnBrk="1" hangingPunct="1">
              <a:lnSpc>
                <a:spcPct val="90000"/>
              </a:lnSpc>
              <a:buFontTx/>
              <a:buChar char=" "/>
            </a:pPr>
            <a:r>
              <a:rPr lang="en-GB" sz="1800" smtClean="0"/>
              <a:t>Speaker: W.T. Pooh</a:t>
            </a:r>
          </a:p>
          <a:p>
            <a:pPr marL="673100" indent="-673100" eaLnBrk="1" hangingPunct="1">
              <a:lnSpc>
                <a:spcPct val="90000"/>
              </a:lnSpc>
              <a:buFontTx/>
              <a:buChar char=" "/>
            </a:pPr>
            <a:r>
              <a:rPr lang="en-GB" sz="1800" smtClean="0"/>
              <a:t>Title: The Honey Pot</a:t>
            </a:r>
          </a:p>
          <a:p>
            <a:pPr marL="673100" indent="-673100" eaLnBrk="1" hangingPunct="1">
              <a:lnSpc>
                <a:spcPct val="90000"/>
              </a:lnSpc>
              <a:buFontTx/>
              <a:buChar char=" "/>
            </a:pPr>
            <a:r>
              <a:rPr lang="en-GB" sz="1800" smtClean="0"/>
              <a:t>Text:	Recent research on socially constructed meaning has focused on the image of the Honey Pot and its dialectic interpretation within an encultured hermeneutic. This talk 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ChangeArrowheads="1"/>
          </p:cNvSpPr>
          <p:nvPr/>
        </p:nvSpPr>
        <p:spPr bwMode="auto">
          <a:xfrm>
            <a:off x="5715000" y="2819400"/>
            <a:ext cx="3200400" cy="1600200"/>
          </a:xfrm>
          <a:prstGeom prst="rect">
            <a:avLst/>
          </a:prstGeom>
          <a:solidFill>
            <a:srgbClr val="E6E6E6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txt is gr8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instant messaging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sz="2000" smtClean="0"/>
              <a:t>1996 – ICQ small Israeli company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sz="2000" smtClean="0"/>
              <a:t>now millions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sz="2000" smtClean="0"/>
              <a:t>more like conversation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SMS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sz="2000" smtClean="0"/>
              <a:t>y is it we al lv shrt msgs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sz="2000" smtClean="0"/>
              <a:t>originally a feature of internal management protocol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sz="2000" smtClean="0"/>
              <a:t>short messages (160 chars) and text with numbers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sz="2000" smtClean="0"/>
              <a:t>no-one predicted mass adoption!!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sz="2000" smtClean="0"/>
              <a:t>now phones with cameras for MMS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794375" y="2863850"/>
            <a:ext cx="1122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 sz="1600">
                <a:latin typeface="Arial" charset="0"/>
              </a:rPr>
              <a:t>Hi, u there</a:t>
            </a:r>
            <a:endParaRPr lang="en-GB" sz="1600" i="1">
              <a:latin typeface="Arial" charset="0"/>
            </a:endParaRP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5794375" y="3778250"/>
            <a:ext cx="1801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 sz="1600" i="1">
                <a:latin typeface="Arial" charset="0"/>
              </a:rPr>
              <a:t>want to meet later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5794375" y="3168650"/>
            <a:ext cx="3121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 sz="1600" i="1">
                <a:latin typeface="Arial" charset="0"/>
              </a:rPr>
              <a:t>yeh, had a good night last night?</a:t>
            </a:r>
          </a:p>
        </p:txBody>
      </p:sp>
      <p:grpSp>
        <p:nvGrpSpPr>
          <p:cNvPr id="112651" name="Group 11"/>
          <p:cNvGrpSpPr>
            <a:grpSpLocks/>
          </p:cNvGrpSpPr>
          <p:nvPr/>
        </p:nvGrpSpPr>
        <p:grpSpPr bwMode="auto">
          <a:xfrm>
            <a:off x="5794375" y="3473450"/>
            <a:ext cx="911225" cy="336550"/>
            <a:chOff x="3650" y="2188"/>
            <a:chExt cx="574" cy="212"/>
          </a:xfrm>
        </p:grpSpPr>
        <p:sp>
          <p:nvSpPr>
            <p:cNvPr id="14346" name="Text Box 6"/>
            <p:cNvSpPr txBox="1">
              <a:spLocks noChangeArrowheads="1"/>
            </p:cNvSpPr>
            <p:nvPr/>
          </p:nvSpPr>
          <p:spPr bwMode="auto">
            <a:xfrm>
              <a:off x="3650" y="2188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600">
                  <a:latin typeface="Arial" charset="0"/>
                </a:rPr>
                <a:t>uhu </a:t>
              </a:r>
            </a:p>
          </p:txBody>
        </p:sp>
        <p:pic>
          <p:nvPicPr>
            <p:cNvPr id="14347" name="Picture 10" descr="&#10;smilie.gif                                                     0007898DMacintosh HD                   ABA78158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2208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45" name="Picture 12" descr="txt-msg.jpg 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10200"/>
            <a:ext cx="1143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build="p" autoUpdateAnimBg="0"/>
      <p:bldP spid="112647" grpId="0" build="p" autoUpdateAnimBg="0" advAuto="1000"/>
      <p:bldP spid="112648" grpId="0" build="p" autoUpdateAnimBg="0" advAuto="100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SMS in action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serious uses too … the ‘SPAM’ system</a:t>
            </a:r>
          </a:p>
          <a:p>
            <a:pPr eaLnBrk="1" hangingPunct="1"/>
            <a:r>
              <a:rPr lang="en-GB" sz="2400" smtClean="0"/>
              <a:t>two hostels for ex-psychiatric patients</a:t>
            </a:r>
          </a:p>
          <a:p>
            <a:pPr eaLnBrk="1" hangingPunct="1"/>
            <a:r>
              <a:rPr lang="en-GB" sz="2400" smtClean="0"/>
              <a:t>staff send SMS to</a:t>
            </a:r>
            <a:br>
              <a:rPr lang="en-GB" sz="2400" smtClean="0"/>
            </a:br>
            <a:r>
              <a:rPr lang="en-GB" sz="2400" smtClean="0"/>
              <a:t>central number</a:t>
            </a:r>
          </a:p>
          <a:p>
            <a:pPr eaLnBrk="1" hangingPunct="1"/>
            <a:r>
              <a:rPr lang="en-GB" sz="2400" smtClean="0"/>
              <a:t>messages appear in</a:t>
            </a:r>
            <a:br>
              <a:rPr lang="en-GB" sz="2400" smtClean="0"/>
            </a:br>
            <a:r>
              <a:rPr lang="en-GB" sz="2400" smtClean="0"/>
              <a:t>both offices</a:t>
            </a:r>
          </a:p>
          <a:p>
            <a:pPr eaLnBrk="1" hangingPunct="1"/>
            <a:r>
              <a:rPr lang="en-GB" sz="2400" smtClean="0"/>
              <a:t>avoids using phone</a:t>
            </a:r>
          </a:p>
          <a:p>
            <a:pPr eaLnBrk="1" hangingPunct="1"/>
            <a:r>
              <a:rPr lang="en-GB" sz="2400" smtClean="0"/>
              <a:t>‘mission critical’ …</a:t>
            </a:r>
            <a:br>
              <a:rPr lang="en-GB" sz="2400" smtClean="0"/>
            </a:br>
            <a:r>
              <a:rPr lang="en-GB" sz="2400" smtClean="0"/>
              <a:t>but used for jokes too!</a:t>
            </a:r>
          </a:p>
        </p:txBody>
      </p:sp>
      <p:pic>
        <p:nvPicPr>
          <p:cNvPr id="15364" name="Picture 7" descr="spam-75.pict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124200"/>
            <a:ext cx="39116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Video conferences and communication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 eaLnBrk="1" hangingPunct="1">
              <a:lnSpc>
                <a:spcPct val="90000"/>
              </a:lnSpc>
              <a:buFontTx/>
              <a:buChar char=" "/>
            </a:pPr>
            <a:r>
              <a:rPr lang="en-GB" sz="2400" smtClean="0"/>
              <a:t>synchronous/remote</a:t>
            </a:r>
          </a:p>
          <a:p>
            <a:pPr marL="190500" indent="-190500" eaLnBrk="1" hangingPunct="1">
              <a:lnSpc>
                <a:spcPct val="90000"/>
              </a:lnSpc>
              <a:buFontTx/>
              <a:buChar char=" "/>
            </a:pPr>
            <a:endParaRPr lang="en-GB" sz="1200" smtClean="0"/>
          </a:p>
          <a:p>
            <a:pPr marL="190500" indent="-190500" eaLnBrk="1" hangingPunct="1">
              <a:lnSpc>
                <a:spcPct val="90000"/>
              </a:lnSpc>
              <a:buFontTx/>
              <a:buChar char=" "/>
            </a:pPr>
            <a:r>
              <a:rPr lang="en-GB" sz="2400" smtClean="0"/>
              <a:t>Technology:</a:t>
            </a:r>
          </a:p>
          <a:p>
            <a:pPr marL="755650" lvl="1" eaLnBrk="1" hangingPunct="1">
              <a:lnSpc>
                <a:spcPct val="90000"/>
              </a:lnSpc>
            </a:pPr>
            <a:r>
              <a:rPr lang="en-GB" sz="2000" smtClean="0"/>
              <a:t>ISDN + video compression</a:t>
            </a:r>
          </a:p>
          <a:p>
            <a:pPr marL="755650" lvl="1" eaLnBrk="1" hangingPunct="1">
              <a:lnSpc>
                <a:spcPct val="90000"/>
              </a:lnSpc>
            </a:pPr>
            <a:r>
              <a:rPr lang="en-GB" sz="2000" smtClean="0"/>
              <a:t>internet, web cams</a:t>
            </a:r>
          </a:p>
          <a:p>
            <a:pPr marL="190500" indent="-190500" eaLnBrk="1" hangingPunct="1">
              <a:lnSpc>
                <a:spcPct val="90000"/>
              </a:lnSpc>
              <a:buFontTx/>
              <a:buChar char=" "/>
            </a:pPr>
            <a:endParaRPr lang="en-GB" sz="800" smtClean="0"/>
          </a:p>
          <a:p>
            <a:pPr marL="190500" indent="-190500" eaLnBrk="1" hangingPunct="1">
              <a:lnSpc>
                <a:spcPct val="90000"/>
              </a:lnSpc>
              <a:buFontTx/>
              <a:buChar char=" "/>
            </a:pPr>
            <a:r>
              <a:rPr lang="en-GB" sz="2400" smtClean="0"/>
              <a:t>major uses:</a:t>
            </a:r>
          </a:p>
          <a:p>
            <a:pPr marL="755650" lvl="1" eaLnBrk="1" hangingPunct="1">
              <a:lnSpc>
                <a:spcPct val="90000"/>
              </a:lnSpc>
            </a:pPr>
            <a:r>
              <a:rPr lang="en-GB" sz="2000" smtClean="0"/>
              <a:t>video conferences</a:t>
            </a:r>
          </a:p>
          <a:p>
            <a:pPr marL="755650" lvl="1" eaLnBrk="1" hangingPunct="1">
              <a:lnSpc>
                <a:spcPct val="90000"/>
              </a:lnSpc>
            </a:pPr>
            <a:r>
              <a:rPr lang="en-GB" sz="2000" smtClean="0"/>
              <a:t>pervasive video for social contact</a:t>
            </a:r>
          </a:p>
          <a:p>
            <a:pPr marL="755650" lvl="1" eaLnBrk="1" hangingPunct="1">
              <a:lnSpc>
                <a:spcPct val="90000"/>
              </a:lnSpc>
            </a:pPr>
            <a:r>
              <a:rPr lang="en-GB" sz="2000" smtClean="0"/>
              <a:t>integration with other applications</a:t>
            </a:r>
          </a:p>
          <a:p>
            <a:pPr marL="190500" indent="-190500" eaLnBrk="1" hangingPunct="1">
              <a:lnSpc>
                <a:spcPct val="90000"/>
              </a:lnSpc>
              <a:buFontTx/>
              <a:buNone/>
            </a:pPr>
            <a:endParaRPr lang="en-GB" sz="800" smtClean="0"/>
          </a:p>
          <a:p>
            <a:pPr marL="190500" indent="-190500"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often cheaper than face-to-face meetings</a:t>
            </a:r>
          </a:p>
          <a:p>
            <a:pPr marL="755650" lvl="1"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(telecommunications costs vs. air flights)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4976813"/>
            <a:ext cx="2722562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Video issues …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 eaLnBrk="1" hangingPunct="1">
              <a:buFontTx/>
              <a:buChar char=" "/>
            </a:pPr>
            <a:r>
              <a:rPr lang="en-GB" smtClean="0"/>
              <a:t>not a substitute for face-to-face meetings</a:t>
            </a:r>
          </a:p>
          <a:p>
            <a:pPr marL="857250" lvl="1" eaLnBrk="1" hangingPunct="1"/>
            <a:r>
              <a:rPr lang="en-GB" smtClean="0"/>
              <a:t>small field of view</a:t>
            </a:r>
          </a:p>
          <a:p>
            <a:pPr marL="857250" lvl="1" eaLnBrk="1" hangingPunct="1"/>
            <a:r>
              <a:rPr lang="en-GB" smtClean="0"/>
              <a:t>lack of reciprocity</a:t>
            </a:r>
          </a:p>
          <a:p>
            <a:pPr marL="857250" lvl="1" eaLnBrk="1" hangingPunct="1"/>
            <a:r>
              <a:rPr lang="en-GB" smtClean="0"/>
              <a:t>poor eye contact</a:t>
            </a:r>
          </a:p>
          <a:p>
            <a:pPr marL="190500" indent="-190500" eaLnBrk="1" hangingPunct="1"/>
            <a:endParaRPr lang="en-GB" sz="1200" smtClean="0"/>
          </a:p>
          <a:p>
            <a:pPr marL="190500" indent="-190500" eaLnBrk="1" hangingPunct="1">
              <a:buFontTx/>
              <a:buChar char=" "/>
            </a:pPr>
            <a:r>
              <a:rPr lang="en-GB" smtClean="0"/>
              <a:t>One solution for lack of eye contact</a:t>
            </a:r>
            <a:br>
              <a:rPr lang="en-GB" smtClean="0"/>
            </a:br>
            <a:r>
              <a:rPr lang="en-GB" smtClean="0"/>
              <a:t>… the video-tunnel</a:t>
            </a:r>
          </a:p>
          <a:p>
            <a:pPr marL="190500" indent="-190500" eaLnBrk="1" hangingPunct="1"/>
            <a:endParaRPr lang="en-GB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web-video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video-conferencing – expensive technology </a:t>
            </a:r>
          </a:p>
          <a:p>
            <a:pPr eaLnBrk="1" hangingPunct="1"/>
            <a:r>
              <a:rPr lang="en-GB" sz="2400" smtClean="0"/>
              <a:t>but internet (almost) free!</a:t>
            </a:r>
          </a:p>
          <a:p>
            <a:pPr eaLnBrk="1" hangingPunct="1"/>
            <a:r>
              <a:rPr lang="en-GB" sz="2400" smtClean="0"/>
              <a:t>web-cams</a:t>
            </a:r>
          </a:p>
          <a:p>
            <a:pPr lvl="1" eaLnBrk="1" hangingPunct="1"/>
            <a:r>
              <a:rPr lang="en-GB" sz="2000" smtClean="0"/>
              <a:t>used for face-to-face chat</a:t>
            </a:r>
          </a:p>
          <a:p>
            <a:pPr lvl="1" eaLnBrk="1" hangingPunct="1"/>
            <a:r>
              <a:rPr lang="en-GB" sz="2000" smtClean="0"/>
              <a:t>for video-conferencing</a:t>
            </a:r>
          </a:p>
          <a:p>
            <a:pPr lvl="1" eaLnBrk="1" hangingPunct="1"/>
            <a:r>
              <a:rPr lang="en-GB" sz="2000" smtClean="0"/>
              <a:t>for permanent web-cams</a:t>
            </a:r>
          </a:p>
          <a:p>
            <a:pPr eaLnBrk="1" hangingPunct="1"/>
            <a:r>
              <a:rPr lang="en-GB" sz="2400" smtClean="0"/>
              <a:t>low bandwidth</a:t>
            </a:r>
          </a:p>
          <a:p>
            <a:pPr lvl="1" eaLnBrk="1" hangingPunct="1"/>
            <a:r>
              <a:rPr lang="en-GB" sz="2000" smtClean="0"/>
              <a:t>pictures ‘block out’ … not terrible</a:t>
            </a:r>
          </a:p>
          <a:p>
            <a:pPr lvl="1" eaLnBrk="1" hangingPunct="1"/>
            <a:r>
              <a:rPr lang="en-GB" sz="2000" smtClean="0"/>
              <a:t>audio more problematic</a:t>
            </a:r>
          </a:p>
          <a:p>
            <a:pPr lvl="1" eaLnBrk="1" hangingPunct="1"/>
            <a:r>
              <a:rPr lang="en-GB" sz="2000" smtClean="0"/>
              <a:t>may use text chat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096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collaborative virtual environments (CVEs)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meet others in a virtual world</a:t>
            </a:r>
          </a:p>
          <a:p>
            <a:pPr lvl="1" eaLnBrk="1" hangingPunct="1"/>
            <a:r>
              <a:rPr lang="en-GB" sz="2000" smtClean="0"/>
              <a:t>participants represented – embodiment </a:t>
            </a:r>
          </a:p>
          <a:p>
            <a:pPr lvl="1" eaLnBrk="1" hangingPunct="1"/>
            <a:r>
              <a:rPr lang="en-GB" sz="2000" smtClean="0"/>
              <a:t>artefacts too …</a:t>
            </a:r>
          </a:p>
          <a:p>
            <a:pPr lvl="2" eaLnBrk="1" hangingPunct="1"/>
            <a:r>
              <a:rPr lang="en-GB" sz="1800" smtClean="0"/>
              <a:t>computer </a:t>
            </a:r>
            <a:r>
              <a:rPr lang="en-GB" sz="1400" smtClean="0"/>
              <a:t>(e.g. spreadsheet)</a:t>
            </a:r>
            <a:r>
              <a:rPr lang="en-GB" sz="1800" smtClean="0"/>
              <a:t> and ‘real’ (virtually) objects</a:t>
            </a:r>
          </a:p>
          <a:p>
            <a:pPr lvl="1" eaLnBrk="1" hangingPunct="1"/>
            <a:r>
              <a:rPr lang="en-GB" sz="2000" smtClean="0"/>
              <a:t>text?</a:t>
            </a:r>
          </a:p>
          <a:p>
            <a:pPr lvl="2" eaLnBrk="1" hangingPunct="1"/>
            <a:r>
              <a:rPr lang="en-GB" sz="1800" smtClean="0"/>
              <a:t>consistent orientation or easy to read </a:t>
            </a:r>
          </a:p>
          <a:p>
            <a:pPr eaLnBrk="1" hangingPunct="1"/>
            <a:endParaRPr lang="en-GB" sz="1800" smtClean="0"/>
          </a:p>
          <a:p>
            <a:pPr eaLnBrk="1" hangingPunct="1"/>
            <a:r>
              <a:rPr lang="en-GB" sz="2400" smtClean="0"/>
              <a:t>MUDs (Multi-user domains)</a:t>
            </a:r>
          </a:p>
          <a:p>
            <a:pPr lvl="1" eaLnBrk="1" hangingPunct="1"/>
            <a:r>
              <a:rPr lang="en-GB" sz="2000" smtClean="0"/>
              <a:t>2D/3D places to meet on the web</a:t>
            </a:r>
          </a:p>
          <a:p>
            <a:pPr lvl="1" eaLnBrk="1" hangingPunct="1"/>
            <a:r>
              <a:rPr lang="en-GB" sz="2000" smtClean="0"/>
              <a:t>users represented as avatars</a:t>
            </a:r>
          </a:p>
        </p:txBody>
      </p:sp>
      <p:pic>
        <p:nvPicPr>
          <p:cNvPr id="19460" name="Picture 5" descr="mud.jpg     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71975"/>
            <a:ext cx="25654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447800"/>
            <a:ext cx="7064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05000"/>
            <a:ext cx="546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70225"/>
            <a:ext cx="3200400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internet foyer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 foyer</a:t>
            </a:r>
          </a:p>
          <a:p>
            <a:pPr lvl="1" eaLnBrk="1" hangingPunct="1"/>
            <a:r>
              <a:rPr lang="en-US" smtClean="0"/>
              <a:t>large screen, camera</a:t>
            </a:r>
          </a:p>
          <a:p>
            <a:pPr lvl="1" eaLnBrk="1" hangingPunct="1"/>
            <a:r>
              <a:rPr lang="en-US" smtClean="0"/>
              <a:t>see virtual world on screen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virtual world</a:t>
            </a:r>
          </a:p>
          <a:p>
            <a:pPr lvl="1" eaLnBrk="1" hangingPunct="1"/>
            <a:r>
              <a:rPr lang="en-US" smtClean="0"/>
              <a:t>representation of web</a:t>
            </a:r>
          </a:p>
          <a:p>
            <a:pPr lvl="1" eaLnBrk="1" hangingPunct="1"/>
            <a:r>
              <a:rPr lang="en-US" smtClean="0"/>
              <a:t>see real foyer on virtual screen 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609600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Groupware</a:t>
            </a:r>
            <a:endParaRPr lang="en-GB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groupware</a:t>
            </a:r>
          </a:p>
          <a:p>
            <a:pPr eaLnBrk="1" hangingPunct="1"/>
            <a:r>
              <a:rPr lang="en-GB" smtClean="0"/>
              <a:t>Types of groupware</a:t>
            </a:r>
          </a:p>
          <a:p>
            <a:pPr lvl="1" eaLnBrk="1" hangingPunct="1"/>
            <a:r>
              <a:rPr lang="en-GB" smtClean="0"/>
              <a:t>computer-mediated communication</a:t>
            </a:r>
          </a:p>
          <a:p>
            <a:pPr lvl="1" eaLnBrk="1" hangingPunct="1"/>
            <a:r>
              <a:rPr lang="en-GB" smtClean="0"/>
              <a:t>meeting and decisions support systems</a:t>
            </a:r>
          </a:p>
          <a:p>
            <a:pPr lvl="1" eaLnBrk="1" hangingPunct="1"/>
            <a:r>
              <a:rPr lang="en-GB" smtClean="0"/>
              <a:t>shared applications and artefacts</a:t>
            </a:r>
          </a:p>
          <a:p>
            <a:pPr eaLnBrk="1" hangingPunct="1"/>
            <a:r>
              <a:rPr lang="en-GB" smtClean="0"/>
              <a:t>Models of groupware</a:t>
            </a:r>
          </a:p>
          <a:p>
            <a:pPr eaLnBrk="1" hangingPunct="1"/>
            <a:r>
              <a:rPr lang="en-GB" smtClean="0"/>
              <a:t>Implementation issues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‘outside’ looking in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5562600" cy="433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609600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‘inside’ looking out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248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609600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GB" smtClean="0"/>
              <a:t>meeting and decision support systems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argumentation tools</a:t>
            </a:r>
          </a:p>
          <a:p>
            <a:pPr eaLnBrk="1" hangingPunct="1"/>
            <a:r>
              <a:rPr lang="en-GB" smtClean="0"/>
              <a:t>meeting rooms</a:t>
            </a:r>
          </a:p>
          <a:p>
            <a:pPr eaLnBrk="1" hangingPunct="1"/>
            <a:r>
              <a:rPr lang="en-GB" smtClean="0"/>
              <a:t>shared work surfaces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Meeting and decision support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 eaLnBrk="1" hangingPunct="1">
              <a:buFontTx/>
              <a:buNone/>
            </a:pPr>
            <a:r>
              <a:rPr lang="en-GB" smtClean="0"/>
              <a:t>In design, management and research,</a:t>
            </a:r>
            <a:br>
              <a:rPr lang="en-GB" smtClean="0"/>
            </a:br>
            <a:r>
              <a:rPr lang="en-GB" smtClean="0"/>
              <a:t>we want to:</a:t>
            </a:r>
          </a:p>
          <a:p>
            <a:pPr marL="1047750" lvl="1" indent="-374650" eaLnBrk="1" hangingPunct="1"/>
            <a:r>
              <a:rPr lang="en-GB" sz="2800" smtClean="0"/>
              <a:t>generate ideas</a:t>
            </a:r>
          </a:p>
          <a:p>
            <a:pPr marL="1047750" lvl="1" indent="-374650" eaLnBrk="1" hangingPunct="1"/>
            <a:r>
              <a:rPr lang="en-GB" sz="2800" smtClean="0"/>
              <a:t>develop ideas</a:t>
            </a:r>
          </a:p>
          <a:p>
            <a:pPr marL="1047750" lvl="1" indent="-374650" eaLnBrk="1" hangingPunct="1"/>
            <a:r>
              <a:rPr lang="en-GB" sz="2800" smtClean="0"/>
              <a:t>record ideas</a:t>
            </a:r>
          </a:p>
          <a:p>
            <a:pPr marL="190500" indent="-190500" eaLnBrk="1" hangingPunct="1">
              <a:buFontTx/>
              <a:buNone/>
            </a:pPr>
            <a:endParaRPr lang="en-GB" sz="1800" smtClean="0"/>
          </a:p>
          <a:p>
            <a:pPr marL="190500" indent="-190500" eaLnBrk="1" hangingPunct="1">
              <a:buFontTx/>
              <a:buNone/>
            </a:pPr>
            <a:r>
              <a:rPr lang="en-GB" smtClean="0"/>
              <a:t>primary emphasis</a:t>
            </a:r>
            <a:br>
              <a:rPr lang="en-GB" smtClean="0"/>
            </a:br>
            <a:r>
              <a:rPr lang="en-GB" smtClean="0"/>
              <a:t>	– common understanding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Three types of system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argumentation tools</a:t>
            </a:r>
          </a:p>
          <a:p>
            <a:pPr lvl="1" eaLnBrk="1" hangingPunct="1"/>
            <a:r>
              <a:rPr lang="en-GB" sz="2000" i="1" smtClean="0"/>
              <a:t>asynchronous co-located</a:t>
            </a:r>
            <a:endParaRPr lang="en-GB" sz="2000" smtClean="0"/>
          </a:p>
          <a:p>
            <a:pPr lvl="1" eaLnBrk="1" hangingPunct="1"/>
            <a:r>
              <a:rPr lang="en-GB" sz="2000" smtClean="0"/>
              <a:t>recording the arguments for design decisions</a:t>
            </a:r>
          </a:p>
          <a:p>
            <a:pPr eaLnBrk="1" hangingPunct="1"/>
            <a:r>
              <a:rPr lang="en-GB" sz="2400" smtClean="0"/>
              <a:t>meeting rooms</a:t>
            </a:r>
          </a:p>
          <a:p>
            <a:pPr lvl="1" eaLnBrk="1" hangingPunct="1"/>
            <a:r>
              <a:rPr lang="en-GB" sz="2000" i="1" smtClean="0"/>
              <a:t>synchronous co-located</a:t>
            </a:r>
            <a:endParaRPr lang="en-GB" sz="2000" smtClean="0"/>
          </a:p>
          <a:p>
            <a:pPr lvl="1" eaLnBrk="1" hangingPunct="1"/>
            <a:r>
              <a:rPr lang="en-GB" sz="2000" smtClean="0"/>
              <a:t>electronic support for face-to-face meetings</a:t>
            </a:r>
          </a:p>
          <a:p>
            <a:pPr eaLnBrk="1" hangingPunct="1"/>
            <a:r>
              <a:rPr lang="en-GB" sz="2400" smtClean="0"/>
              <a:t>shared drawing surfaces</a:t>
            </a:r>
          </a:p>
          <a:p>
            <a:pPr lvl="1" eaLnBrk="1" hangingPunct="1"/>
            <a:r>
              <a:rPr lang="en-GB" sz="2000" i="1" smtClean="0"/>
              <a:t>synchronous remote</a:t>
            </a:r>
          </a:p>
          <a:p>
            <a:pPr lvl="1" eaLnBrk="1" hangingPunct="1"/>
            <a:r>
              <a:rPr lang="en-GB" sz="2000" smtClean="0"/>
              <a:t>shared drawing board at a distance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argumentation tools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 "/>
            </a:pPr>
            <a:r>
              <a:rPr lang="en-GB" sz="2400" i="1" smtClean="0"/>
              <a:t>asynchronous co-located</a:t>
            </a:r>
          </a:p>
          <a:p>
            <a:pPr eaLnBrk="1" hangingPunct="1">
              <a:buFontTx/>
              <a:buChar char=" "/>
            </a:pPr>
            <a:endParaRPr lang="en-GB" sz="1200" smtClean="0"/>
          </a:p>
          <a:p>
            <a:pPr eaLnBrk="1" hangingPunct="1">
              <a:buFontTx/>
              <a:buChar char=" "/>
            </a:pPr>
            <a:r>
              <a:rPr lang="en-GB" sz="2400" smtClean="0"/>
              <a:t>hypertext like tools to record design rationale</a:t>
            </a:r>
          </a:p>
          <a:p>
            <a:pPr eaLnBrk="1" hangingPunct="1">
              <a:buFontTx/>
              <a:buChar char=" "/>
            </a:pPr>
            <a:endParaRPr lang="en-GB" sz="1200" smtClean="0"/>
          </a:p>
          <a:p>
            <a:pPr eaLnBrk="1" hangingPunct="1">
              <a:buFontTx/>
              <a:buChar char=" "/>
            </a:pPr>
            <a:r>
              <a:rPr lang="en-GB" sz="2400" smtClean="0"/>
              <a:t>Two purposes:</a:t>
            </a:r>
          </a:p>
          <a:p>
            <a:pPr lvl="1" eaLnBrk="1" hangingPunct="1"/>
            <a:r>
              <a:rPr lang="en-GB" sz="2000" smtClean="0"/>
              <a:t>remining the designers of the reasons for decisons</a:t>
            </a:r>
          </a:p>
          <a:p>
            <a:pPr lvl="1" eaLnBrk="1" hangingPunct="1"/>
            <a:r>
              <a:rPr lang="en-GB" sz="2000" smtClean="0"/>
              <a:t>communicating rationale between design teams</a:t>
            </a:r>
          </a:p>
          <a:p>
            <a:pPr eaLnBrk="1" hangingPunct="1">
              <a:buFontTx/>
              <a:buChar char=" "/>
            </a:pPr>
            <a:endParaRPr lang="en-GB" sz="1200" smtClean="0"/>
          </a:p>
          <a:p>
            <a:pPr eaLnBrk="1" hangingPunct="1">
              <a:buFontTx/>
              <a:buChar char=" "/>
            </a:pPr>
            <a:r>
              <a:rPr lang="en-GB" sz="2400" smtClean="0"/>
              <a:t>Mode of collaboration:</a:t>
            </a:r>
          </a:p>
          <a:p>
            <a:pPr lvl="1" eaLnBrk="1" hangingPunct="1"/>
            <a:r>
              <a:rPr lang="en-GB" sz="2000" smtClean="0"/>
              <a:t>very long term</a:t>
            </a:r>
          </a:p>
          <a:p>
            <a:pPr lvl="1" eaLnBrk="1" hangingPunct="1"/>
            <a:r>
              <a:rPr lang="en-GB" sz="2000" smtClean="0"/>
              <a:t>sometimes synchronous use also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gIBIS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tabLst>
                <a:tab pos="2387600" algn="l"/>
              </a:tabLst>
            </a:pPr>
            <a:r>
              <a:rPr lang="en-GB" sz="2400" smtClean="0"/>
              <a:t>graphical version of IBIS</a:t>
            </a:r>
            <a:br>
              <a:rPr lang="en-GB" sz="2400" smtClean="0"/>
            </a:br>
            <a:r>
              <a:rPr lang="en-GB" sz="2400" smtClean="0"/>
              <a:t>	– issue based information system</a:t>
            </a:r>
          </a:p>
          <a:p>
            <a:pPr eaLnBrk="1" hangingPunct="1">
              <a:buFontTx/>
              <a:buNone/>
              <a:tabLst>
                <a:tab pos="2387600" algn="l"/>
              </a:tabLst>
            </a:pPr>
            <a:endParaRPr lang="en-GB" sz="1200" smtClean="0"/>
          </a:p>
          <a:p>
            <a:pPr eaLnBrk="1" hangingPunct="1">
              <a:buFontTx/>
              <a:buNone/>
              <a:tabLst>
                <a:tab pos="2387600" algn="l"/>
              </a:tabLst>
            </a:pPr>
            <a:r>
              <a:rPr lang="en-GB" sz="2400" smtClean="0"/>
              <a:t>various node types including:</a:t>
            </a:r>
          </a:p>
          <a:p>
            <a:pPr lvl="1" eaLnBrk="1" hangingPunct="1">
              <a:tabLst>
                <a:tab pos="2387600" algn="l"/>
              </a:tabLst>
            </a:pPr>
            <a:r>
              <a:rPr lang="en-GB" sz="2000" smtClean="0"/>
              <a:t>issues	e.g. ‘number of mouse buttons’</a:t>
            </a:r>
          </a:p>
          <a:p>
            <a:pPr lvl="1" eaLnBrk="1" hangingPunct="1">
              <a:tabLst>
                <a:tab pos="2387600" algn="l"/>
              </a:tabLst>
            </a:pPr>
            <a:r>
              <a:rPr lang="en-GB" sz="2000" smtClean="0"/>
              <a:t>positions	e.g. ‘only one button’</a:t>
            </a:r>
          </a:p>
          <a:p>
            <a:pPr lvl="1" eaLnBrk="1" hangingPunct="1">
              <a:tabLst>
                <a:tab pos="2387600" algn="l"/>
              </a:tabLst>
            </a:pPr>
            <a:r>
              <a:rPr lang="en-GB" sz="2000" smtClean="0"/>
              <a:t>arguments 	e.g. ‘easy for novice’</a:t>
            </a:r>
          </a:p>
          <a:p>
            <a:pPr eaLnBrk="1" hangingPunct="1">
              <a:buFontTx/>
              <a:buNone/>
              <a:tabLst>
                <a:tab pos="2387600" algn="l"/>
              </a:tabLst>
            </a:pPr>
            <a:endParaRPr lang="en-GB" sz="1200" smtClean="0"/>
          </a:p>
          <a:p>
            <a:pPr eaLnBrk="1" hangingPunct="1">
              <a:buFontTx/>
              <a:buNone/>
              <a:tabLst>
                <a:tab pos="2387600" algn="l"/>
              </a:tabLst>
            </a:pPr>
            <a:r>
              <a:rPr lang="en-GB" sz="2400" smtClean="0"/>
              <a:t>linked by relationships such as:</a:t>
            </a:r>
          </a:p>
          <a:p>
            <a:pPr lvl="1" eaLnBrk="1" hangingPunct="1">
              <a:tabLst>
                <a:tab pos="2387600" algn="l"/>
              </a:tabLst>
            </a:pPr>
            <a:r>
              <a:rPr lang="en-GB" sz="2000" smtClean="0"/>
              <a:t>argument supports position</a:t>
            </a:r>
            <a:br>
              <a:rPr lang="en-GB" sz="2000" smtClean="0"/>
            </a:br>
            <a:r>
              <a:rPr lang="en-GB" sz="2000" smtClean="0"/>
              <a:t>e.g., ‘easy for novice’ </a:t>
            </a:r>
            <a:r>
              <a:rPr lang="en-GB" sz="2000" i="1" smtClean="0"/>
              <a:t>supports</a:t>
            </a:r>
            <a:r>
              <a:rPr lang="en-GB" sz="2000" smtClean="0"/>
              <a:t> ‘only one button’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Meeting rooms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i="1" smtClean="0"/>
              <a:t>synchronous co-located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electronic support for face-to-face meetings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individual terminals (often recessed)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large shared screen (electronic whiteboard)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special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U or C shaped seating around screen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Various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brainstorming, private use, WYSIWIS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WYSIWIS – ‘what you see is what I see’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all screens show same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any participant can write/draw to screen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7"/>
          <p:cNvGrpSpPr>
            <a:grpSpLocks/>
          </p:cNvGrpSpPr>
          <p:nvPr/>
        </p:nvGrpSpPr>
        <p:grpSpPr bwMode="auto">
          <a:xfrm rot="1081335">
            <a:off x="6705600" y="2362200"/>
            <a:ext cx="838200" cy="838200"/>
            <a:chOff x="4080" y="1152"/>
            <a:chExt cx="528" cy="528"/>
          </a:xfrm>
        </p:grpSpPr>
        <p:sp>
          <p:nvSpPr>
            <p:cNvPr id="29739" name="AutoShape 22"/>
            <p:cNvSpPr>
              <a:spLocks noChangeArrowheads="1"/>
            </p:cNvSpPr>
            <p:nvPr/>
          </p:nvSpPr>
          <p:spPr bwMode="auto">
            <a:xfrm>
              <a:off x="4128" y="1296"/>
              <a:ext cx="432" cy="38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0" name="Rectangle 24"/>
            <p:cNvSpPr>
              <a:spLocks noChangeArrowheads="1"/>
            </p:cNvSpPr>
            <p:nvPr/>
          </p:nvSpPr>
          <p:spPr bwMode="auto">
            <a:xfrm>
              <a:off x="4272" y="1200"/>
              <a:ext cx="144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1" name="AutoShape 23"/>
            <p:cNvSpPr>
              <a:spLocks noChangeArrowheads="1"/>
            </p:cNvSpPr>
            <p:nvPr/>
          </p:nvSpPr>
          <p:spPr bwMode="auto">
            <a:xfrm>
              <a:off x="4128" y="1152"/>
              <a:ext cx="432" cy="9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2" name="AutoShape 25"/>
            <p:cNvSpPr>
              <a:spLocks noChangeArrowheads="1"/>
            </p:cNvSpPr>
            <p:nvPr/>
          </p:nvSpPr>
          <p:spPr bwMode="auto">
            <a:xfrm>
              <a:off x="4080" y="1392"/>
              <a:ext cx="528" cy="1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Oval 26" descr="Cork"/>
            <p:cNvSpPr>
              <a:spLocks noChangeArrowheads="1"/>
            </p:cNvSpPr>
            <p:nvPr/>
          </p:nvSpPr>
          <p:spPr bwMode="auto">
            <a:xfrm>
              <a:off x="4224" y="1344"/>
              <a:ext cx="240" cy="24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699" name="Group 28"/>
          <p:cNvGrpSpPr>
            <a:grpSpLocks/>
          </p:cNvGrpSpPr>
          <p:nvPr/>
        </p:nvGrpSpPr>
        <p:grpSpPr bwMode="auto">
          <a:xfrm>
            <a:off x="5105400" y="2209800"/>
            <a:ext cx="838200" cy="838200"/>
            <a:chOff x="4080" y="1152"/>
            <a:chExt cx="528" cy="528"/>
          </a:xfrm>
        </p:grpSpPr>
        <p:sp>
          <p:nvSpPr>
            <p:cNvPr id="29734" name="AutoShape 29"/>
            <p:cNvSpPr>
              <a:spLocks noChangeArrowheads="1"/>
            </p:cNvSpPr>
            <p:nvPr/>
          </p:nvSpPr>
          <p:spPr bwMode="auto">
            <a:xfrm>
              <a:off x="4128" y="1296"/>
              <a:ext cx="432" cy="38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44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AutoShape 31"/>
            <p:cNvSpPr>
              <a:spLocks noChangeArrowheads="1"/>
            </p:cNvSpPr>
            <p:nvPr/>
          </p:nvSpPr>
          <p:spPr bwMode="auto">
            <a:xfrm>
              <a:off x="4128" y="1152"/>
              <a:ext cx="432" cy="9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7" name="AutoShape 32"/>
            <p:cNvSpPr>
              <a:spLocks noChangeArrowheads="1"/>
            </p:cNvSpPr>
            <p:nvPr/>
          </p:nvSpPr>
          <p:spPr bwMode="auto">
            <a:xfrm>
              <a:off x="4080" y="1392"/>
              <a:ext cx="528" cy="1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8" name="Oval 33" descr="Cork"/>
            <p:cNvSpPr>
              <a:spLocks noChangeArrowheads="1"/>
            </p:cNvSpPr>
            <p:nvPr/>
          </p:nvSpPr>
          <p:spPr bwMode="auto">
            <a:xfrm>
              <a:off x="4224" y="1344"/>
              <a:ext cx="240" cy="24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00" name="Group 34"/>
          <p:cNvGrpSpPr>
            <a:grpSpLocks/>
          </p:cNvGrpSpPr>
          <p:nvPr/>
        </p:nvGrpSpPr>
        <p:grpSpPr bwMode="auto">
          <a:xfrm>
            <a:off x="3810000" y="2209800"/>
            <a:ext cx="838200" cy="838200"/>
            <a:chOff x="4080" y="1152"/>
            <a:chExt cx="528" cy="528"/>
          </a:xfrm>
        </p:grpSpPr>
        <p:sp>
          <p:nvSpPr>
            <p:cNvPr id="29729" name="AutoShape 35"/>
            <p:cNvSpPr>
              <a:spLocks noChangeArrowheads="1"/>
            </p:cNvSpPr>
            <p:nvPr/>
          </p:nvSpPr>
          <p:spPr bwMode="auto">
            <a:xfrm>
              <a:off x="4128" y="1296"/>
              <a:ext cx="432" cy="38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Rectangle 36"/>
            <p:cNvSpPr>
              <a:spLocks noChangeArrowheads="1"/>
            </p:cNvSpPr>
            <p:nvPr/>
          </p:nvSpPr>
          <p:spPr bwMode="auto">
            <a:xfrm>
              <a:off x="4272" y="1200"/>
              <a:ext cx="144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AutoShape 37"/>
            <p:cNvSpPr>
              <a:spLocks noChangeArrowheads="1"/>
            </p:cNvSpPr>
            <p:nvPr/>
          </p:nvSpPr>
          <p:spPr bwMode="auto">
            <a:xfrm>
              <a:off x="4128" y="1152"/>
              <a:ext cx="432" cy="9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2" name="AutoShape 38"/>
            <p:cNvSpPr>
              <a:spLocks noChangeArrowheads="1"/>
            </p:cNvSpPr>
            <p:nvPr/>
          </p:nvSpPr>
          <p:spPr bwMode="auto">
            <a:xfrm>
              <a:off x="4080" y="1392"/>
              <a:ext cx="528" cy="1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Oval 39" descr="Cork"/>
            <p:cNvSpPr>
              <a:spLocks noChangeArrowheads="1"/>
            </p:cNvSpPr>
            <p:nvPr/>
          </p:nvSpPr>
          <p:spPr bwMode="auto">
            <a:xfrm>
              <a:off x="4224" y="1344"/>
              <a:ext cx="240" cy="24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01" name="Group 40"/>
          <p:cNvGrpSpPr>
            <a:grpSpLocks/>
          </p:cNvGrpSpPr>
          <p:nvPr/>
        </p:nvGrpSpPr>
        <p:grpSpPr bwMode="auto">
          <a:xfrm flipV="1">
            <a:off x="3886200" y="5715000"/>
            <a:ext cx="838200" cy="838200"/>
            <a:chOff x="4080" y="1152"/>
            <a:chExt cx="528" cy="528"/>
          </a:xfrm>
        </p:grpSpPr>
        <p:sp>
          <p:nvSpPr>
            <p:cNvPr id="29724" name="AutoShape 41"/>
            <p:cNvSpPr>
              <a:spLocks noChangeArrowheads="1"/>
            </p:cNvSpPr>
            <p:nvPr/>
          </p:nvSpPr>
          <p:spPr bwMode="auto">
            <a:xfrm>
              <a:off x="4128" y="1296"/>
              <a:ext cx="432" cy="38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Rectangle 42"/>
            <p:cNvSpPr>
              <a:spLocks noChangeArrowheads="1"/>
            </p:cNvSpPr>
            <p:nvPr/>
          </p:nvSpPr>
          <p:spPr bwMode="auto">
            <a:xfrm>
              <a:off x="4272" y="1200"/>
              <a:ext cx="144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AutoShape 43"/>
            <p:cNvSpPr>
              <a:spLocks noChangeArrowheads="1"/>
            </p:cNvSpPr>
            <p:nvPr/>
          </p:nvSpPr>
          <p:spPr bwMode="auto">
            <a:xfrm>
              <a:off x="4128" y="1152"/>
              <a:ext cx="432" cy="9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AutoShape 44"/>
            <p:cNvSpPr>
              <a:spLocks noChangeArrowheads="1"/>
            </p:cNvSpPr>
            <p:nvPr/>
          </p:nvSpPr>
          <p:spPr bwMode="auto">
            <a:xfrm>
              <a:off x="4080" y="1392"/>
              <a:ext cx="528" cy="1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8" name="Oval 45" descr="Cork"/>
            <p:cNvSpPr>
              <a:spLocks noChangeArrowheads="1"/>
            </p:cNvSpPr>
            <p:nvPr/>
          </p:nvSpPr>
          <p:spPr bwMode="auto">
            <a:xfrm>
              <a:off x="4224" y="1344"/>
              <a:ext cx="240" cy="24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02" name="Group 46"/>
          <p:cNvGrpSpPr>
            <a:grpSpLocks/>
          </p:cNvGrpSpPr>
          <p:nvPr/>
        </p:nvGrpSpPr>
        <p:grpSpPr bwMode="auto">
          <a:xfrm flipV="1">
            <a:off x="5334000" y="5715000"/>
            <a:ext cx="838200" cy="838200"/>
            <a:chOff x="4080" y="1152"/>
            <a:chExt cx="528" cy="528"/>
          </a:xfrm>
        </p:grpSpPr>
        <p:sp>
          <p:nvSpPr>
            <p:cNvPr id="29719" name="AutoShape 47"/>
            <p:cNvSpPr>
              <a:spLocks noChangeArrowheads="1"/>
            </p:cNvSpPr>
            <p:nvPr/>
          </p:nvSpPr>
          <p:spPr bwMode="auto">
            <a:xfrm>
              <a:off x="4128" y="1296"/>
              <a:ext cx="432" cy="38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Rectangle 48"/>
            <p:cNvSpPr>
              <a:spLocks noChangeArrowheads="1"/>
            </p:cNvSpPr>
            <p:nvPr/>
          </p:nvSpPr>
          <p:spPr bwMode="auto">
            <a:xfrm>
              <a:off x="4272" y="1200"/>
              <a:ext cx="144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AutoShape 49"/>
            <p:cNvSpPr>
              <a:spLocks noChangeArrowheads="1"/>
            </p:cNvSpPr>
            <p:nvPr/>
          </p:nvSpPr>
          <p:spPr bwMode="auto">
            <a:xfrm>
              <a:off x="4128" y="1152"/>
              <a:ext cx="432" cy="9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AutoShape 50"/>
            <p:cNvSpPr>
              <a:spLocks noChangeArrowheads="1"/>
            </p:cNvSpPr>
            <p:nvPr/>
          </p:nvSpPr>
          <p:spPr bwMode="auto">
            <a:xfrm>
              <a:off x="4080" y="1392"/>
              <a:ext cx="528" cy="1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Oval 51" descr="Cork"/>
            <p:cNvSpPr>
              <a:spLocks noChangeArrowheads="1"/>
            </p:cNvSpPr>
            <p:nvPr/>
          </p:nvSpPr>
          <p:spPr bwMode="auto">
            <a:xfrm>
              <a:off x="4224" y="1344"/>
              <a:ext cx="240" cy="24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03" name="Group 52"/>
          <p:cNvGrpSpPr>
            <a:grpSpLocks/>
          </p:cNvGrpSpPr>
          <p:nvPr/>
        </p:nvGrpSpPr>
        <p:grpSpPr bwMode="auto">
          <a:xfrm rot="18669933" flipV="1">
            <a:off x="6781800" y="5410200"/>
            <a:ext cx="838200" cy="838200"/>
            <a:chOff x="4080" y="1152"/>
            <a:chExt cx="528" cy="528"/>
          </a:xfrm>
        </p:grpSpPr>
        <p:sp>
          <p:nvSpPr>
            <p:cNvPr id="29714" name="AutoShape 53"/>
            <p:cNvSpPr>
              <a:spLocks noChangeArrowheads="1"/>
            </p:cNvSpPr>
            <p:nvPr/>
          </p:nvSpPr>
          <p:spPr bwMode="auto">
            <a:xfrm>
              <a:off x="4128" y="1296"/>
              <a:ext cx="432" cy="38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Rectangle 54"/>
            <p:cNvSpPr>
              <a:spLocks noChangeArrowheads="1"/>
            </p:cNvSpPr>
            <p:nvPr/>
          </p:nvSpPr>
          <p:spPr bwMode="auto">
            <a:xfrm>
              <a:off x="4272" y="1200"/>
              <a:ext cx="144" cy="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AutoShape 55"/>
            <p:cNvSpPr>
              <a:spLocks noChangeArrowheads="1"/>
            </p:cNvSpPr>
            <p:nvPr/>
          </p:nvSpPr>
          <p:spPr bwMode="auto">
            <a:xfrm>
              <a:off x="4128" y="1152"/>
              <a:ext cx="432" cy="9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AutoShape 56"/>
            <p:cNvSpPr>
              <a:spLocks noChangeArrowheads="1"/>
            </p:cNvSpPr>
            <p:nvPr/>
          </p:nvSpPr>
          <p:spPr bwMode="auto">
            <a:xfrm>
              <a:off x="4080" y="1392"/>
              <a:ext cx="528" cy="1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Oval 57" descr="Cork"/>
            <p:cNvSpPr>
              <a:spLocks noChangeArrowheads="1"/>
            </p:cNvSpPr>
            <p:nvPr/>
          </p:nvSpPr>
          <p:spPr bwMode="auto">
            <a:xfrm>
              <a:off x="4224" y="1344"/>
              <a:ext cx="240" cy="24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Typical meeting room</a:t>
            </a:r>
          </a:p>
        </p:txBody>
      </p:sp>
      <p:sp>
        <p:nvSpPr>
          <p:cNvPr id="29705" name="AutoShape 9" descr="Sand"/>
          <p:cNvSpPr>
            <a:spLocks noChangeArrowheads="1"/>
          </p:cNvSpPr>
          <p:nvPr/>
        </p:nvSpPr>
        <p:spPr bwMode="auto">
          <a:xfrm rot="-5400000">
            <a:off x="3619500" y="1752600"/>
            <a:ext cx="2743200" cy="5257800"/>
          </a:xfrm>
          <a:prstGeom prst="roundRect">
            <a:avLst>
              <a:gd name="adj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9706" name="Picture 8" descr="computer.gif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86100"/>
            <a:ext cx="10572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2" descr="computer.gif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09900"/>
            <a:ext cx="10572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3" descr="computer.gif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09900"/>
            <a:ext cx="10572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4" descr="computer.gif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03738"/>
            <a:ext cx="1057275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5" descr="computer.gif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4533900"/>
            <a:ext cx="10572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1" name="Picture 16" descr="computer.gif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33900"/>
            <a:ext cx="105727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2" name="Rectangle 17"/>
          <p:cNvSpPr>
            <a:spLocks noChangeArrowheads="1"/>
          </p:cNvSpPr>
          <p:nvPr/>
        </p:nvSpPr>
        <p:spPr bwMode="auto">
          <a:xfrm>
            <a:off x="338138" y="2717800"/>
            <a:ext cx="1046162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2000">
                <a:latin typeface="Verdana" pitchFamily="34" charset="0"/>
              </a:rPr>
              <a:t>shared</a:t>
            </a:r>
          </a:p>
          <a:p>
            <a:pPr algn="ctr"/>
            <a:r>
              <a:rPr lang="en-GB" sz="2000">
                <a:latin typeface="Verdana" pitchFamily="34" charset="0"/>
              </a:rPr>
              <a:t>screen</a:t>
            </a:r>
          </a:p>
        </p:txBody>
      </p:sp>
      <p:sp>
        <p:nvSpPr>
          <p:cNvPr id="29713" name="AutoShape 20"/>
          <p:cNvSpPr>
            <a:spLocks noChangeArrowheads="1"/>
          </p:cNvSpPr>
          <p:nvPr/>
        </p:nvSpPr>
        <p:spPr bwMode="auto">
          <a:xfrm rot="5400000">
            <a:off x="-133350" y="4286250"/>
            <a:ext cx="3429000" cy="266700"/>
          </a:xfrm>
          <a:custGeom>
            <a:avLst/>
            <a:gdLst>
              <a:gd name="T0" fmla="*/ 2147483647 w 21600"/>
              <a:gd name="T1" fmla="*/ 251015645 h 21600"/>
              <a:gd name="T2" fmla="*/ 2147483647 w 21600"/>
              <a:gd name="T3" fmla="*/ 502031289 h 21600"/>
              <a:gd name="T4" fmla="*/ 2147483647 w 21600"/>
              <a:gd name="T5" fmla="*/ 2510156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55 w 21600"/>
              <a:gd name="T13" fmla="*/ 3255 h 21600"/>
              <a:gd name="T14" fmla="*/ 18345 w 21600"/>
              <a:gd name="T15" fmla="*/ 1834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909" y="21600"/>
                </a:lnTo>
                <a:lnTo>
                  <a:pt x="1869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meeting capture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GB" smtClean="0"/>
              <a:t>use ordinary</a:t>
            </a:r>
            <a:br>
              <a:rPr lang="en-GB" smtClean="0"/>
            </a:br>
            <a:r>
              <a:rPr lang="en-GB" smtClean="0"/>
              <a:t>whiteboard</a:t>
            </a:r>
          </a:p>
          <a:p>
            <a:pPr eaLnBrk="1" hangingPunct="1">
              <a:spcBef>
                <a:spcPct val="40000"/>
              </a:spcBef>
            </a:pPr>
            <a:r>
              <a:rPr lang="en-GB" smtClean="0"/>
              <a:t>detector and</a:t>
            </a:r>
            <a:br>
              <a:rPr lang="en-GB" smtClean="0"/>
            </a:br>
            <a:r>
              <a:rPr lang="en-GB" smtClean="0"/>
              <a:t>special pens</a:t>
            </a:r>
          </a:p>
          <a:p>
            <a:pPr eaLnBrk="1" hangingPunct="1">
              <a:spcBef>
                <a:spcPct val="40000"/>
              </a:spcBef>
            </a:pPr>
            <a:r>
              <a:rPr lang="en-GB" smtClean="0"/>
              <a:t>LCD projection</a:t>
            </a:r>
            <a:br>
              <a:rPr lang="en-GB" smtClean="0"/>
            </a:br>
            <a:r>
              <a:rPr lang="en-GB" smtClean="0"/>
              <a:t>on whiteboard</a:t>
            </a:r>
          </a:p>
          <a:p>
            <a:pPr eaLnBrk="1" hangingPunct="1">
              <a:spcBef>
                <a:spcPct val="40000"/>
              </a:spcBef>
            </a:pPr>
            <a:r>
              <a:rPr lang="en-GB" smtClean="0"/>
              <a:t>low-cost alternative</a:t>
            </a:r>
            <a:br>
              <a:rPr lang="en-GB" smtClean="0"/>
            </a:br>
            <a:r>
              <a:rPr lang="en-GB" smtClean="0"/>
              <a:t>to dedicated meeting room</a:t>
            </a:r>
          </a:p>
        </p:txBody>
      </p:sp>
      <p:pic>
        <p:nvPicPr>
          <p:cNvPr id="30724" name="Picture 4" descr="meeting-capture.jpg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400"/>
            <a:ext cx="4318000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groupware?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Software </a:t>
            </a:r>
            <a:r>
              <a:rPr lang="en-GB" sz="2400" i="1" smtClean="0"/>
              <a:t>specifically</a:t>
            </a:r>
            <a:r>
              <a:rPr lang="en-GB" sz="2400" smtClean="0"/>
              <a:t> designed</a:t>
            </a:r>
          </a:p>
          <a:p>
            <a:pPr lvl="1" eaLnBrk="1" hangingPunct="1"/>
            <a:r>
              <a:rPr lang="en-GB" sz="2000" smtClean="0"/>
              <a:t> to support group working</a:t>
            </a:r>
          </a:p>
          <a:p>
            <a:pPr lvl="1" eaLnBrk="1" hangingPunct="1"/>
            <a:r>
              <a:rPr lang="en-GB" sz="2000" smtClean="0"/>
              <a:t> with cooperative requirements in mind</a:t>
            </a:r>
          </a:p>
          <a:p>
            <a:pPr eaLnBrk="1" hangingPunct="1"/>
            <a:r>
              <a:rPr lang="en-GB" sz="2400" smtClean="0"/>
              <a:t>NOT just tools for communication</a:t>
            </a:r>
          </a:p>
          <a:p>
            <a:pPr eaLnBrk="1" hangingPunct="1"/>
            <a:r>
              <a:rPr lang="en-GB" sz="2400" smtClean="0"/>
              <a:t>Groupware can be classified by</a:t>
            </a:r>
          </a:p>
          <a:p>
            <a:pPr lvl="1" eaLnBrk="1" hangingPunct="1"/>
            <a:r>
              <a:rPr lang="en-GB" sz="2000" smtClean="0"/>
              <a:t> </a:t>
            </a:r>
            <a:r>
              <a:rPr lang="en-GB" sz="2000" i="1" smtClean="0"/>
              <a:t>when</a:t>
            </a:r>
            <a:r>
              <a:rPr lang="en-GB" sz="2000" smtClean="0"/>
              <a:t> and </a:t>
            </a:r>
            <a:r>
              <a:rPr lang="en-GB" sz="2000" i="1" smtClean="0"/>
              <a:t>where</a:t>
            </a:r>
            <a:r>
              <a:rPr lang="en-GB" sz="2000" smtClean="0"/>
              <a:t> the participants are working</a:t>
            </a:r>
          </a:p>
          <a:p>
            <a:pPr lvl="1" eaLnBrk="1" hangingPunct="1"/>
            <a:r>
              <a:rPr lang="en-GB" sz="2000" smtClean="0"/>
              <a:t> the </a:t>
            </a:r>
            <a:r>
              <a:rPr lang="en-GB" sz="2000" i="1" smtClean="0"/>
              <a:t>function</a:t>
            </a:r>
            <a:r>
              <a:rPr lang="en-GB" sz="2000" smtClean="0"/>
              <a:t> it performs for cooperative work</a:t>
            </a:r>
          </a:p>
          <a:p>
            <a:pPr eaLnBrk="1" hangingPunct="1"/>
            <a:r>
              <a:rPr lang="en-GB" sz="2400" smtClean="0"/>
              <a:t>Specific and difficult problems with groupware implementation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Issues for cooperation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Argumentation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concurrency control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two people access the same node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one solution is node locking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notification mechanisms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knowing about others' changes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Meeting rooms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floor holders one or many?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floor control policies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who can write and when?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solution: locking + social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group pointer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for deictic reference (this and that)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Shared work surfaces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000" i="1" smtClean="0"/>
              <a:t>synchronous remote</a:t>
            </a:r>
            <a:endParaRPr lang="en-GB" sz="2000" smtClean="0"/>
          </a:p>
          <a:p>
            <a:pPr eaLnBrk="1" hangingPunct="1">
              <a:buFontTx/>
              <a:buNone/>
            </a:pPr>
            <a:r>
              <a:rPr lang="en-GB" sz="2000" smtClean="0"/>
              <a:t>At simplest, meeting rooms at a distance, but …</a:t>
            </a:r>
          </a:p>
          <a:p>
            <a:pPr lvl="1" eaLnBrk="1" hangingPunct="1"/>
            <a:r>
              <a:rPr lang="en-GB" sz="1800" smtClean="0"/>
              <a:t>additional audio/video for social protocols and discussion</a:t>
            </a:r>
          </a:p>
          <a:p>
            <a:pPr lvl="1" eaLnBrk="1" hangingPunct="1"/>
            <a:r>
              <a:rPr lang="en-GB" sz="1800" smtClean="0"/>
              <a:t>network delays can be major problem</a:t>
            </a:r>
          </a:p>
          <a:p>
            <a:pPr eaLnBrk="1" hangingPunct="1">
              <a:buFontTx/>
              <a:buNone/>
            </a:pPr>
            <a:r>
              <a:rPr lang="en-GB" sz="2000" smtClean="0"/>
              <a:t>Additional special effects:</a:t>
            </a:r>
          </a:p>
          <a:p>
            <a:pPr lvl="1" eaLnBrk="1" hangingPunct="1"/>
            <a:r>
              <a:rPr lang="en-GB" sz="1800" smtClean="0"/>
              <a:t>participants write onto large video screen</a:t>
            </a:r>
          </a:p>
          <a:p>
            <a:pPr lvl="1" eaLnBrk="1" hangingPunct="1"/>
            <a:r>
              <a:rPr lang="en-GB" sz="1800" smtClean="0"/>
              <a:t>problems with parallax</a:t>
            </a:r>
          </a:p>
          <a:p>
            <a:pPr lvl="2" eaLnBrk="1" hangingPunct="1"/>
            <a:r>
              <a:rPr lang="en-GB" sz="1600" smtClean="0"/>
              <a:t>shadow of other participant's hands appears on screen</a:t>
            </a:r>
          </a:p>
          <a:p>
            <a:pPr lvl="1" eaLnBrk="1" hangingPunct="1"/>
            <a:r>
              <a:rPr lang="en-GB" sz="1800" smtClean="0"/>
              <a:t>electronic image integrated with video and paper images</a:t>
            </a:r>
          </a:p>
          <a:p>
            <a:pPr eaLnBrk="1" hangingPunct="1">
              <a:buFontTx/>
              <a:buNone/>
            </a:pPr>
            <a:endParaRPr lang="en-GB" sz="1000" smtClean="0"/>
          </a:p>
          <a:p>
            <a:pPr eaLnBrk="1" hangingPunct="1">
              <a:buFontTx/>
              <a:buNone/>
            </a:pPr>
            <a:r>
              <a:rPr lang="en-GB" sz="1600" smtClean="0"/>
              <a:t>Example: TeamWorkStation</a:t>
            </a:r>
            <a:endParaRPr lang="en-GB" sz="1800" smtClean="0"/>
          </a:p>
          <a:p>
            <a:pPr lvl="1" eaLnBrk="1" hangingPunct="1"/>
            <a:r>
              <a:rPr lang="en-GB" sz="1400" smtClean="0"/>
              <a:t>remote teaching of Japanese calligraphy</a:t>
            </a:r>
          </a:p>
          <a:p>
            <a:pPr lvl="1" eaLnBrk="1" hangingPunct="1"/>
            <a:r>
              <a:rPr lang="en-GB" sz="1400" smtClean="0"/>
              <a:t>student's strokes on paper overlaid with video of instructor's strokes</a:t>
            </a:r>
            <a:endParaRPr lang="en-GB" sz="180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GB" smtClean="0"/>
              <a:t>shared applications and artefacts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shared PCs and windows</a:t>
            </a:r>
          </a:p>
          <a:p>
            <a:pPr eaLnBrk="1" hangingPunct="1"/>
            <a:r>
              <a:rPr lang="en-GB" sz="2400" smtClean="0"/>
              <a:t>shared editors, co-authoring tools</a:t>
            </a:r>
          </a:p>
          <a:p>
            <a:pPr eaLnBrk="1" hangingPunct="1"/>
            <a:r>
              <a:rPr lang="en-GB" sz="2400" smtClean="0"/>
              <a:t>shared diaries</a:t>
            </a:r>
          </a:p>
          <a:p>
            <a:pPr eaLnBrk="1" hangingPunct="1"/>
            <a:r>
              <a:rPr lang="en-GB" sz="2400" smtClean="0"/>
              <a:t>communication through the artefact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Shared Applications and Artefacts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Compare purpose of cooperation: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meeting rooms and decison support systems</a:t>
            </a:r>
            <a:br>
              <a:rPr lang="en-GB" sz="1800" smtClean="0"/>
            </a:br>
            <a:r>
              <a:rPr lang="en-GB" sz="1800" smtClean="0"/>
              <a:t>		–  develop shared understanding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shared applications and artefacts</a:t>
            </a:r>
            <a:br>
              <a:rPr lang="en-GB" sz="1800" smtClean="0"/>
            </a:br>
            <a:r>
              <a:rPr lang="en-GB" sz="1800" smtClean="0"/>
              <a:t>		–  work on the same objects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technology similar but primary purpose different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many different modalities (time/space matrix)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shared windows – synchronous remote/co-located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shared editors – synchronous remote/co-located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co-authoring systems – largely asynchronous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shared diaries – largely asynchronous remote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shared information – any, but largely asynchronous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synchronous remote needs additional audio/video channel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Similar … but different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smtClean="0"/>
              <a:t>Shared PCs and shared window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Multiplex keyboard and screen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Individual applications </a:t>
            </a:r>
            <a:r>
              <a:rPr lang="en-GB" sz="1800" i="1" smtClean="0"/>
              <a:t>not collaboration aware</a:t>
            </a:r>
            <a:endParaRPr lang="en-GB" sz="1800" smtClean="0"/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Floor control problems: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user A types: `interleave the'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user B types: `keystrokes'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result: `inkeytersltreaokeve tshe'</a:t>
            </a:r>
          </a:p>
          <a:p>
            <a:pPr eaLnBrk="1" hangingPunct="1">
              <a:lnSpc>
                <a:spcPct val="90000"/>
              </a:lnSpc>
            </a:pPr>
            <a:endParaRPr lang="en-GB" sz="1200" smtClean="0"/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Shared editors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An editor which is </a:t>
            </a:r>
            <a:r>
              <a:rPr lang="en-GB" sz="1800" i="1" smtClean="0"/>
              <a:t>collaboration aware</a:t>
            </a:r>
            <a:endParaRPr lang="en-GB" sz="1800" smtClean="0"/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One document – several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Similar to shared screen in meeting room …</a:t>
            </a:r>
            <a:br>
              <a:rPr lang="en-GB" sz="1800" smtClean="0"/>
            </a:br>
            <a:r>
              <a:rPr lang="en-GB" sz="1800" smtClean="0"/>
              <a:t>		… with similar floor control problems!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Additional problem – multiple views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Shared editors - multiple views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Options: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same view or different view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single or separate insertion points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Single view</a:t>
            </a:r>
            <a:br>
              <a:rPr lang="en-GB" smtClean="0"/>
            </a:br>
            <a:r>
              <a:rPr lang="en-GB" smtClean="0"/>
              <a:t>	</a:t>
            </a:r>
            <a:r>
              <a:rPr lang="en-GB" smtClean="0">
                <a:sym typeface="Symbol" pitchFamily="18" charset="2"/>
              </a:rPr>
              <a:t></a:t>
            </a:r>
            <a:r>
              <a:rPr lang="en-GB" smtClean="0"/>
              <a:t> scroll wars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mtClean="0"/>
              <a:t>Multiple views</a:t>
            </a:r>
            <a:br>
              <a:rPr lang="en-GB" smtClean="0"/>
            </a:br>
            <a:r>
              <a:rPr lang="en-GB" smtClean="0"/>
              <a:t>	</a:t>
            </a:r>
            <a:r>
              <a:rPr lang="en-GB" smtClean="0">
                <a:sym typeface="Symbol" pitchFamily="18" charset="2"/>
              </a:rPr>
              <a:t></a:t>
            </a:r>
            <a:r>
              <a:rPr lang="en-GB" smtClean="0"/>
              <a:t> loss of context with </a:t>
            </a:r>
            <a:r>
              <a:rPr lang="en-GB" i="1" smtClean="0"/>
              <a:t>indexicals</a:t>
            </a:r>
            <a:endParaRPr lang="en-GB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loss of WYSIWIS …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10200"/>
            <a:ext cx="7772400" cy="11430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GB" smtClean="0"/>
              <a:t>‘I don’t like the line at the top’</a:t>
            </a:r>
          </a:p>
          <a:p>
            <a:pPr lvl="1" eaLnBrk="1" hangingPunct="1">
              <a:buFontTx/>
              <a:buNone/>
            </a:pPr>
            <a:r>
              <a:rPr lang="en-GB" smtClean="0"/>
              <a:t>‘but I just wrote that!’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1143000" y="1981200"/>
            <a:ext cx="2667000" cy="2514600"/>
            <a:chOff x="720" y="1008"/>
            <a:chExt cx="1680" cy="1584"/>
          </a:xfrm>
        </p:grpSpPr>
        <p:sp>
          <p:nvSpPr>
            <p:cNvPr id="37903" name="Rectangle 5"/>
            <p:cNvSpPr>
              <a:spLocks noChangeArrowheads="1"/>
            </p:cNvSpPr>
            <p:nvPr/>
          </p:nvSpPr>
          <p:spPr bwMode="auto">
            <a:xfrm>
              <a:off x="720" y="1008"/>
              <a:ext cx="1562" cy="1583"/>
            </a:xfrm>
            <a:prstGeom prst="rect">
              <a:avLst/>
            </a:prstGeom>
            <a:noFill/>
            <a:ln w="19050">
              <a:solidFill>
                <a:srgbClr val="555A5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We will look at some of the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options and how they affect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the style of cooperation.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Thinking about the shared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view vs. different view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options, it at first  seems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obvious that we should allow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people to edit different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parts of a document.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This is certainly true while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they are working effectively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independently.</a:t>
              </a:r>
            </a:p>
          </p:txBody>
        </p:sp>
        <p:sp>
          <p:nvSpPr>
            <p:cNvPr id="37904" name="Rectangle 6"/>
            <p:cNvSpPr>
              <a:spLocks noChangeArrowheads="1"/>
            </p:cNvSpPr>
            <p:nvPr/>
          </p:nvSpPr>
          <p:spPr bwMode="auto">
            <a:xfrm>
              <a:off x="2256" y="1008"/>
              <a:ext cx="144" cy="15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Rectangle 7"/>
            <p:cNvSpPr>
              <a:spLocks noChangeArrowheads="1"/>
            </p:cNvSpPr>
            <p:nvPr/>
          </p:nvSpPr>
          <p:spPr bwMode="auto">
            <a:xfrm>
              <a:off x="2256" y="1104"/>
              <a:ext cx="144" cy="62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06" name="Group 8"/>
            <p:cNvGrpSpPr>
              <a:grpSpLocks/>
            </p:cNvGrpSpPr>
            <p:nvPr/>
          </p:nvGrpSpPr>
          <p:grpSpPr bwMode="auto">
            <a:xfrm>
              <a:off x="1632" y="1656"/>
              <a:ext cx="96" cy="144"/>
              <a:chOff x="4848" y="1296"/>
              <a:chExt cx="96" cy="144"/>
            </a:xfrm>
          </p:grpSpPr>
          <p:sp>
            <p:nvSpPr>
              <p:cNvPr id="37907" name="Line 9"/>
              <p:cNvSpPr>
                <a:spLocks noChangeShapeType="1"/>
              </p:cNvSpPr>
              <p:nvPr/>
            </p:nvSpPr>
            <p:spPr bwMode="auto">
              <a:xfrm>
                <a:off x="4896" y="129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555A5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8" name="Line 10"/>
              <p:cNvSpPr>
                <a:spLocks noChangeShapeType="1"/>
              </p:cNvSpPr>
              <p:nvPr/>
            </p:nvSpPr>
            <p:spPr bwMode="auto">
              <a:xfrm>
                <a:off x="4848" y="129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555A5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9" name="Line 11"/>
              <p:cNvSpPr>
                <a:spLocks noChangeShapeType="1"/>
              </p:cNvSpPr>
              <p:nvPr/>
            </p:nvSpPr>
            <p:spPr bwMode="auto">
              <a:xfrm>
                <a:off x="4848" y="144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555A5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893" name="Group 12"/>
          <p:cNvGrpSpPr>
            <a:grpSpLocks/>
          </p:cNvGrpSpPr>
          <p:nvPr/>
        </p:nvGrpSpPr>
        <p:grpSpPr bwMode="auto">
          <a:xfrm>
            <a:off x="4572000" y="1981200"/>
            <a:ext cx="2667000" cy="2514600"/>
            <a:chOff x="2880" y="1008"/>
            <a:chExt cx="1680" cy="1584"/>
          </a:xfrm>
        </p:grpSpPr>
        <p:sp>
          <p:nvSpPr>
            <p:cNvPr id="37896" name="Rectangle 13"/>
            <p:cNvSpPr>
              <a:spLocks noChangeArrowheads="1"/>
            </p:cNvSpPr>
            <p:nvPr/>
          </p:nvSpPr>
          <p:spPr bwMode="auto">
            <a:xfrm>
              <a:off x="2880" y="1008"/>
              <a:ext cx="1562" cy="1583"/>
            </a:xfrm>
            <a:prstGeom prst="rect">
              <a:avLst/>
            </a:prstGeom>
            <a:noFill/>
            <a:ln w="19050">
              <a:solidFill>
                <a:srgbClr val="555A5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More adaptable systems are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needed to allow for the wide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variation between  groups,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and within the same group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over time.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We will look at some of the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options and how they affect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the style of cooperation.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Thinking about the shared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view vs. different view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options, it at first seems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 "/>
              </a:pPr>
              <a:r>
                <a:rPr lang="en-GB" sz="1200">
                  <a:latin typeface="Verdana" pitchFamily="34" charset="0"/>
                </a:rPr>
                <a:t>obvious that we should allow</a:t>
              </a:r>
            </a:p>
          </p:txBody>
        </p:sp>
        <p:sp>
          <p:nvSpPr>
            <p:cNvPr id="37897" name="Rectangle 14"/>
            <p:cNvSpPr>
              <a:spLocks noChangeArrowheads="1"/>
            </p:cNvSpPr>
            <p:nvPr/>
          </p:nvSpPr>
          <p:spPr bwMode="auto">
            <a:xfrm>
              <a:off x="4416" y="1008"/>
              <a:ext cx="144" cy="15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Rectangle 15"/>
            <p:cNvSpPr>
              <a:spLocks noChangeArrowheads="1"/>
            </p:cNvSpPr>
            <p:nvPr/>
          </p:nvSpPr>
          <p:spPr bwMode="auto">
            <a:xfrm>
              <a:off x="4416" y="1392"/>
              <a:ext cx="144" cy="62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99" name="Group 16"/>
            <p:cNvGrpSpPr>
              <a:grpSpLocks/>
            </p:cNvGrpSpPr>
            <p:nvPr/>
          </p:nvGrpSpPr>
          <p:grpSpPr bwMode="auto">
            <a:xfrm>
              <a:off x="3840" y="1272"/>
              <a:ext cx="96" cy="144"/>
              <a:chOff x="4848" y="1296"/>
              <a:chExt cx="96" cy="144"/>
            </a:xfrm>
          </p:grpSpPr>
          <p:sp>
            <p:nvSpPr>
              <p:cNvPr id="37900" name="Line 17"/>
              <p:cNvSpPr>
                <a:spLocks noChangeShapeType="1"/>
              </p:cNvSpPr>
              <p:nvPr/>
            </p:nvSpPr>
            <p:spPr bwMode="auto">
              <a:xfrm>
                <a:off x="4896" y="129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555A5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1" name="Line 18"/>
              <p:cNvSpPr>
                <a:spLocks noChangeShapeType="1"/>
              </p:cNvSpPr>
              <p:nvPr/>
            </p:nvSpPr>
            <p:spPr bwMode="auto">
              <a:xfrm>
                <a:off x="4848" y="129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555A5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2" name="Line 19"/>
              <p:cNvSpPr>
                <a:spLocks noChangeShapeType="1"/>
              </p:cNvSpPr>
              <p:nvPr/>
            </p:nvSpPr>
            <p:spPr bwMode="auto">
              <a:xfrm>
                <a:off x="4848" y="144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555A5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894" name="Rectangle 20"/>
          <p:cNvSpPr>
            <a:spLocks noChangeArrowheads="1"/>
          </p:cNvSpPr>
          <p:nvPr/>
        </p:nvSpPr>
        <p:spPr bwMode="auto">
          <a:xfrm>
            <a:off x="1668463" y="4495800"/>
            <a:ext cx="15319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>
                <a:latin typeface="Verdana" pitchFamily="34" charset="0"/>
              </a:rPr>
              <a:t>your screen</a:t>
            </a:r>
          </a:p>
        </p:txBody>
      </p:sp>
      <p:sp>
        <p:nvSpPr>
          <p:cNvPr id="37895" name="Rectangle 21"/>
          <p:cNvSpPr>
            <a:spLocks noChangeArrowheads="1"/>
          </p:cNvSpPr>
          <p:nvPr/>
        </p:nvSpPr>
        <p:spPr bwMode="auto">
          <a:xfrm>
            <a:off x="4516438" y="4506913"/>
            <a:ext cx="28749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>
                <a:latin typeface="Verdana" pitchFamily="34" charset="0"/>
              </a:rPr>
              <a:t>your colleague’s screen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Co-authoring systems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Emphasis is on long term document production, not editing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Two levels of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  the document itself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  annotation and discussion</a:t>
            </a:r>
          </a:p>
          <a:p>
            <a:pPr eaLnBrk="1" hangingPunct="1">
              <a:lnSpc>
                <a:spcPct val="90000"/>
              </a:lnSpc>
            </a:pPr>
            <a:endParaRPr lang="en-GB" sz="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Often some form of hypertext structure used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Similar problems of concurrency control to argumentation systems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Sometimes include rôles: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author, commentator, reader, …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but who decides the rôles?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and how flexible are they?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Shared diaries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Idea: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make diaries and calendars more easily shared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allow automatic meeting scheduling etc.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Issues for cooperation: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i="1" smtClean="0"/>
              <a:t>privacy</a:t>
            </a:r>
            <a:r>
              <a:rPr lang="en-GB" sz="1800" smtClean="0"/>
              <a:t>  – who can see my diary entries?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i="1" smtClean="0"/>
              <a:t>control</a:t>
            </a:r>
            <a:r>
              <a:rPr lang="en-GB" sz="1800" smtClean="0"/>
              <a:t> – who can write in my diary?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Similar to file sharing issues, but need to be lightweight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Many systems have failed because they ignored these issues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Communication through the artefact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smtClean="0"/>
              <a:t>When you change a shared application:</a:t>
            </a:r>
          </a:p>
          <a:p>
            <a:pPr eaLnBrk="1" hangingPunct="1">
              <a:buFontTx/>
              <a:buNone/>
            </a:pPr>
            <a:endParaRPr lang="en-GB" sz="1200" smtClean="0"/>
          </a:p>
          <a:p>
            <a:pPr lvl="1" eaLnBrk="1" hangingPunct="1"/>
            <a:r>
              <a:rPr lang="en-GB" smtClean="0"/>
              <a:t>you can see the effect – </a:t>
            </a:r>
            <a:r>
              <a:rPr lang="en-GB" i="1" smtClean="0"/>
              <a:t>feedback</a:t>
            </a:r>
          </a:p>
          <a:p>
            <a:pPr eaLnBrk="1" hangingPunct="1">
              <a:buFontTx/>
              <a:buNone/>
            </a:pPr>
            <a:endParaRPr lang="en-GB" sz="1200" smtClean="0"/>
          </a:p>
          <a:p>
            <a:pPr lvl="1" eaLnBrk="1" hangingPunct="1"/>
            <a:r>
              <a:rPr lang="en-GB" smtClean="0"/>
              <a:t>your colleagues can too – </a:t>
            </a:r>
            <a:r>
              <a:rPr lang="en-GB" i="1" smtClean="0"/>
              <a:t>feedthrough</a:t>
            </a:r>
            <a:endParaRPr lang="en-GB" smtClean="0"/>
          </a:p>
          <a:p>
            <a:pPr eaLnBrk="1" hangingPunct="1">
              <a:buFontTx/>
              <a:buNone/>
            </a:pPr>
            <a:endParaRPr lang="en-GB" sz="2400" smtClean="0"/>
          </a:p>
          <a:p>
            <a:pPr eaLnBrk="1" hangingPunct="1">
              <a:buFontTx/>
              <a:buNone/>
            </a:pPr>
            <a:r>
              <a:rPr lang="en-GB" sz="2400" smtClean="0"/>
              <a:t>feedthrough enables …</a:t>
            </a:r>
            <a:br>
              <a:rPr lang="en-GB" sz="2400" smtClean="0"/>
            </a:br>
            <a:r>
              <a:rPr lang="en-GB" sz="2400" smtClean="0"/>
              <a:t>	</a:t>
            </a:r>
            <a:r>
              <a:rPr lang="en-GB" sz="2400" i="1" smtClean="0"/>
              <a:t>communication through the artefact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Time/Space Matrix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Char char=" "/>
              <a:tabLst>
                <a:tab pos="571500" algn="l"/>
                <a:tab pos="1143000" algn="l"/>
              </a:tabLst>
            </a:pPr>
            <a:r>
              <a:rPr lang="en-GB" sz="2000" smtClean="0"/>
              <a:t>Classify groupware by:</a:t>
            </a:r>
          </a:p>
          <a:p>
            <a:pPr lvl="1" eaLnBrk="1" hangingPunct="1">
              <a:buFontTx/>
              <a:buChar char=" "/>
              <a:tabLst>
                <a:tab pos="571500" algn="l"/>
                <a:tab pos="1143000" algn="l"/>
              </a:tabLst>
            </a:pPr>
            <a:r>
              <a:rPr lang="en-GB" sz="2000" i="1" smtClean="0"/>
              <a:t>when</a:t>
            </a:r>
            <a:r>
              <a:rPr lang="en-GB" sz="2000" smtClean="0"/>
              <a:t> the participants are working,</a:t>
            </a:r>
            <a:br>
              <a:rPr lang="en-GB" sz="2000" smtClean="0"/>
            </a:br>
            <a:r>
              <a:rPr lang="en-GB" sz="2000" smtClean="0"/>
              <a:t>		at the same </a:t>
            </a:r>
            <a:r>
              <a:rPr lang="en-GB" sz="2000" i="1" smtClean="0"/>
              <a:t>time</a:t>
            </a:r>
            <a:r>
              <a:rPr lang="en-GB" sz="2000" smtClean="0"/>
              <a:t> or not</a:t>
            </a:r>
          </a:p>
          <a:p>
            <a:pPr lvl="1" eaLnBrk="1" hangingPunct="1">
              <a:buFontTx/>
              <a:buChar char=" "/>
              <a:tabLst>
                <a:tab pos="571500" algn="l"/>
                <a:tab pos="1143000" algn="l"/>
              </a:tabLst>
            </a:pPr>
            <a:r>
              <a:rPr lang="en-GB" sz="2000" i="1" smtClean="0"/>
              <a:t>where</a:t>
            </a:r>
            <a:r>
              <a:rPr lang="en-GB" sz="2000" smtClean="0"/>
              <a:t> the participants are working,</a:t>
            </a:r>
            <a:br>
              <a:rPr lang="en-GB" sz="2000" smtClean="0"/>
            </a:br>
            <a:r>
              <a:rPr lang="en-GB" sz="2000" smtClean="0"/>
              <a:t>		at the same </a:t>
            </a:r>
            <a:r>
              <a:rPr lang="en-GB" sz="2000" i="1" smtClean="0"/>
              <a:t>place</a:t>
            </a:r>
            <a:r>
              <a:rPr lang="en-GB" sz="2000" smtClean="0"/>
              <a:t> or not</a:t>
            </a:r>
          </a:p>
          <a:p>
            <a:pPr lvl="1" eaLnBrk="1" hangingPunct="1">
              <a:buFontTx/>
              <a:buChar char=" "/>
              <a:tabLst>
                <a:tab pos="571500" algn="l"/>
                <a:tab pos="1143000" algn="l"/>
              </a:tabLst>
            </a:pPr>
            <a:endParaRPr lang="en-GB" sz="2000" smtClean="0"/>
          </a:p>
          <a:p>
            <a:pPr eaLnBrk="1" hangingPunct="1">
              <a:buFontTx/>
              <a:buChar char=" "/>
              <a:tabLst>
                <a:tab pos="571500" algn="l"/>
                <a:tab pos="1143000" algn="l"/>
              </a:tabLst>
            </a:pPr>
            <a:r>
              <a:rPr lang="en-GB" sz="2000" smtClean="0"/>
              <a:t>Common names for axes:</a:t>
            </a:r>
            <a:br>
              <a:rPr lang="en-GB" sz="2000" smtClean="0"/>
            </a:br>
            <a:r>
              <a:rPr lang="en-GB" sz="2000" smtClean="0"/>
              <a:t>	time:</a:t>
            </a:r>
            <a:br>
              <a:rPr lang="en-GB" sz="2000" smtClean="0"/>
            </a:br>
            <a:r>
              <a:rPr lang="en-GB" sz="2000" smtClean="0"/>
              <a:t>		synchronous/asynchronous</a:t>
            </a:r>
            <a:br>
              <a:rPr lang="en-GB" sz="2000" smtClean="0"/>
            </a:br>
            <a:r>
              <a:rPr lang="en-GB" sz="2000" smtClean="0"/>
              <a:t>	place: </a:t>
            </a:r>
            <a:br>
              <a:rPr lang="en-GB" sz="2000" smtClean="0"/>
            </a:br>
            <a:r>
              <a:rPr lang="en-GB" sz="2000" smtClean="0"/>
              <a:t>		co-located/remote</a:t>
            </a:r>
            <a:endParaRPr lang="en-GB" sz="2400" smtClean="0"/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6019800" y="3962400"/>
            <a:ext cx="2465388" cy="2209800"/>
            <a:chOff x="3583" y="1248"/>
            <a:chExt cx="1553" cy="1392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4080" y="1584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4608" y="1584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4608" y="2112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4080" y="2112"/>
              <a:ext cx="52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4080" y="1584"/>
              <a:ext cx="1056" cy="10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555A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3792" y="2112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4608" y="1296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 flipH="1" flipV="1">
              <a:off x="3888" y="139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4608" y="1248"/>
              <a:ext cx="5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GB" sz="1400">
                  <a:latin typeface="Arial" charset="0"/>
                </a:rPr>
                <a:t>different</a:t>
              </a:r>
              <a:br>
                <a:rPr lang="en-GB" sz="1400">
                  <a:latin typeface="Arial" charset="0"/>
                </a:rPr>
              </a:br>
              <a:r>
                <a:rPr lang="en-GB" sz="1400">
                  <a:latin typeface="Arial" charset="0"/>
                </a:rPr>
                <a:t>place</a:t>
              </a: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4128" y="1248"/>
              <a:ext cx="3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GB" sz="1400">
                  <a:latin typeface="Arial" charset="0"/>
                </a:rPr>
                <a:t>same</a:t>
              </a:r>
              <a:br>
                <a:rPr lang="en-GB" sz="1400">
                  <a:latin typeface="Arial" charset="0"/>
                </a:rPr>
              </a:br>
              <a:r>
                <a:rPr lang="en-GB" sz="1400">
                  <a:latin typeface="Arial" charset="0"/>
                </a:rPr>
                <a:t>place</a:t>
              </a:r>
            </a:p>
          </p:txBody>
        </p:sp>
        <p:sp>
          <p:nvSpPr>
            <p:cNvPr id="5135" name="Text Box 15"/>
            <p:cNvSpPr txBox="1">
              <a:spLocks noChangeArrowheads="1"/>
            </p:cNvSpPr>
            <p:nvPr/>
          </p:nvSpPr>
          <p:spPr bwMode="auto">
            <a:xfrm>
              <a:off x="3691" y="1690"/>
              <a:ext cx="3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r"/>
              <a:r>
                <a:rPr lang="en-GB" sz="1400">
                  <a:latin typeface="Arial" charset="0"/>
                </a:rPr>
                <a:t>same</a:t>
              </a:r>
              <a:br>
                <a:rPr lang="en-GB" sz="1400">
                  <a:latin typeface="Arial" charset="0"/>
                </a:rPr>
              </a:br>
              <a:r>
                <a:rPr lang="en-GB" sz="1400">
                  <a:latin typeface="Arial" charset="0"/>
                </a:rPr>
                <a:t>time</a:t>
              </a:r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3583" y="2208"/>
              <a:ext cx="5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r"/>
              <a:r>
                <a:rPr lang="en-GB" sz="1400">
                  <a:latin typeface="Arial" charset="0"/>
                </a:rPr>
                <a:t>different</a:t>
              </a:r>
              <a:br>
                <a:rPr lang="en-GB" sz="1400">
                  <a:latin typeface="Arial" charset="0"/>
                </a:rPr>
              </a:br>
              <a:r>
                <a:rPr lang="en-GB" sz="1400">
                  <a:latin typeface="Arial" charset="0"/>
                </a:rPr>
                <a:t>time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Shared data</a:t>
            </a:r>
            <a:endParaRPr lang="en-GB" sz="320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Feedthrough – not just with ‘real’ groupware 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Shared data is pervasive: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  shared files and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  casework files (often non-electronic)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  passing electronic copies of documents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  passing copies of spreadsheets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Often need direct communication as well, but indirect communication </a:t>
            </a:r>
            <a:r>
              <a:rPr lang="en-GB" sz="2000" i="1" smtClean="0"/>
              <a:t>through the artefact</a:t>
            </a:r>
            <a:r>
              <a:rPr lang="en-GB" sz="2000" smtClean="0"/>
              <a:t> central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Few examples of explicit design for cooperation.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i="1" smtClean="0"/>
              <a:t>Liveware</a:t>
            </a:r>
            <a:r>
              <a:rPr lang="en-GB" sz="1800" smtClean="0"/>
              <a:t> is an exception,</a:t>
            </a:r>
            <a:br>
              <a:rPr lang="en-GB" sz="1800" smtClean="0"/>
            </a:br>
            <a:r>
              <a:rPr lang="en-GB" sz="1800" smtClean="0"/>
              <a:t>a database with ‘merging’ of copies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GB" smtClean="0"/>
              <a:t>frameworks for groupware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time/space matrix revisited!</a:t>
            </a:r>
          </a:p>
          <a:p>
            <a:pPr eaLnBrk="1" hangingPunct="1"/>
            <a:r>
              <a:rPr lang="en-GB" sz="2400" smtClean="0"/>
              <a:t>shared information</a:t>
            </a:r>
          </a:p>
          <a:p>
            <a:pPr eaLnBrk="1" hangingPunct="1"/>
            <a:r>
              <a:rPr lang="en-GB" sz="2400" smtClean="0"/>
              <a:t>communication and work</a:t>
            </a:r>
          </a:p>
          <a:p>
            <a:pPr eaLnBrk="1" hangingPunct="1"/>
            <a:r>
              <a:rPr lang="en-GB" sz="2400" smtClean="0"/>
              <a:t>awareness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Time/space matrix revisited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287713" y="2438400"/>
            <a:ext cx="3646487" cy="3657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5105400" y="1981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5105400" y="4267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2830513" y="4267200"/>
            <a:ext cx="4103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flipH="1" flipV="1">
            <a:off x="2906713" y="20574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505200" y="1981200"/>
            <a:ext cx="1371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>
                <a:latin typeface="Verdana" pitchFamily="34" charset="0"/>
              </a:rPr>
              <a:t>co-located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5548313" y="1981200"/>
            <a:ext cx="10048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>
                <a:latin typeface="Verdana" pitchFamily="34" charset="0"/>
              </a:rPr>
              <a:t>remote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1535113" y="3124200"/>
            <a:ext cx="16271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GB" sz="1800">
                <a:latin typeface="Verdana" pitchFamily="34" charset="0"/>
              </a:rPr>
              <a:t>synchronous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1436688" y="4887913"/>
            <a:ext cx="17637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GB" sz="1800">
                <a:latin typeface="Verdana" pitchFamily="34" charset="0"/>
              </a:rPr>
              <a:t>asynchronous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4038600" y="5416550"/>
            <a:ext cx="21812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1400">
                <a:latin typeface="Verdana" pitchFamily="34" charset="0"/>
              </a:rPr>
              <a:t>co-authoring systems,</a:t>
            </a:r>
            <a:br>
              <a:rPr lang="en-GB" sz="1400">
                <a:latin typeface="Verdana" pitchFamily="34" charset="0"/>
              </a:rPr>
            </a:br>
            <a:r>
              <a:rPr lang="en-GB" sz="1400">
                <a:latin typeface="Verdana" pitchFamily="34" charset="0"/>
              </a:rPr>
              <a:t>shared calendars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3454400" y="4540250"/>
            <a:ext cx="14986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1400">
                <a:latin typeface="Verdana" pitchFamily="34" charset="0"/>
              </a:rPr>
              <a:t>argumentation</a:t>
            </a:r>
            <a:br>
              <a:rPr lang="en-GB" sz="1400">
                <a:latin typeface="Verdana" pitchFamily="34" charset="0"/>
              </a:rPr>
            </a:br>
            <a:r>
              <a:rPr lang="en-GB" sz="1400">
                <a:latin typeface="Verdana" pitchFamily="34" charset="0"/>
              </a:rPr>
              <a:t>tools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410200" y="4419600"/>
            <a:ext cx="125095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1400">
                <a:latin typeface="Verdana" pitchFamily="34" charset="0"/>
              </a:rPr>
              <a:t>email and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1400">
                <a:latin typeface="Verdana" pitchFamily="34" charset="0"/>
              </a:rPr>
              <a:t>electronic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1400">
                <a:latin typeface="Verdana" pitchFamily="34" charset="0"/>
              </a:rPr>
              <a:t>conferences</a:t>
            </a: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3475038" y="3513138"/>
            <a:ext cx="31543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1400">
                <a:latin typeface="Verdana" pitchFamily="34" charset="0"/>
              </a:rPr>
              <a:t>shared work surfaces and editors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1400">
                <a:latin typeface="Verdana" pitchFamily="34" charset="0"/>
              </a:rPr>
              <a:t>shared PCs and windows</a:t>
            </a: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5105400" y="2743200"/>
            <a:ext cx="1857375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1400">
                <a:latin typeface="Verdana" pitchFamily="34" charset="0"/>
              </a:rPr>
              <a:t>video conferences,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1400">
                <a:latin typeface="Verdana" pitchFamily="34" charset="0"/>
              </a:rPr>
              <a:t>video-wall, etc.</a:t>
            </a: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3398838" y="2814638"/>
            <a:ext cx="1531937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400">
                <a:latin typeface="Verdana" pitchFamily="34" charset="0"/>
              </a:rPr>
              <a:t>meeting rooms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Refined time/space matrix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5334000"/>
            <a:ext cx="7162800" cy="99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1400" smtClean="0"/>
              <a:t>Mobile workers and home workers have infrequent communication</a:t>
            </a:r>
            <a:br>
              <a:rPr lang="en-GB" sz="1400" smtClean="0"/>
            </a:br>
            <a:r>
              <a:rPr lang="en-GB" sz="1400" smtClean="0"/>
              <a:t>		–  they require unsynchronised groupware</a:t>
            </a:r>
          </a:p>
          <a:p>
            <a:pPr eaLnBrk="1" hangingPunct="1">
              <a:buFontTx/>
              <a:buNone/>
            </a:pPr>
            <a:endParaRPr lang="en-GB" sz="800" smtClean="0"/>
          </a:p>
          <a:p>
            <a:pPr eaLnBrk="1" hangingPunct="1">
              <a:buFontTx/>
              <a:buNone/>
            </a:pPr>
            <a:r>
              <a:rPr lang="en-GB" sz="1400" smtClean="0"/>
              <a:t>Need fluid movement between synchronised/unsynchronised operation</a:t>
            </a:r>
            <a:endParaRPr lang="en-GB" sz="1800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962400" y="2057400"/>
            <a:ext cx="3048000" cy="3048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5486400" y="1676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3657600" y="43434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 flipH="1" flipV="1">
            <a:off x="3733800" y="18288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3657600" y="3805238"/>
            <a:ext cx="3352800" cy="47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3657600" y="32004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4114800" y="1651000"/>
            <a:ext cx="110807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400">
                <a:latin typeface="Verdana" pitchFamily="34" charset="0"/>
              </a:rPr>
              <a:t>co-located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5729288" y="1651000"/>
            <a:ext cx="823912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400">
                <a:latin typeface="Verdana" pitchFamily="34" charset="0"/>
              </a:rPr>
              <a:t>remote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2333625" y="2435225"/>
            <a:ext cx="14732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1400">
                <a:latin typeface="Verdana" pitchFamily="34" charset="0"/>
              </a:rPr>
              <a:t>(a) concurrent</a:t>
            </a:r>
          </a:p>
          <a:p>
            <a:pPr algn="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1400">
                <a:latin typeface="Verdana" pitchFamily="34" charset="0"/>
              </a:rPr>
              <a:t>synchronized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2592388" y="3354388"/>
            <a:ext cx="125095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GB" sz="1400">
                <a:latin typeface="Verdana" pitchFamily="34" charset="0"/>
              </a:rPr>
              <a:t>(a/b) mixed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2855913" y="3883025"/>
            <a:ext cx="99853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GB" sz="1400">
                <a:latin typeface="Verdana" pitchFamily="34" charset="0"/>
              </a:rPr>
              <a:t>(b) serial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1966913" y="4497388"/>
            <a:ext cx="1897062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GB" sz="1400">
                <a:latin typeface="Verdana" pitchFamily="34" charset="0"/>
              </a:rPr>
              <a:t>(c) unsynchronized</a:t>
            </a: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4038600" y="2236788"/>
            <a:ext cx="1447800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1200">
                <a:latin typeface="Verdana" pitchFamily="34" charset="0"/>
              </a:rPr>
              <a:t>meeting rooms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5410200" y="2128838"/>
            <a:ext cx="16652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1200">
                <a:latin typeface="Verdana" pitchFamily="34" charset="0"/>
              </a:rPr>
              <a:t>video conferences</a:t>
            </a:r>
            <a:br>
              <a:rPr lang="en-GB" sz="1200">
                <a:latin typeface="Verdana" pitchFamily="34" charset="0"/>
              </a:rPr>
            </a:br>
            <a:r>
              <a:rPr lang="en-GB" sz="1200">
                <a:latin typeface="Verdana" pitchFamily="34" charset="0"/>
              </a:rPr>
              <a:t>video-wall, etc.</a:t>
            </a: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4121150" y="2662238"/>
            <a:ext cx="2736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1200">
                <a:latin typeface="Verdana" pitchFamily="34" charset="0"/>
              </a:rPr>
              <a:t>shared work surfaces and editors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1200">
                <a:latin typeface="Verdana" pitchFamily="34" charset="0"/>
              </a:rPr>
              <a:t>shared PCs and windows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4572000" y="3270250"/>
            <a:ext cx="18986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1200">
                <a:latin typeface="Verdana" pitchFamily="34" charset="0"/>
              </a:rPr>
              <a:t>co-authoring systems,</a:t>
            </a:r>
            <a:br>
              <a:rPr lang="en-GB" sz="1200">
                <a:latin typeface="Verdana" pitchFamily="34" charset="0"/>
              </a:rPr>
            </a:br>
            <a:r>
              <a:rPr lang="en-GB" sz="1200">
                <a:latin typeface="Verdana" pitchFamily="34" charset="0"/>
              </a:rPr>
              <a:t>shared calendars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670425" y="3913188"/>
            <a:ext cx="173037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200">
                <a:latin typeface="Verdana" pitchFamily="34" charset="0"/>
              </a:rPr>
              <a:t>argumentation tools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195763" y="4491038"/>
            <a:ext cx="25860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1200">
                <a:latin typeface="Verdana" pitchFamily="34" charset="0"/>
              </a:rPr>
              <a:t>email and structured messages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1200">
                <a:latin typeface="Verdana" pitchFamily="34" charset="0"/>
              </a:rPr>
              <a:t>electronic conferences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Shared information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sz="2400" smtClean="0"/>
              <a:t>Granularity of sharing</a:t>
            </a:r>
          </a:p>
          <a:p>
            <a:pPr eaLnBrk="1" hangingPunct="1">
              <a:buFontTx/>
              <a:buNone/>
            </a:pPr>
            <a:endParaRPr lang="en-GB" sz="1800" smtClean="0"/>
          </a:p>
          <a:p>
            <a:pPr eaLnBrk="1" hangingPunct="1"/>
            <a:r>
              <a:rPr lang="en-GB" sz="2400" smtClean="0"/>
              <a:t>chunk size</a:t>
            </a:r>
          </a:p>
          <a:p>
            <a:pPr lvl="1" eaLnBrk="1" hangingPunct="1">
              <a:buFontTx/>
              <a:buChar char=" "/>
            </a:pPr>
            <a:r>
              <a:rPr lang="en-GB" sz="2000" smtClean="0"/>
              <a:t>small – edit same word or sentance</a:t>
            </a:r>
          </a:p>
          <a:p>
            <a:pPr lvl="1" eaLnBrk="1" hangingPunct="1">
              <a:buFontTx/>
              <a:buChar char=" "/>
            </a:pPr>
            <a:r>
              <a:rPr lang="en-GB" sz="2000" smtClean="0"/>
              <a:t>large – section or whole document</a:t>
            </a:r>
          </a:p>
          <a:p>
            <a:pPr lvl="1" eaLnBrk="1" hangingPunct="1"/>
            <a:endParaRPr lang="en-GB" sz="1800" smtClean="0"/>
          </a:p>
          <a:p>
            <a:pPr eaLnBrk="1" hangingPunct="1"/>
            <a:r>
              <a:rPr lang="en-GB" sz="2400" smtClean="0"/>
              <a:t>update frequency</a:t>
            </a:r>
          </a:p>
          <a:p>
            <a:pPr lvl="1" eaLnBrk="1" hangingPunct="1">
              <a:buFontTx/>
              <a:buChar char=" "/>
            </a:pPr>
            <a:r>
              <a:rPr lang="en-GB" sz="2000" smtClean="0"/>
              <a:t>frequent – every character</a:t>
            </a:r>
          </a:p>
          <a:p>
            <a:pPr lvl="1" eaLnBrk="1" hangingPunct="1">
              <a:buFontTx/>
              <a:buChar char=" "/>
            </a:pPr>
            <a:r>
              <a:rPr lang="en-GB" sz="2000" smtClean="0"/>
              <a:t>infrequent – upon explicit ‘send’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smtClean="0"/>
              <a:t>level of sharing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 eaLnBrk="1" hangingPunct="1">
              <a:buFontTx/>
              <a:buNone/>
              <a:tabLst>
                <a:tab pos="3911600" algn="l"/>
              </a:tabLst>
            </a:pPr>
            <a:r>
              <a:rPr lang="en-GB" sz="2400" smtClean="0"/>
              <a:t>output:</a:t>
            </a:r>
          </a:p>
          <a:p>
            <a:pPr marL="565150" lvl="1" indent="-184150" eaLnBrk="1" hangingPunct="1">
              <a:buFontTx/>
              <a:buChar char=" "/>
              <a:tabLst>
                <a:tab pos="3911600" algn="l"/>
              </a:tabLst>
            </a:pPr>
            <a:r>
              <a:rPr lang="en-GB" sz="2000" smtClean="0"/>
              <a:t>shared object</a:t>
            </a:r>
          </a:p>
          <a:p>
            <a:pPr marL="565150" lvl="1" indent="-184150" eaLnBrk="1" hangingPunct="1">
              <a:buFontTx/>
              <a:buChar char=" "/>
              <a:tabLst>
                <a:tab pos="3911600" algn="l"/>
              </a:tabLst>
            </a:pPr>
            <a:r>
              <a:rPr lang="en-GB" sz="2000" smtClean="0"/>
              <a:t>shared view</a:t>
            </a:r>
          </a:p>
          <a:p>
            <a:pPr marL="565150" lvl="1" indent="-184150" eaLnBrk="1" hangingPunct="1">
              <a:buFontTx/>
              <a:buChar char=" "/>
              <a:tabLst>
                <a:tab pos="3911600" algn="l"/>
              </a:tabLst>
            </a:pPr>
            <a:r>
              <a:rPr lang="en-GB" sz="2000" smtClean="0"/>
              <a:t>shared presentation</a:t>
            </a:r>
          </a:p>
          <a:p>
            <a:pPr marL="190500" indent="-190500" eaLnBrk="1" hangingPunct="1">
              <a:buFontTx/>
              <a:buNone/>
              <a:tabLst>
                <a:tab pos="3911600" algn="l"/>
              </a:tabLst>
            </a:pPr>
            <a:endParaRPr lang="en-GB" sz="1400" smtClean="0"/>
          </a:p>
          <a:p>
            <a:pPr marL="190500" indent="-190500" eaLnBrk="1" hangingPunct="1">
              <a:buFontTx/>
              <a:buNone/>
              <a:tabLst>
                <a:tab pos="3911600" algn="l"/>
              </a:tabLst>
            </a:pPr>
            <a:r>
              <a:rPr lang="en-GB" sz="2400" smtClean="0"/>
              <a:t>input:</a:t>
            </a:r>
          </a:p>
          <a:p>
            <a:pPr marL="565150" lvl="1" indent="-184150" eaLnBrk="1" hangingPunct="1">
              <a:buFontTx/>
              <a:buChar char=" "/>
              <a:tabLst>
                <a:tab pos="3911600" algn="l"/>
              </a:tabLst>
            </a:pPr>
            <a:r>
              <a:rPr lang="en-GB" sz="2000" smtClean="0"/>
              <a:t>single insertion point	–  shared virtual keyboard</a:t>
            </a:r>
          </a:p>
          <a:p>
            <a:pPr marL="565150" lvl="1" indent="-184150" eaLnBrk="1" hangingPunct="1">
              <a:buFontTx/>
              <a:buChar char=" "/>
              <a:tabLst>
                <a:tab pos="3911600" algn="l"/>
              </a:tabLst>
            </a:pPr>
            <a:r>
              <a:rPr lang="en-GB" sz="2000" smtClean="0"/>
              <a:t>multiple insertion points 	–  other participants visible</a:t>
            </a:r>
            <a:br>
              <a:rPr lang="en-GB" sz="2000" smtClean="0"/>
            </a:br>
            <a:r>
              <a:rPr lang="en-GB" sz="2000" smtClean="0"/>
              <a:t>	–  group pointer</a:t>
            </a:r>
            <a:br>
              <a:rPr lang="en-GB" sz="2000" smtClean="0"/>
            </a:br>
            <a:r>
              <a:rPr lang="en-GB" sz="2000" smtClean="0"/>
              <a:t>	–  no visibility</a:t>
            </a:r>
            <a:endParaRPr lang="en-GB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Levels of shared output</a:t>
            </a: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3789363" y="4038600"/>
            <a:ext cx="3276600" cy="762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1000">
                <a:latin typeface="Verdana" pitchFamily="34" charset="0"/>
              </a:rPr>
              <a:t>select houses, population from VILLAGE_STATS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1000">
                <a:latin typeface="Verdana" pitchFamily="34" charset="0"/>
              </a:rPr>
              <a:t>where population &lt; 200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1000">
                <a:latin typeface="Verdana" pitchFamily="34" charset="0"/>
              </a:rPr>
              <a:t>sort by houses ascending</a:t>
            </a:r>
          </a:p>
        </p:txBody>
      </p:sp>
      <p:grpSp>
        <p:nvGrpSpPr>
          <p:cNvPr id="48132" name="Group 58"/>
          <p:cNvGrpSpPr>
            <a:grpSpLocks/>
          </p:cNvGrpSpPr>
          <p:nvPr/>
        </p:nvGrpSpPr>
        <p:grpSpPr bwMode="auto">
          <a:xfrm>
            <a:off x="3462338" y="1600200"/>
            <a:ext cx="3929062" cy="2171700"/>
            <a:chOff x="2181" y="1008"/>
            <a:chExt cx="2475" cy="1368"/>
          </a:xfrm>
        </p:grpSpPr>
        <p:grpSp>
          <p:nvGrpSpPr>
            <p:cNvPr id="48146" name="Group 4"/>
            <p:cNvGrpSpPr>
              <a:grpSpLocks/>
            </p:cNvGrpSpPr>
            <p:nvPr/>
          </p:nvGrpSpPr>
          <p:grpSpPr bwMode="auto">
            <a:xfrm>
              <a:off x="2181" y="1488"/>
              <a:ext cx="939" cy="576"/>
              <a:chOff x="2193" y="1536"/>
              <a:chExt cx="939" cy="576"/>
            </a:xfrm>
          </p:grpSpPr>
          <p:sp>
            <p:nvSpPr>
              <p:cNvPr id="48180" name="Rectangle 5"/>
              <p:cNvSpPr>
                <a:spLocks noChangeArrowheads="1"/>
              </p:cNvSpPr>
              <p:nvPr/>
            </p:nvSpPr>
            <p:spPr bwMode="auto">
              <a:xfrm>
                <a:off x="2208" y="1536"/>
                <a:ext cx="912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1" name="Rectangle 6"/>
              <p:cNvSpPr>
                <a:spLocks noChangeArrowheads="1"/>
              </p:cNvSpPr>
              <p:nvPr/>
            </p:nvSpPr>
            <p:spPr bwMode="auto">
              <a:xfrm>
                <a:off x="2755" y="1728"/>
                <a:ext cx="269" cy="3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GB" sz="1000">
                    <a:latin typeface="Verdana" pitchFamily="34" charset="0"/>
                  </a:rPr>
                  <a:t>15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GB" sz="1000">
                    <a:latin typeface="Verdana" pitchFamily="34" charset="0"/>
                  </a:rPr>
                  <a:t>79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GB" sz="1000">
                    <a:latin typeface="Verdana" pitchFamily="34" charset="0"/>
                  </a:rPr>
                  <a:t>123</a:t>
                </a:r>
              </a:p>
            </p:txBody>
          </p:sp>
          <p:sp>
            <p:nvSpPr>
              <p:cNvPr id="48182" name="Rectangle 7"/>
              <p:cNvSpPr>
                <a:spLocks noChangeArrowheads="1"/>
              </p:cNvSpPr>
              <p:nvPr/>
            </p:nvSpPr>
            <p:spPr bwMode="auto">
              <a:xfrm>
                <a:off x="2193" y="1536"/>
                <a:ext cx="399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1000">
                    <a:latin typeface="Verdana" pitchFamily="34" charset="0"/>
                  </a:rPr>
                  <a:t>houses</a:t>
                </a:r>
              </a:p>
            </p:txBody>
          </p:sp>
          <p:sp>
            <p:nvSpPr>
              <p:cNvPr id="48183" name="Rectangle 8"/>
              <p:cNvSpPr>
                <a:spLocks noChangeArrowheads="1"/>
              </p:cNvSpPr>
              <p:nvPr/>
            </p:nvSpPr>
            <p:spPr bwMode="auto">
              <a:xfrm>
                <a:off x="2592" y="1536"/>
                <a:ext cx="540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1000">
                    <a:latin typeface="Verdana" pitchFamily="34" charset="0"/>
                  </a:rPr>
                  <a:t>population</a:t>
                </a:r>
              </a:p>
            </p:txBody>
          </p:sp>
          <p:sp>
            <p:nvSpPr>
              <p:cNvPr id="48184" name="Line 9"/>
              <p:cNvSpPr>
                <a:spLocks noChangeShapeType="1"/>
              </p:cNvSpPr>
              <p:nvPr/>
            </p:nvSpPr>
            <p:spPr bwMode="auto">
              <a:xfrm>
                <a:off x="2592" y="153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5" name="Rectangle 10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218" cy="3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GB" sz="1000">
                    <a:latin typeface="Verdana" pitchFamily="34" charset="0"/>
                  </a:rPr>
                  <a:t>7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GB" sz="1000">
                    <a:latin typeface="Verdana" pitchFamily="34" charset="0"/>
                  </a:rPr>
                  <a:t>23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GB" sz="1000">
                    <a:latin typeface="Verdana" pitchFamily="34" charset="0"/>
                  </a:rPr>
                  <a:t>51</a:t>
                </a:r>
              </a:p>
            </p:txBody>
          </p:sp>
          <p:sp>
            <p:nvSpPr>
              <p:cNvPr id="48186" name="Line 11"/>
              <p:cNvSpPr>
                <a:spLocks noChangeShapeType="1"/>
              </p:cNvSpPr>
              <p:nvPr/>
            </p:nvSpPr>
            <p:spPr bwMode="auto">
              <a:xfrm>
                <a:off x="2208" y="1680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147" name="Group 12"/>
            <p:cNvGrpSpPr>
              <a:grpSpLocks/>
            </p:cNvGrpSpPr>
            <p:nvPr/>
          </p:nvGrpSpPr>
          <p:grpSpPr bwMode="auto">
            <a:xfrm>
              <a:off x="3396" y="1008"/>
              <a:ext cx="1260" cy="1368"/>
              <a:chOff x="3252" y="1100"/>
              <a:chExt cx="1260" cy="1368"/>
            </a:xfrm>
          </p:grpSpPr>
          <p:sp>
            <p:nvSpPr>
              <p:cNvPr id="48148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3252" y="1100"/>
                <a:ext cx="1260" cy="1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9" name="Line 14"/>
              <p:cNvSpPr>
                <a:spLocks noChangeAspect="1" noChangeShapeType="1"/>
              </p:cNvSpPr>
              <p:nvPr/>
            </p:nvSpPr>
            <p:spPr bwMode="auto">
              <a:xfrm>
                <a:off x="3828" y="1172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0" name="Line 15"/>
              <p:cNvSpPr>
                <a:spLocks noChangeAspect="1" noChangeShapeType="1"/>
              </p:cNvSpPr>
              <p:nvPr/>
            </p:nvSpPr>
            <p:spPr bwMode="auto">
              <a:xfrm>
                <a:off x="3828" y="2216"/>
                <a:ext cx="5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1" name="Line 16"/>
              <p:cNvSpPr>
                <a:spLocks noChangeAspect="1" noChangeShapeType="1"/>
              </p:cNvSpPr>
              <p:nvPr/>
            </p:nvSpPr>
            <p:spPr bwMode="auto">
              <a:xfrm flipH="1">
                <a:off x="3792" y="1640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2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3792" y="2144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3" name="Line 18"/>
              <p:cNvSpPr>
                <a:spLocks noChangeAspect="1" noChangeShapeType="1"/>
              </p:cNvSpPr>
              <p:nvPr/>
            </p:nvSpPr>
            <p:spPr bwMode="auto">
              <a:xfrm flipH="1">
                <a:off x="3792" y="1568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4" name="Line 19"/>
              <p:cNvSpPr>
                <a:spLocks noChangeAspect="1" noChangeShapeType="1"/>
              </p:cNvSpPr>
              <p:nvPr/>
            </p:nvSpPr>
            <p:spPr bwMode="auto">
              <a:xfrm flipH="1">
                <a:off x="3792" y="2072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5" name="Line 20"/>
              <p:cNvSpPr>
                <a:spLocks noChangeAspect="1" noChangeShapeType="1"/>
              </p:cNvSpPr>
              <p:nvPr/>
            </p:nvSpPr>
            <p:spPr bwMode="auto">
              <a:xfrm flipH="1">
                <a:off x="3756" y="149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6" name="Line 21"/>
              <p:cNvSpPr>
                <a:spLocks noChangeAspect="1" noChangeShapeType="1"/>
              </p:cNvSpPr>
              <p:nvPr/>
            </p:nvSpPr>
            <p:spPr bwMode="auto">
              <a:xfrm flipH="1">
                <a:off x="3792" y="2000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7" name="Line 22"/>
              <p:cNvSpPr>
                <a:spLocks noChangeAspect="1" noChangeShapeType="1"/>
              </p:cNvSpPr>
              <p:nvPr/>
            </p:nvSpPr>
            <p:spPr bwMode="auto">
              <a:xfrm flipH="1">
                <a:off x="3792" y="1208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8" name="Line 23"/>
              <p:cNvSpPr>
                <a:spLocks noChangeAspect="1" noChangeShapeType="1"/>
              </p:cNvSpPr>
              <p:nvPr/>
            </p:nvSpPr>
            <p:spPr bwMode="auto">
              <a:xfrm flipH="1">
                <a:off x="3792" y="1928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59" name="Line 24"/>
              <p:cNvSpPr>
                <a:spLocks noChangeAspect="1" noChangeShapeType="1"/>
              </p:cNvSpPr>
              <p:nvPr/>
            </p:nvSpPr>
            <p:spPr bwMode="auto">
              <a:xfrm flipH="1">
                <a:off x="3792" y="1280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0" name="Line 25"/>
              <p:cNvSpPr>
                <a:spLocks noChangeAspect="1" noChangeShapeType="1"/>
              </p:cNvSpPr>
              <p:nvPr/>
            </p:nvSpPr>
            <p:spPr bwMode="auto">
              <a:xfrm flipH="1">
                <a:off x="3756" y="185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1" name="Line 26"/>
              <p:cNvSpPr>
                <a:spLocks noChangeAspect="1" noChangeShapeType="1"/>
              </p:cNvSpPr>
              <p:nvPr/>
            </p:nvSpPr>
            <p:spPr bwMode="auto">
              <a:xfrm flipH="1">
                <a:off x="3792" y="1352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2" name="Line 27"/>
              <p:cNvSpPr>
                <a:spLocks noChangeAspect="1" noChangeShapeType="1"/>
              </p:cNvSpPr>
              <p:nvPr/>
            </p:nvSpPr>
            <p:spPr bwMode="auto">
              <a:xfrm flipH="1">
                <a:off x="3792" y="1784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3" name="Line 28"/>
              <p:cNvSpPr>
                <a:spLocks noChangeAspect="1" noChangeShapeType="1"/>
              </p:cNvSpPr>
              <p:nvPr/>
            </p:nvSpPr>
            <p:spPr bwMode="auto">
              <a:xfrm flipH="1">
                <a:off x="3792" y="1424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4" name="Line 29"/>
              <p:cNvSpPr>
                <a:spLocks noChangeAspect="1" noChangeShapeType="1"/>
              </p:cNvSpPr>
              <p:nvPr/>
            </p:nvSpPr>
            <p:spPr bwMode="auto">
              <a:xfrm flipH="1">
                <a:off x="3792" y="1712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5" name="Line 30"/>
              <p:cNvSpPr>
                <a:spLocks noChangeAspect="1" noChangeShapeType="1"/>
              </p:cNvSpPr>
              <p:nvPr/>
            </p:nvSpPr>
            <p:spPr bwMode="auto">
              <a:xfrm flipV="1">
                <a:off x="4188" y="2216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6" name="Line 31"/>
              <p:cNvSpPr>
                <a:spLocks noChangeAspect="1" noChangeShapeType="1"/>
              </p:cNvSpPr>
              <p:nvPr/>
            </p:nvSpPr>
            <p:spPr bwMode="auto">
              <a:xfrm flipV="1">
                <a:off x="3900" y="2216"/>
                <a:ext cx="0" cy="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7" name="Line 32"/>
              <p:cNvSpPr>
                <a:spLocks noChangeAspect="1" noChangeShapeType="1"/>
              </p:cNvSpPr>
              <p:nvPr/>
            </p:nvSpPr>
            <p:spPr bwMode="auto">
              <a:xfrm flipV="1">
                <a:off x="4332" y="2216"/>
                <a:ext cx="0" cy="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8" name="Line 33"/>
              <p:cNvSpPr>
                <a:spLocks noChangeAspect="1" noChangeShapeType="1"/>
              </p:cNvSpPr>
              <p:nvPr/>
            </p:nvSpPr>
            <p:spPr bwMode="auto">
              <a:xfrm flipV="1">
                <a:off x="3972" y="2216"/>
                <a:ext cx="0" cy="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9" name="Line 34"/>
              <p:cNvSpPr>
                <a:spLocks noChangeAspect="1" noChangeShapeType="1"/>
              </p:cNvSpPr>
              <p:nvPr/>
            </p:nvSpPr>
            <p:spPr bwMode="auto">
              <a:xfrm flipV="1">
                <a:off x="4260" y="2216"/>
                <a:ext cx="0" cy="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0" name="Line 35"/>
              <p:cNvSpPr>
                <a:spLocks noChangeAspect="1" noChangeShapeType="1"/>
              </p:cNvSpPr>
              <p:nvPr/>
            </p:nvSpPr>
            <p:spPr bwMode="auto">
              <a:xfrm flipV="1">
                <a:off x="4044" y="2216"/>
                <a:ext cx="0" cy="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1" name="Line 36"/>
              <p:cNvSpPr>
                <a:spLocks noChangeAspect="1" noChangeShapeType="1"/>
              </p:cNvSpPr>
              <p:nvPr/>
            </p:nvSpPr>
            <p:spPr bwMode="auto">
              <a:xfrm flipV="1">
                <a:off x="4116" y="2216"/>
                <a:ext cx="0" cy="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2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3252" y="1621"/>
                <a:ext cx="540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1000">
                    <a:latin typeface="Verdana" pitchFamily="34" charset="0"/>
                  </a:rPr>
                  <a:t>population</a:t>
                </a:r>
              </a:p>
            </p:txBody>
          </p:sp>
          <p:sp>
            <p:nvSpPr>
              <p:cNvPr id="48173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3729" y="2304"/>
                <a:ext cx="399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1000">
                    <a:latin typeface="Verdana" pitchFamily="34" charset="0"/>
                  </a:rPr>
                  <a:t>houses</a:t>
                </a:r>
              </a:p>
            </p:txBody>
          </p:sp>
          <p:sp>
            <p:nvSpPr>
              <p:cNvPr id="48174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3538" y="1415"/>
                <a:ext cx="254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900">
                    <a:latin typeface="Verdana" pitchFamily="34" charset="0"/>
                  </a:rPr>
                  <a:t>100</a:t>
                </a:r>
              </a:p>
            </p:txBody>
          </p:sp>
          <p:sp>
            <p:nvSpPr>
              <p:cNvPr id="48175" name="Rectangle 40"/>
              <p:cNvSpPr>
                <a:spLocks noChangeAspect="1" noChangeArrowheads="1"/>
              </p:cNvSpPr>
              <p:nvPr/>
            </p:nvSpPr>
            <p:spPr bwMode="auto">
              <a:xfrm>
                <a:off x="3584" y="1775"/>
                <a:ext cx="208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900">
                    <a:latin typeface="Verdana" pitchFamily="34" charset="0"/>
                  </a:rPr>
                  <a:t>50</a:t>
                </a:r>
              </a:p>
            </p:txBody>
          </p:sp>
          <p:sp>
            <p:nvSpPr>
              <p:cNvPr id="48176" name="Rectangle 41"/>
              <p:cNvSpPr>
                <a:spLocks noChangeAspect="1" noChangeArrowheads="1"/>
              </p:cNvSpPr>
              <p:nvPr/>
            </p:nvSpPr>
            <p:spPr bwMode="auto">
              <a:xfrm>
                <a:off x="4116" y="2288"/>
                <a:ext cx="208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900">
                    <a:latin typeface="Verdana" pitchFamily="34" charset="0"/>
                  </a:rPr>
                  <a:t>50</a:t>
                </a:r>
              </a:p>
            </p:txBody>
          </p:sp>
          <p:sp>
            <p:nvSpPr>
              <p:cNvPr id="48177" name="Line 42"/>
              <p:cNvSpPr>
                <a:spLocks noChangeAspect="1" noChangeShapeType="1"/>
              </p:cNvSpPr>
              <p:nvPr/>
            </p:nvSpPr>
            <p:spPr bwMode="auto">
              <a:xfrm flipV="1">
                <a:off x="4332" y="2216"/>
                <a:ext cx="0" cy="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8" name="Line 43"/>
              <p:cNvSpPr>
                <a:spLocks noChangeAspect="1" noChangeShapeType="1"/>
              </p:cNvSpPr>
              <p:nvPr/>
            </p:nvSpPr>
            <p:spPr bwMode="auto">
              <a:xfrm flipV="1">
                <a:off x="3900" y="1640"/>
                <a:ext cx="108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9" name="Line 44"/>
              <p:cNvSpPr>
                <a:spLocks noChangeAspect="1" noChangeShapeType="1"/>
              </p:cNvSpPr>
              <p:nvPr/>
            </p:nvSpPr>
            <p:spPr bwMode="auto">
              <a:xfrm flipV="1">
                <a:off x="4008" y="1316"/>
                <a:ext cx="180" cy="3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8133" name="Group 45"/>
          <p:cNvGrpSpPr>
            <a:grpSpLocks/>
          </p:cNvGrpSpPr>
          <p:nvPr/>
        </p:nvGrpSpPr>
        <p:grpSpPr bwMode="auto">
          <a:xfrm>
            <a:off x="4275138" y="5181600"/>
            <a:ext cx="2305050" cy="1371600"/>
            <a:chOff x="2736" y="3264"/>
            <a:chExt cx="1452" cy="864"/>
          </a:xfrm>
        </p:grpSpPr>
        <p:sp>
          <p:nvSpPr>
            <p:cNvPr id="48137" name="Rectangle 46"/>
            <p:cNvSpPr>
              <a:spLocks noChangeArrowheads="1"/>
            </p:cNvSpPr>
            <p:nvPr/>
          </p:nvSpPr>
          <p:spPr bwMode="auto">
            <a:xfrm>
              <a:off x="2736" y="3456"/>
              <a:ext cx="1440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Rectangle 47"/>
            <p:cNvSpPr>
              <a:spLocks noChangeArrowheads="1"/>
            </p:cNvSpPr>
            <p:nvPr/>
          </p:nvSpPr>
          <p:spPr bwMode="auto">
            <a:xfrm>
              <a:off x="3331" y="3617"/>
              <a:ext cx="269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1000">
                  <a:latin typeface="Verdana" pitchFamily="34" charset="0"/>
                </a:rPr>
                <a:t>23</a:t>
              </a:r>
            </a:p>
            <a:p>
              <a:pPr algn="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1000">
                  <a:latin typeface="Verdana" pitchFamily="34" charset="0"/>
                </a:rPr>
                <a:t>339</a:t>
              </a:r>
            </a:p>
            <a:p>
              <a:pPr algn="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1000">
                  <a:latin typeface="Verdana" pitchFamily="34" charset="0"/>
                </a:rPr>
                <a:t>7</a:t>
              </a:r>
            </a:p>
            <a:p>
              <a:pPr algn="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1000">
                  <a:latin typeface="Verdana" pitchFamily="34" charset="0"/>
                </a:rPr>
                <a:t>51</a:t>
              </a:r>
            </a:p>
          </p:txBody>
        </p:sp>
        <p:sp>
          <p:nvSpPr>
            <p:cNvPr id="48139" name="Rectangle 48"/>
            <p:cNvSpPr>
              <a:spLocks noChangeArrowheads="1"/>
            </p:cNvSpPr>
            <p:nvPr/>
          </p:nvSpPr>
          <p:spPr bwMode="auto">
            <a:xfrm>
              <a:off x="2976" y="3264"/>
              <a:ext cx="991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200" b="1">
                  <a:latin typeface="Verdana" pitchFamily="34" charset="0"/>
                </a:rPr>
                <a:t>VILLAGE_STATS</a:t>
              </a:r>
            </a:p>
          </p:txBody>
        </p:sp>
        <p:sp>
          <p:nvSpPr>
            <p:cNvPr id="48140" name="Rectangle 49"/>
            <p:cNvSpPr>
              <a:spLocks noChangeArrowheads="1"/>
            </p:cNvSpPr>
            <p:nvPr/>
          </p:nvSpPr>
          <p:spPr bwMode="auto">
            <a:xfrm>
              <a:off x="2793" y="3456"/>
              <a:ext cx="37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000">
                  <a:latin typeface="Verdana" pitchFamily="34" charset="0"/>
                </a:rPr>
                <a:t>village</a:t>
              </a:r>
            </a:p>
          </p:txBody>
        </p:sp>
        <p:sp>
          <p:nvSpPr>
            <p:cNvPr id="48141" name="Rectangle 50"/>
            <p:cNvSpPr>
              <a:spLocks noChangeArrowheads="1"/>
            </p:cNvSpPr>
            <p:nvPr/>
          </p:nvSpPr>
          <p:spPr bwMode="auto">
            <a:xfrm>
              <a:off x="3249" y="3456"/>
              <a:ext cx="399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000">
                  <a:latin typeface="Verdana" pitchFamily="34" charset="0"/>
                </a:rPr>
                <a:t>houses</a:t>
              </a:r>
            </a:p>
          </p:txBody>
        </p:sp>
        <p:sp>
          <p:nvSpPr>
            <p:cNvPr id="48142" name="Rectangle 51"/>
            <p:cNvSpPr>
              <a:spLocks noChangeArrowheads="1"/>
            </p:cNvSpPr>
            <p:nvPr/>
          </p:nvSpPr>
          <p:spPr bwMode="auto">
            <a:xfrm>
              <a:off x="3648" y="3456"/>
              <a:ext cx="54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1000">
                  <a:latin typeface="Verdana" pitchFamily="34" charset="0"/>
                </a:rPr>
                <a:t>population</a:t>
              </a:r>
            </a:p>
          </p:txBody>
        </p:sp>
        <p:sp>
          <p:nvSpPr>
            <p:cNvPr id="48143" name="Rectangle 52"/>
            <p:cNvSpPr>
              <a:spLocks noChangeArrowheads="1"/>
            </p:cNvSpPr>
            <p:nvPr/>
          </p:nvSpPr>
          <p:spPr bwMode="auto">
            <a:xfrm>
              <a:off x="2784" y="3617"/>
              <a:ext cx="487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1000">
                  <a:latin typeface="Verdana" pitchFamily="34" charset="0"/>
                </a:rPr>
                <a:t>Burton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1000">
                  <a:latin typeface="Verdana" pitchFamily="34" charset="0"/>
                </a:rPr>
                <a:t>Marleigh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1000">
                  <a:latin typeface="Verdana" pitchFamily="34" charset="0"/>
                </a:rPr>
                <a:t>Westfield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1000">
                  <a:latin typeface="Verdana" pitchFamily="34" charset="0"/>
                </a:rPr>
                <a:t>Thornby</a:t>
              </a:r>
            </a:p>
          </p:txBody>
        </p:sp>
        <p:sp>
          <p:nvSpPr>
            <p:cNvPr id="48144" name="Rectangle 53"/>
            <p:cNvSpPr>
              <a:spLocks noChangeArrowheads="1"/>
            </p:cNvSpPr>
            <p:nvPr/>
          </p:nvSpPr>
          <p:spPr bwMode="auto">
            <a:xfrm>
              <a:off x="3792" y="3617"/>
              <a:ext cx="269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1000">
                  <a:latin typeface="Verdana" pitchFamily="34" charset="0"/>
                </a:rPr>
                <a:t>79</a:t>
              </a:r>
            </a:p>
            <a:p>
              <a:pPr algn="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1000">
                  <a:latin typeface="Verdana" pitchFamily="34" charset="0"/>
                </a:rPr>
                <a:t>671</a:t>
              </a:r>
            </a:p>
            <a:p>
              <a:pPr algn="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1000">
                  <a:latin typeface="Verdana" pitchFamily="34" charset="0"/>
                </a:rPr>
                <a:t>15</a:t>
              </a:r>
            </a:p>
            <a:p>
              <a:pPr algn="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1000">
                  <a:latin typeface="Verdana" pitchFamily="34" charset="0"/>
                </a:rPr>
                <a:t>123</a:t>
              </a:r>
            </a:p>
          </p:txBody>
        </p:sp>
        <p:sp>
          <p:nvSpPr>
            <p:cNvPr id="48145" name="Line 54"/>
            <p:cNvSpPr>
              <a:spLocks noChangeShapeType="1"/>
            </p:cNvSpPr>
            <p:nvPr/>
          </p:nvSpPr>
          <p:spPr bwMode="auto">
            <a:xfrm>
              <a:off x="2736" y="360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4" name="Rectangle 55"/>
          <p:cNvSpPr>
            <a:spLocks noChangeArrowheads="1"/>
          </p:cNvSpPr>
          <p:nvPr/>
        </p:nvSpPr>
        <p:spPr bwMode="auto">
          <a:xfrm>
            <a:off x="1677988" y="4125913"/>
            <a:ext cx="7064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GB" sz="1800">
                <a:latin typeface="Verdana" pitchFamily="34" charset="0"/>
              </a:rPr>
              <a:t>view</a:t>
            </a:r>
          </a:p>
        </p:txBody>
      </p:sp>
      <p:sp>
        <p:nvSpPr>
          <p:cNvPr id="48135" name="Rectangle 56"/>
          <p:cNvSpPr>
            <a:spLocks noChangeArrowheads="1"/>
          </p:cNvSpPr>
          <p:nvPr/>
        </p:nvSpPr>
        <p:spPr bwMode="auto">
          <a:xfrm>
            <a:off x="1585913" y="5649913"/>
            <a:ext cx="89058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GB" sz="1800">
                <a:latin typeface="Verdana" pitchFamily="34" charset="0"/>
              </a:rPr>
              <a:t>object</a:t>
            </a:r>
          </a:p>
        </p:txBody>
      </p:sp>
      <p:sp>
        <p:nvSpPr>
          <p:cNvPr id="48136" name="Rectangle 57"/>
          <p:cNvSpPr>
            <a:spLocks noChangeArrowheads="1"/>
          </p:cNvSpPr>
          <p:nvPr/>
        </p:nvSpPr>
        <p:spPr bwMode="auto">
          <a:xfrm>
            <a:off x="1219200" y="2601913"/>
            <a:ext cx="16240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GB" sz="1800">
                <a:latin typeface="Verdana" pitchFamily="34" charset="0"/>
              </a:rPr>
              <a:t>presentation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types of object to share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524000" algn="l"/>
                <a:tab pos="2857500" algn="l"/>
              </a:tabLst>
            </a:pPr>
            <a:r>
              <a:rPr lang="en-GB" sz="2000" smtClean="0"/>
              <a:t>type of shared data … influences style of sharing</a:t>
            </a:r>
          </a:p>
          <a:p>
            <a:pPr eaLnBrk="1" hangingPunct="1">
              <a:lnSpc>
                <a:spcPct val="90000"/>
              </a:lnSpc>
              <a:tabLst>
                <a:tab pos="1524000" algn="l"/>
                <a:tab pos="2857500" algn="l"/>
              </a:tabLst>
            </a:pPr>
            <a:endParaRPr lang="en-GB" sz="800" smtClean="0"/>
          </a:p>
          <a:p>
            <a:pPr eaLnBrk="1" hangingPunct="1">
              <a:lnSpc>
                <a:spcPct val="90000"/>
              </a:lnSpc>
              <a:tabLst>
                <a:tab pos="1524000" algn="l"/>
                <a:tab pos="2857500" algn="l"/>
              </a:tabLst>
            </a:pPr>
            <a:r>
              <a:rPr lang="en-GB" sz="2000" smtClean="0"/>
              <a:t>linear transcript (e.g. text chat)</a:t>
            </a:r>
          </a:p>
          <a:p>
            <a:pPr lvl="1" eaLnBrk="1" hangingPunct="1">
              <a:lnSpc>
                <a:spcPct val="90000"/>
              </a:lnSpc>
              <a:tabLst>
                <a:tab pos="1524000" algn="l"/>
                <a:tab pos="2857500" algn="l"/>
              </a:tabLst>
            </a:pPr>
            <a:r>
              <a:rPr lang="en-GB" sz="1800" smtClean="0"/>
              <a:t>monotonic 	</a:t>
            </a:r>
            <a:r>
              <a:rPr lang="en-GB" sz="1400" smtClean="0"/>
              <a:t>–  only add - makes things easier</a:t>
            </a:r>
          </a:p>
          <a:p>
            <a:pPr lvl="1" eaLnBrk="1" hangingPunct="1">
              <a:lnSpc>
                <a:spcPct val="90000"/>
              </a:lnSpc>
              <a:tabLst>
                <a:tab pos="1524000" algn="l"/>
                <a:tab pos="2857500" algn="l"/>
              </a:tabLst>
            </a:pPr>
            <a:r>
              <a:rPr lang="en-GB" sz="1800" smtClean="0"/>
              <a:t>… but sequenced	</a:t>
            </a:r>
            <a:r>
              <a:rPr lang="en-GB" sz="1400" smtClean="0"/>
              <a:t>–  danger of race conditions</a:t>
            </a:r>
            <a:endParaRPr lang="en-GB" sz="1800" smtClean="0"/>
          </a:p>
          <a:p>
            <a:pPr eaLnBrk="1" hangingPunct="1">
              <a:lnSpc>
                <a:spcPct val="90000"/>
              </a:lnSpc>
              <a:tabLst>
                <a:tab pos="1524000" algn="l"/>
                <a:tab pos="2857500" algn="l"/>
              </a:tabLst>
            </a:pPr>
            <a:r>
              <a:rPr lang="en-GB" sz="2000" smtClean="0"/>
              <a:t>shared add-only hypertext</a:t>
            </a:r>
          </a:p>
          <a:p>
            <a:pPr lvl="1" eaLnBrk="1" hangingPunct="1">
              <a:lnSpc>
                <a:spcPct val="90000"/>
              </a:lnSpc>
              <a:tabLst>
                <a:tab pos="1524000" algn="l"/>
                <a:tab pos="2857500" algn="l"/>
              </a:tabLst>
            </a:pPr>
            <a:r>
              <a:rPr lang="en-GB" sz="1800" smtClean="0"/>
              <a:t>montonic &amp; unsequenced</a:t>
            </a:r>
            <a:br>
              <a:rPr lang="en-GB" sz="1800" smtClean="0"/>
            </a:br>
            <a:r>
              <a:rPr lang="en-GB" sz="1800" smtClean="0"/>
              <a:t>	</a:t>
            </a:r>
            <a:r>
              <a:rPr lang="en-GB" sz="1400" smtClean="0"/>
              <a:t>– several people can add children to same node</a:t>
            </a:r>
            <a:endParaRPr lang="en-GB" sz="1800" smtClean="0"/>
          </a:p>
          <a:p>
            <a:pPr eaLnBrk="1" hangingPunct="1">
              <a:lnSpc>
                <a:spcPct val="90000"/>
              </a:lnSpc>
              <a:tabLst>
                <a:tab pos="1524000" algn="l"/>
                <a:tab pos="2857500" algn="l"/>
              </a:tabLst>
            </a:pPr>
            <a:r>
              <a:rPr lang="en-GB" sz="2000" smtClean="0"/>
              <a:t>whiteboard</a:t>
            </a:r>
          </a:p>
          <a:p>
            <a:pPr lvl="1" eaLnBrk="1" hangingPunct="1">
              <a:lnSpc>
                <a:spcPct val="90000"/>
              </a:lnSpc>
              <a:tabLst>
                <a:tab pos="1524000" algn="l"/>
                <a:tab pos="2857500" algn="l"/>
              </a:tabLst>
            </a:pPr>
            <a:r>
              <a:rPr lang="en-GB" sz="1800" smtClean="0"/>
              <a:t>montonic &amp; unsequenced … apart from eraser!!</a:t>
            </a:r>
          </a:p>
          <a:p>
            <a:pPr lvl="1" eaLnBrk="1" hangingPunct="1">
              <a:lnSpc>
                <a:spcPct val="90000"/>
              </a:lnSpc>
              <a:tabLst>
                <a:tab pos="1524000" algn="l"/>
                <a:tab pos="2857500" algn="l"/>
              </a:tabLst>
            </a:pPr>
            <a:r>
              <a:rPr lang="en-GB" sz="1800" smtClean="0"/>
              <a:t>user defined structure</a:t>
            </a:r>
          </a:p>
          <a:p>
            <a:pPr eaLnBrk="1" hangingPunct="1">
              <a:lnSpc>
                <a:spcPct val="90000"/>
              </a:lnSpc>
              <a:tabLst>
                <a:tab pos="1524000" algn="l"/>
                <a:tab pos="2857500" algn="l"/>
              </a:tabLst>
            </a:pPr>
            <a:r>
              <a:rPr lang="en-GB" sz="2000" smtClean="0"/>
              <a:t>complex object – shared hypertext or file system</a:t>
            </a:r>
          </a:p>
          <a:p>
            <a:pPr lvl="1" eaLnBrk="1" hangingPunct="1">
              <a:lnSpc>
                <a:spcPct val="90000"/>
              </a:lnSpc>
              <a:tabLst>
                <a:tab pos="1524000" algn="l"/>
                <a:tab pos="2857500" algn="l"/>
              </a:tabLst>
            </a:pPr>
            <a:r>
              <a:rPr lang="en-GB" sz="1800" smtClean="0"/>
              <a:t>!!!!!!!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ChangeArrowheads="1"/>
          </p:cNvSpPr>
          <p:nvPr/>
        </p:nvSpPr>
        <p:spPr bwMode="auto">
          <a:xfrm>
            <a:off x="7315200" y="4419600"/>
            <a:ext cx="1371600" cy="1371600"/>
          </a:xfrm>
          <a:prstGeom prst="smileyFace">
            <a:avLst>
              <a:gd name="adj" fmla="val 4653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1" name="AutoShape 3"/>
          <p:cNvSpPr>
            <a:spLocks noChangeArrowheads="1"/>
          </p:cNvSpPr>
          <p:nvPr/>
        </p:nvSpPr>
        <p:spPr bwMode="auto">
          <a:xfrm>
            <a:off x="7315200" y="4419600"/>
            <a:ext cx="1371600" cy="1371600"/>
          </a:xfrm>
          <a:prstGeom prst="smileyFace">
            <a:avLst>
              <a:gd name="adj" fmla="val -4653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381000" y="4419600"/>
            <a:ext cx="1524000" cy="1524000"/>
          </a:xfrm>
          <a:prstGeom prst="smileyFace">
            <a:avLst>
              <a:gd name="adj" fmla="val 4653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3" name="AutoShape 5"/>
          <p:cNvSpPr>
            <a:spLocks noChangeArrowheads="1"/>
          </p:cNvSpPr>
          <p:nvPr/>
        </p:nvSpPr>
        <p:spPr bwMode="auto">
          <a:xfrm>
            <a:off x="381000" y="4419600"/>
            <a:ext cx="1524000" cy="1524000"/>
          </a:xfrm>
          <a:prstGeom prst="smileyFace">
            <a:avLst>
              <a:gd name="adj" fmla="val -156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5029200" y="4876800"/>
            <a:ext cx="1981200" cy="9144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133600" y="4876800"/>
            <a:ext cx="1981200" cy="9144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ordering problems</a:t>
            </a:r>
            <a:br>
              <a:rPr lang="en-GB" smtClean="0"/>
            </a:br>
            <a:r>
              <a:rPr lang="en-GB" smtClean="0"/>
              <a:t>(race conditions)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87363" y="2155825"/>
            <a:ext cx="3671887" cy="1917700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65138" y="2133600"/>
            <a:ext cx="3716337" cy="1962150"/>
          </a:xfrm>
          <a:prstGeom prst="rect">
            <a:avLst/>
          </a:prstGeom>
          <a:noFill/>
          <a:ln w="42863">
            <a:solidFill>
              <a:srgbClr val="665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5059363" y="2154238"/>
            <a:ext cx="3627437" cy="1897062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5037138" y="2133600"/>
            <a:ext cx="3670300" cy="1938338"/>
          </a:xfrm>
          <a:prstGeom prst="rect">
            <a:avLst/>
          </a:prstGeom>
          <a:noFill/>
          <a:ln w="42863">
            <a:solidFill>
              <a:srgbClr val="665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189" name="Group 13"/>
          <p:cNvGrpSpPr>
            <a:grpSpLocks/>
          </p:cNvGrpSpPr>
          <p:nvPr/>
        </p:nvGrpSpPr>
        <p:grpSpPr bwMode="auto">
          <a:xfrm>
            <a:off x="7315200" y="5354638"/>
            <a:ext cx="1347788" cy="617537"/>
            <a:chOff x="4634" y="3565"/>
            <a:chExt cx="849" cy="389"/>
          </a:xfrm>
        </p:grpSpPr>
        <p:sp>
          <p:nvSpPr>
            <p:cNvPr id="50248" name="Freeform 14"/>
            <p:cNvSpPr>
              <a:spLocks/>
            </p:cNvSpPr>
            <p:nvPr/>
          </p:nvSpPr>
          <p:spPr bwMode="auto">
            <a:xfrm>
              <a:off x="4653" y="3606"/>
              <a:ext cx="819" cy="286"/>
            </a:xfrm>
            <a:custGeom>
              <a:avLst/>
              <a:gdLst>
                <a:gd name="T0" fmla="*/ 3 w 819"/>
                <a:gd name="T1" fmla="*/ 0 h 286"/>
                <a:gd name="T2" fmla="*/ 14 w 819"/>
                <a:gd name="T3" fmla="*/ 84 h 286"/>
                <a:gd name="T4" fmla="*/ 62 w 819"/>
                <a:gd name="T5" fmla="*/ 108 h 286"/>
                <a:gd name="T6" fmla="*/ 14 w 819"/>
                <a:gd name="T7" fmla="*/ 168 h 286"/>
                <a:gd name="T8" fmla="*/ 50 w 819"/>
                <a:gd name="T9" fmla="*/ 156 h 286"/>
                <a:gd name="T10" fmla="*/ 74 w 819"/>
                <a:gd name="T11" fmla="*/ 96 h 286"/>
                <a:gd name="T12" fmla="*/ 38 w 819"/>
                <a:gd name="T13" fmla="*/ 72 h 286"/>
                <a:gd name="T14" fmla="*/ 62 w 819"/>
                <a:gd name="T15" fmla="*/ 120 h 286"/>
                <a:gd name="T16" fmla="*/ 86 w 819"/>
                <a:gd name="T17" fmla="*/ 72 h 286"/>
                <a:gd name="T18" fmla="*/ 50 w 819"/>
                <a:gd name="T19" fmla="*/ 132 h 286"/>
                <a:gd name="T20" fmla="*/ 86 w 819"/>
                <a:gd name="T21" fmla="*/ 144 h 286"/>
                <a:gd name="T22" fmla="*/ 134 w 819"/>
                <a:gd name="T23" fmla="*/ 168 h 286"/>
                <a:gd name="T24" fmla="*/ 158 w 819"/>
                <a:gd name="T25" fmla="*/ 132 h 286"/>
                <a:gd name="T26" fmla="*/ 110 w 819"/>
                <a:gd name="T27" fmla="*/ 156 h 286"/>
                <a:gd name="T28" fmla="*/ 122 w 819"/>
                <a:gd name="T29" fmla="*/ 192 h 286"/>
                <a:gd name="T30" fmla="*/ 158 w 819"/>
                <a:gd name="T31" fmla="*/ 180 h 286"/>
                <a:gd name="T32" fmla="*/ 194 w 819"/>
                <a:gd name="T33" fmla="*/ 180 h 286"/>
                <a:gd name="T34" fmla="*/ 182 w 819"/>
                <a:gd name="T35" fmla="*/ 239 h 286"/>
                <a:gd name="T36" fmla="*/ 409 w 819"/>
                <a:gd name="T37" fmla="*/ 192 h 286"/>
                <a:gd name="T38" fmla="*/ 373 w 819"/>
                <a:gd name="T39" fmla="*/ 203 h 286"/>
                <a:gd name="T40" fmla="*/ 468 w 819"/>
                <a:gd name="T41" fmla="*/ 251 h 286"/>
                <a:gd name="T42" fmla="*/ 492 w 819"/>
                <a:gd name="T43" fmla="*/ 203 h 286"/>
                <a:gd name="T44" fmla="*/ 456 w 819"/>
                <a:gd name="T45" fmla="*/ 215 h 286"/>
                <a:gd name="T46" fmla="*/ 516 w 819"/>
                <a:gd name="T47" fmla="*/ 203 h 286"/>
                <a:gd name="T48" fmla="*/ 588 w 819"/>
                <a:gd name="T49" fmla="*/ 192 h 286"/>
                <a:gd name="T50" fmla="*/ 564 w 819"/>
                <a:gd name="T51" fmla="*/ 156 h 286"/>
                <a:gd name="T52" fmla="*/ 600 w 819"/>
                <a:gd name="T53" fmla="*/ 192 h 286"/>
                <a:gd name="T54" fmla="*/ 719 w 819"/>
                <a:gd name="T55" fmla="*/ 168 h 286"/>
                <a:gd name="T56" fmla="*/ 803 w 819"/>
                <a:gd name="T57" fmla="*/ 120 h 286"/>
                <a:gd name="T58" fmla="*/ 647 w 819"/>
                <a:gd name="T59" fmla="*/ 156 h 286"/>
                <a:gd name="T60" fmla="*/ 695 w 819"/>
                <a:gd name="T61" fmla="*/ 168 h 286"/>
                <a:gd name="T62" fmla="*/ 612 w 819"/>
                <a:gd name="T63" fmla="*/ 180 h 286"/>
                <a:gd name="T64" fmla="*/ 695 w 819"/>
                <a:gd name="T65" fmla="*/ 132 h 286"/>
                <a:gd name="T66" fmla="*/ 671 w 819"/>
                <a:gd name="T67" fmla="*/ 84 h 286"/>
                <a:gd name="T68" fmla="*/ 683 w 819"/>
                <a:gd name="T69" fmla="*/ 120 h 286"/>
                <a:gd name="T70" fmla="*/ 719 w 819"/>
                <a:gd name="T71" fmla="*/ 84 h 286"/>
                <a:gd name="T72" fmla="*/ 683 w 819"/>
                <a:gd name="T73" fmla="*/ 60 h 286"/>
                <a:gd name="T74" fmla="*/ 707 w 819"/>
                <a:gd name="T75" fmla="*/ 120 h 286"/>
                <a:gd name="T76" fmla="*/ 803 w 819"/>
                <a:gd name="T77" fmla="*/ 36 h 286"/>
                <a:gd name="T78" fmla="*/ 743 w 819"/>
                <a:gd name="T79" fmla="*/ 72 h 286"/>
                <a:gd name="T80" fmla="*/ 707 w 819"/>
                <a:gd name="T81" fmla="*/ 84 h 286"/>
                <a:gd name="T82" fmla="*/ 659 w 819"/>
                <a:gd name="T83" fmla="*/ 120 h 286"/>
                <a:gd name="T84" fmla="*/ 647 w 819"/>
                <a:gd name="T85" fmla="*/ 168 h 286"/>
                <a:gd name="T86" fmla="*/ 564 w 819"/>
                <a:gd name="T87" fmla="*/ 180 h 286"/>
                <a:gd name="T88" fmla="*/ 456 w 819"/>
                <a:gd name="T89" fmla="*/ 227 h 28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819" h="286">
                  <a:moveTo>
                    <a:pt x="3" y="0"/>
                  </a:moveTo>
                  <a:cubicBezTo>
                    <a:pt x="6" y="28"/>
                    <a:pt x="0" y="59"/>
                    <a:pt x="14" y="84"/>
                  </a:cubicBezTo>
                  <a:cubicBezTo>
                    <a:pt x="22" y="99"/>
                    <a:pt x="62" y="90"/>
                    <a:pt x="62" y="108"/>
                  </a:cubicBezTo>
                  <a:cubicBezTo>
                    <a:pt x="62" y="133"/>
                    <a:pt x="20" y="143"/>
                    <a:pt x="14" y="168"/>
                  </a:cubicBezTo>
                  <a:cubicBezTo>
                    <a:pt x="10" y="180"/>
                    <a:pt x="38" y="160"/>
                    <a:pt x="50" y="156"/>
                  </a:cubicBezTo>
                  <a:cubicBezTo>
                    <a:pt x="58" y="136"/>
                    <a:pt x="77" y="117"/>
                    <a:pt x="74" y="96"/>
                  </a:cubicBezTo>
                  <a:cubicBezTo>
                    <a:pt x="71" y="81"/>
                    <a:pt x="44" y="59"/>
                    <a:pt x="38" y="72"/>
                  </a:cubicBezTo>
                  <a:cubicBezTo>
                    <a:pt x="30" y="88"/>
                    <a:pt x="54" y="104"/>
                    <a:pt x="62" y="120"/>
                  </a:cubicBezTo>
                  <a:cubicBezTo>
                    <a:pt x="70" y="104"/>
                    <a:pt x="98" y="59"/>
                    <a:pt x="86" y="72"/>
                  </a:cubicBezTo>
                  <a:cubicBezTo>
                    <a:pt x="69" y="88"/>
                    <a:pt x="50" y="108"/>
                    <a:pt x="50" y="132"/>
                  </a:cubicBezTo>
                  <a:cubicBezTo>
                    <a:pt x="50" y="144"/>
                    <a:pt x="74" y="139"/>
                    <a:pt x="86" y="144"/>
                  </a:cubicBezTo>
                  <a:cubicBezTo>
                    <a:pt x="102" y="151"/>
                    <a:pt x="118" y="160"/>
                    <a:pt x="134" y="168"/>
                  </a:cubicBezTo>
                  <a:cubicBezTo>
                    <a:pt x="142" y="156"/>
                    <a:pt x="170" y="138"/>
                    <a:pt x="158" y="132"/>
                  </a:cubicBezTo>
                  <a:cubicBezTo>
                    <a:pt x="142" y="124"/>
                    <a:pt x="119" y="140"/>
                    <a:pt x="110" y="156"/>
                  </a:cubicBezTo>
                  <a:cubicBezTo>
                    <a:pt x="103" y="166"/>
                    <a:pt x="118" y="180"/>
                    <a:pt x="122" y="192"/>
                  </a:cubicBezTo>
                  <a:cubicBezTo>
                    <a:pt x="134" y="188"/>
                    <a:pt x="152" y="191"/>
                    <a:pt x="158" y="180"/>
                  </a:cubicBezTo>
                  <a:cubicBezTo>
                    <a:pt x="172" y="150"/>
                    <a:pt x="83" y="96"/>
                    <a:pt x="194" y="180"/>
                  </a:cubicBezTo>
                  <a:cubicBezTo>
                    <a:pt x="190" y="199"/>
                    <a:pt x="166" y="225"/>
                    <a:pt x="182" y="239"/>
                  </a:cubicBezTo>
                  <a:cubicBezTo>
                    <a:pt x="237" y="286"/>
                    <a:pt x="356" y="218"/>
                    <a:pt x="409" y="192"/>
                  </a:cubicBezTo>
                  <a:cubicBezTo>
                    <a:pt x="420" y="186"/>
                    <a:pt x="385" y="199"/>
                    <a:pt x="373" y="203"/>
                  </a:cubicBezTo>
                  <a:cubicBezTo>
                    <a:pt x="404" y="219"/>
                    <a:pt x="432" y="251"/>
                    <a:pt x="468" y="251"/>
                  </a:cubicBezTo>
                  <a:cubicBezTo>
                    <a:pt x="485" y="251"/>
                    <a:pt x="497" y="219"/>
                    <a:pt x="492" y="203"/>
                  </a:cubicBezTo>
                  <a:cubicBezTo>
                    <a:pt x="488" y="191"/>
                    <a:pt x="468" y="211"/>
                    <a:pt x="456" y="215"/>
                  </a:cubicBezTo>
                  <a:cubicBezTo>
                    <a:pt x="479" y="286"/>
                    <a:pt x="450" y="235"/>
                    <a:pt x="516" y="203"/>
                  </a:cubicBezTo>
                  <a:cubicBezTo>
                    <a:pt x="537" y="192"/>
                    <a:pt x="564" y="195"/>
                    <a:pt x="588" y="192"/>
                  </a:cubicBezTo>
                  <a:cubicBezTo>
                    <a:pt x="580" y="180"/>
                    <a:pt x="549" y="156"/>
                    <a:pt x="564" y="156"/>
                  </a:cubicBezTo>
                  <a:cubicBezTo>
                    <a:pt x="580" y="156"/>
                    <a:pt x="583" y="190"/>
                    <a:pt x="600" y="192"/>
                  </a:cubicBezTo>
                  <a:cubicBezTo>
                    <a:pt x="640" y="195"/>
                    <a:pt x="679" y="176"/>
                    <a:pt x="719" y="168"/>
                  </a:cubicBezTo>
                  <a:cubicBezTo>
                    <a:pt x="747" y="152"/>
                    <a:pt x="819" y="147"/>
                    <a:pt x="803" y="120"/>
                  </a:cubicBezTo>
                  <a:cubicBezTo>
                    <a:pt x="736" y="8"/>
                    <a:pt x="670" y="124"/>
                    <a:pt x="647" y="156"/>
                  </a:cubicBezTo>
                  <a:cubicBezTo>
                    <a:pt x="663" y="160"/>
                    <a:pt x="708" y="158"/>
                    <a:pt x="695" y="168"/>
                  </a:cubicBezTo>
                  <a:cubicBezTo>
                    <a:pt x="671" y="183"/>
                    <a:pt x="612" y="207"/>
                    <a:pt x="612" y="180"/>
                  </a:cubicBezTo>
                  <a:cubicBezTo>
                    <a:pt x="612" y="148"/>
                    <a:pt x="667" y="148"/>
                    <a:pt x="695" y="132"/>
                  </a:cubicBezTo>
                  <a:cubicBezTo>
                    <a:pt x="687" y="116"/>
                    <a:pt x="683" y="96"/>
                    <a:pt x="671" y="84"/>
                  </a:cubicBezTo>
                  <a:cubicBezTo>
                    <a:pt x="662" y="75"/>
                    <a:pt x="670" y="120"/>
                    <a:pt x="683" y="120"/>
                  </a:cubicBezTo>
                  <a:cubicBezTo>
                    <a:pt x="699" y="120"/>
                    <a:pt x="707" y="96"/>
                    <a:pt x="719" y="84"/>
                  </a:cubicBezTo>
                  <a:cubicBezTo>
                    <a:pt x="707" y="76"/>
                    <a:pt x="687" y="46"/>
                    <a:pt x="683" y="60"/>
                  </a:cubicBezTo>
                  <a:cubicBezTo>
                    <a:pt x="676" y="80"/>
                    <a:pt x="685" y="124"/>
                    <a:pt x="707" y="120"/>
                  </a:cubicBezTo>
                  <a:cubicBezTo>
                    <a:pt x="748" y="111"/>
                    <a:pt x="777" y="70"/>
                    <a:pt x="803" y="36"/>
                  </a:cubicBezTo>
                  <a:cubicBezTo>
                    <a:pt x="816" y="17"/>
                    <a:pt x="763" y="61"/>
                    <a:pt x="743" y="72"/>
                  </a:cubicBezTo>
                  <a:cubicBezTo>
                    <a:pt x="731" y="77"/>
                    <a:pt x="719" y="80"/>
                    <a:pt x="707" y="84"/>
                  </a:cubicBezTo>
                  <a:cubicBezTo>
                    <a:pt x="691" y="96"/>
                    <a:pt x="670" y="103"/>
                    <a:pt x="659" y="120"/>
                  </a:cubicBezTo>
                  <a:cubicBezTo>
                    <a:pt x="649" y="133"/>
                    <a:pt x="660" y="159"/>
                    <a:pt x="647" y="168"/>
                  </a:cubicBezTo>
                  <a:cubicBezTo>
                    <a:pt x="623" y="182"/>
                    <a:pt x="591" y="176"/>
                    <a:pt x="564" y="180"/>
                  </a:cubicBezTo>
                  <a:cubicBezTo>
                    <a:pt x="528" y="195"/>
                    <a:pt x="456" y="227"/>
                    <a:pt x="456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9" name="Freeform 15"/>
            <p:cNvSpPr>
              <a:spLocks/>
            </p:cNvSpPr>
            <p:nvPr/>
          </p:nvSpPr>
          <p:spPr bwMode="auto">
            <a:xfrm>
              <a:off x="4634" y="3565"/>
              <a:ext cx="849" cy="389"/>
            </a:xfrm>
            <a:custGeom>
              <a:avLst/>
              <a:gdLst>
                <a:gd name="T0" fmla="*/ 83 w 849"/>
                <a:gd name="T1" fmla="*/ 101 h 389"/>
                <a:gd name="T2" fmla="*/ 83 w 849"/>
                <a:gd name="T3" fmla="*/ 173 h 389"/>
                <a:gd name="T4" fmla="*/ 107 w 849"/>
                <a:gd name="T5" fmla="*/ 197 h 389"/>
                <a:gd name="T6" fmla="*/ 155 w 849"/>
                <a:gd name="T7" fmla="*/ 256 h 389"/>
                <a:gd name="T8" fmla="*/ 143 w 849"/>
                <a:gd name="T9" fmla="*/ 233 h 389"/>
                <a:gd name="T10" fmla="*/ 227 w 849"/>
                <a:gd name="T11" fmla="*/ 292 h 389"/>
                <a:gd name="T12" fmla="*/ 286 w 849"/>
                <a:gd name="T13" fmla="*/ 340 h 389"/>
                <a:gd name="T14" fmla="*/ 346 w 849"/>
                <a:gd name="T15" fmla="*/ 328 h 389"/>
                <a:gd name="T16" fmla="*/ 370 w 849"/>
                <a:gd name="T17" fmla="*/ 328 h 389"/>
                <a:gd name="T18" fmla="*/ 418 w 849"/>
                <a:gd name="T19" fmla="*/ 292 h 389"/>
                <a:gd name="T20" fmla="*/ 465 w 849"/>
                <a:gd name="T21" fmla="*/ 304 h 389"/>
                <a:gd name="T22" fmla="*/ 525 w 849"/>
                <a:gd name="T23" fmla="*/ 256 h 389"/>
                <a:gd name="T24" fmla="*/ 537 w 849"/>
                <a:gd name="T25" fmla="*/ 280 h 389"/>
                <a:gd name="T26" fmla="*/ 633 w 849"/>
                <a:gd name="T27" fmla="*/ 256 h 389"/>
                <a:gd name="T28" fmla="*/ 728 w 849"/>
                <a:gd name="T29" fmla="*/ 209 h 389"/>
                <a:gd name="T30" fmla="*/ 764 w 849"/>
                <a:gd name="T31" fmla="*/ 185 h 389"/>
                <a:gd name="T32" fmla="*/ 800 w 849"/>
                <a:gd name="T33" fmla="*/ 137 h 389"/>
                <a:gd name="T34" fmla="*/ 800 w 849"/>
                <a:gd name="T35" fmla="*/ 77 h 389"/>
                <a:gd name="T36" fmla="*/ 657 w 849"/>
                <a:gd name="T37" fmla="*/ 197 h 389"/>
                <a:gd name="T38" fmla="*/ 537 w 849"/>
                <a:gd name="T39" fmla="*/ 221 h 389"/>
                <a:gd name="T40" fmla="*/ 394 w 849"/>
                <a:gd name="T41" fmla="*/ 280 h 389"/>
                <a:gd name="T42" fmla="*/ 346 w 849"/>
                <a:gd name="T43" fmla="*/ 256 h 389"/>
                <a:gd name="T44" fmla="*/ 262 w 849"/>
                <a:gd name="T45" fmla="*/ 244 h 389"/>
                <a:gd name="T46" fmla="*/ 239 w 849"/>
                <a:gd name="T47" fmla="*/ 221 h 389"/>
                <a:gd name="T48" fmla="*/ 167 w 849"/>
                <a:gd name="T49" fmla="*/ 137 h 389"/>
                <a:gd name="T50" fmla="*/ 167 w 849"/>
                <a:gd name="T51" fmla="*/ 65 h 389"/>
                <a:gd name="T52" fmla="*/ 71 w 849"/>
                <a:gd name="T53" fmla="*/ 125 h 389"/>
                <a:gd name="T54" fmla="*/ 48 w 849"/>
                <a:gd name="T55" fmla="*/ 137 h 389"/>
                <a:gd name="T56" fmla="*/ 59 w 849"/>
                <a:gd name="T57" fmla="*/ 125 h 389"/>
                <a:gd name="T58" fmla="*/ 36 w 849"/>
                <a:gd name="T59" fmla="*/ 77 h 389"/>
                <a:gd name="T60" fmla="*/ 36 w 849"/>
                <a:gd name="T61" fmla="*/ 113 h 389"/>
                <a:gd name="T62" fmla="*/ 143 w 849"/>
                <a:gd name="T63" fmla="*/ 233 h 389"/>
                <a:gd name="T64" fmla="*/ 251 w 849"/>
                <a:gd name="T65" fmla="*/ 340 h 389"/>
                <a:gd name="T66" fmla="*/ 370 w 849"/>
                <a:gd name="T67" fmla="*/ 304 h 389"/>
                <a:gd name="T68" fmla="*/ 454 w 849"/>
                <a:gd name="T69" fmla="*/ 328 h 389"/>
                <a:gd name="T70" fmla="*/ 573 w 849"/>
                <a:gd name="T71" fmla="*/ 316 h 389"/>
                <a:gd name="T72" fmla="*/ 645 w 849"/>
                <a:gd name="T73" fmla="*/ 244 h 389"/>
                <a:gd name="T74" fmla="*/ 740 w 849"/>
                <a:gd name="T75" fmla="*/ 221 h 38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49" h="389">
                  <a:moveTo>
                    <a:pt x="59" y="113"/>
                  </a:moveTo>
                  <a:cubicBezTo>
                    <a:pt x="83" y="80"/>
                    <a:pt x="113" y="29"/>
                    <a:pt x="83" y="101"/>
                  </a:cubicBezTo>
                  <a:cubicBezTo>
                    <a:pt x="59" y="156"/>
                    <a:pt x="38" y="169"/>
                    <a:pt x="95" y="113"/>
                  </a:cubicBezTo>
                  <a:cubicBezTo>
                    <a:pt x="91" y="133"/>
                    <a:pt x="71" y="156"/>
                    <a:pt x="83" y="173"/>
                  </a:cubicBezTo>
                  <a:cubicBezTo>
                    <a:pt x="91" y="185"/>
                    <a:pt x="108" y="138"/>
                    <a:pt x="119" y="149"/>
                  </a:cubicBezTo>
                  <a:cubicBezTo>
                    <a:pt x="130" y="160"/>
                    <a:pt x="112" y="181"/>
                    <a:pt x="107" y="197"/>
                  </a:cubicBezTo>
                  <a:cubicBezTo>
                    <a:pt x="78" y="282"/>
                    <a:pt x="49" y="289"/>
                    <a:pt x="167" y="173"/>
                  </a:cubicBezTo>
                  <a:cubicBezTo>
                    <a:pt x="163" y="200"/>
                    <a:pt x="163" y="229"/>
                    <a:pt x="155" y="256"/>
                  </a:cubicBezTo>
                  <a:cubicBezTo>
                    <a:pt x="150" y="269"/>
                    <a:pt x="137" y="304"/>
                    <a:pt x="131" y="292"/>
                  </a:cubicBezTo>
                  <a:cubicBezTo>
                    <a:pt x="121" y="274"/>
                    <a:pt x="139" y="252"/>
                    <a:pt x="143" y="233"/>
                  </a:cubicBezTo>
                  <a:cubicBezTo>
                    <a:pt x="155" y="240"/>
                    <a:pt x="164" y="256"/>
                    <a:pt x="179" y="256"/>
                  </a:cubicBezTo>
                  <a:lnTo>
                    <a:pt x="227" y="292"/>
                  </a:lnTo>
                  <a:cubicBezTo>
                    <a:pt x="227" y="292"/>
                    <a:pt x="274" y="221"/>
                    <a:pt x="274" y="221"/>
                  </a:cubicBezTo>
                  <a:cubicBezTo>
                    <a:pt x="278" y="260"/>
                    <a:pt x="253" y="316"/>
                    <a:pt x="286" y="340"/>
                  </a:cubicBezTo>
                  <a:cubicBezTo>
                    <a:pt x="310" y="357"/>
                    <a:pt x="292" y="261"/>
                    <a:pt x="322" y="256"/>
                  </a:cubicBezTo>
                  <a:cubicBezTo>
                    <a:pt x="346" y="251"/>
                    <a:pt x="338" y="304"/>
                    <a:pt x="346" y="328"/>
                  </a:cubicBezTo>
                  <a:cubicBezTo>
                    <a:pt x="350" y="340"/>
                    <a:pt x="358" y="364"/>
                    <a:pt x="358" y="364"/>
                  </a:cubicBezTo>
                  <a:cubicBezTo>
                    <a:pt x="362" y="352"/>
                    <a:pt x="358" y="333"/>
                    <a:pt x="370" y="328"/>
                  </a:cubicBezTo>
                  <a:cubicBezTo>
                    <a:pt x="381" y="322"/>
                    <a:pt x="395" y="347"/>
                    <a:pt x="406" y="340"/>
                  </a:cubicBezTo>
                  <a:cubicBezTo>
                    <a:pt x="419" y="330"/>
                    <a:pt x="414" y="308"/>
                    <a:pt x="418" y="292"/>
                  </a:cubicBezTo>
                  <a:cubicBezTo>
                    <a:pt x="478" y="382"/>
                    <a:pt x="409" y="289"/>
                    <a:pt x="430" y="268"/>
                  </a:cubicBezTo>
                  <a:cubicBezTo>
                    <a:pt x="441" y="255"/>
                    <a:pt x="453" y="292"/>
                    <a:pt x="465" y="304"/>
                  </a:cubicBezTo>
                  <a:cubicBezTo>
                    <a:pt x="473" y="284"/>
                    <a:pt x="472" y="257"/>
                    <a:pt x="489" y="244"/>
                  </a:cubicBezTo>
                  <a:cubicBezTo>
                    <a:pt x="498" y="236"/>
                    <a:pt x="513" y="260"/>
                    <a:pt x="525" y="256"/>
                  </a:cubicBezTo>
                  <a:cubicBezTo>
                    <a:pt x="538" y="250"/>
                    <a:pt x="541" y="232"/>
                    <a:pt x="549" y="221"/>
                  </a:cubicBezTo>
                  <a:cubicBezTo>
                    <a:pt x="608" y="308"/>
                    <a:pt x="625" y="297"/>
                    <a:pt x="537" y="280"/>
                  </a:cubicBezTo>
                  <a:cubicBezTo>
                    <a:pt x="618" y="334"/>
                    <a:pt x="526" y="289"/>
                    <a:pt x="597" y="233"/>
                  </a:cubicBezTo>
                  <a:cubicBezTo>
                    <a:pt x="608" y="224"/>
                    <a:pt x="621" y="248"/>
                    <a:pt x="633" y="256"/>
                  </a:cubicBezTo>
                  <a:cubicBezTo>
                    <a:pt x="641" y="244"/>
                    <a:pt x="643" y="223"/>
                    <a:pt x="657" y="221"/>
                  </a:cubicBezTo>
                  <a:cubicBezTo>
                    <a:pt x="747" y="205"/>
                    <a:pt x="669" y="294"/>
                    <a:pt x="728" y="209"/>
                  </a:cubicBezTo>
                  <a:cubicBezTo>
                    <a:pt x="724" y="189"/>
                    <a:pt x="699" y="160"/>
                    <a:pt x="716" y="149"/>
                  </a:cubicBezTo>
                  <a:cubicBezTo>
                    <a:pt x="732" y="137"/>
                    <a:pt x="764" y="205"/>
                    <a:pt x="764" y="185"/>
                  </a:cubicBezTo>
                  <a:cubicBezTo>
                    <a:pt x="764" y="124"/>
                    <a:pt x="600" y="0"/>
                    <a:pt x="812" y="185"/>
                  </a:cubicBezTo>
                  <a:cubicBezTo>
                    <a:pt x="808" y="169"/>
                    <a:pt x="783" y="137"/>
                    <a:pt x="800" y="137"/>
                  </a:cubicBezTo>
                  <a:cubicBezTo>
                    <a:pt x="820" y="137"/>
                    <a:pt x="836" y="205"/>
                    <a:pt x="836" y="185"/>
                  </a:cubicBezTo>
                  <a:cubicBezTo>
                    <a:pt x="836" y="147"/>
                    <a:pt x="812" y="113"/>
                    <a:pt x="800" y="77"/>
                  </a:cubicBezTo>
                  <a:cubicBezTo>
                    <a:pt x="771" y="162"/>
                    <a:pt x="849" y="210"/>
                    <a:pt x="728" y="89"/>
                  </a:cubicBezTo>
                  <a:cubicBezTo>
                    <a:pt x="704" y="125"/>
                    <a:pt x="688" y="167"/>
                    <a:pt x="657" y="197"/>
                  </a:cubicBezTo>
                  <a:cubicBezTo>
                    <a:pt x="477" y="362"/>
                    <a:pt x="651" y="123"/>
                    <a:pt x="561" y="256"/>
                  </a:cubicBezTo>
                  <a:cubicBezTo>
                    <a:pt x="553" y="244"/>
                    <a:pt x="550" y="217"/>
                    <a:pt x="537" y="221"/>
                  </a:cubicBezTo>
                  <a:cubicBezTo>
                    <a:pt x="499" y="229"/>
                    <a:pt x="435" y="298"/>
                    <a:pt x="406" y="328"/>
                  </a:cubicBezTo>
                  <a:cubicBezTo>
                    <a:pt x="402" y="312"/>
                    <a:pt x="394" y="296"/>
                    <a:pt x="394" y="280"/>
                  </a:cubicBezTo>
                  <a:cubicBezTo>
                    <a:pt x="394" y="263"/>
                    <a:pt x="420" y="240"/>
                    <a:pt x="406" y="233"/>
                  </a:cubicBezTo>
                  <a:cubicBezTo>
                    <a:pt x="386" y="223"/>
                    <a:pt x="364" y="245"/>
                    <a:pt x="346" y="256"/>
                  </a:cubicBezTo>
                  <a:cubicBezTo>
                    <a:pt x="308" y="277"/>
                    <a:pt x="239" y="328"/>
                    <a:pt x="239" y="328"/>
                  </a:cubicBezTo>
                  <a:cubicBezTo>
                    <a:pt x="246" y="300"/>
                    <a:pt x="250" y="270"/>
                    <a:pt x="262" y="244"/>
                  </a:cubicBezTo>
                  <a:cubicBezTo>
                    <a:pt x="270" y="222"/>
                    <a:pt x="314" y="201"/>
                    <a:pt x="298" y="185"/>
                  </a:cubicBezTo>
                  <a:cubicBezTo>
                    <a:pt x="281" y="168"/>
                    <a:pt x="259" y="210"/>
                    <a:pt x="239" y="221"/>
                  </a:cubicBezTo>
                  <a:cubicBezTo>
                    <a:pt x="227" y="226"/>
                    <a:pt x="215" y="229"/>
                    <a:pt x="203" y="233"/>
                  </a:cubicBezTo>
                  <a:cubicBezTo>
                    <a:pt x="200" y="222"/>
                    <a:pt x="183" y="139"/>
                    <a:pt x="167" y="137"/>
                  </a:cubicBezTo>
                  <a:cubicBezTo>
                    <a:pt x="147" y="133"/>
                    <a:pt x="135" y="161"/>
                    <a:pt x="119" y="173"/>
                  </a:cubicBezTo>
                  <a:cubicBezTo>
                    <a:pt x="135" y="137"/>
                    <a:pt x="162" y="104"/>
                    <a:pt x="167" y="65"/>
                  </a:cubicBezTo>
                  <a:cubicBezTo>
                    <a:pt x="168" y="52"/>
                    <a:pt x="141" y="70"/>
                    <a:pt x="131" y="77"/>
                  </a:cubicBezTo>
                  <a:cubicBezTo>
                    <a:pt x="109" y="90"/>
                    <a:pt x="92" y="111"/>
                    <a:pt x="71" y="125"/>
                  </a:cubicBezTo>
                  <a:cubicBezTo>
                    <a:pt x="52" y="135"/>
                    <a:pt x="30" y="139"/>
                    <a:pt x="12" y="149"/>
                  </a:cubicBezTo>
                  <a:cubicBezTo>
                    <a:pt x="0" y="154"/>
                    <a:pt x="36" y="141"/>
                    <a:pt x="48" y="137"/>
                  </a:cubicBezTo>
                  <a:cubicBezTo>
                    <a:pt x="55" y="149"/>
                    <a:pt x="61" y="183"/>
                    <a:pt x="71" y="173"/>
                  </a:cubicBezTo>
                  <a:cubicBezTo>
                    <a:pt x="82" y="160"/>
                    <a:pt x="73" y="132"/>
                    <a:pt x="59" y="125"/>
                  </a:cubicBezTo>
                  <a:cubicBezTo>
                    <a:pt x="46" y="118"/>
                    <a:pt x="35" y="141"/>
                    <a:pt x="24" y="149"/>
                  </a:cubicBezTo>
                  <a:cubicBezTo>
                    <a:pt x="28" y="125"/>
                    <a:pt x="28" y="100"/>
                    <a:pt x="36" y="77"/>
                  </a:cubicBezTo>
                  <a:cubicBezTo>
                    <a:pt x="40" y="63"/>
                    <a:pt x="59" y="26"/>
                    <a:pt x="59" y="41"/>
                  </a:cubicBezTo>
                  <a:cubicBezTo>
                    <a:pt x="59" y="66"/>
                    <a:pt x="36" y="113"/>
                    <a:pt x="36" y="113"/>
                  </a:cubicBezTo>
                  <a:cubicBezTo>
                    <a:pt x="63" y="137"/>
                    <a:pt x="94" y="157"/>
                    <a:pt x="119" y="185"/>
                  </a:cubicBezTo>
                  <a:cubicBezTo>
                    <a:pt x="130" y="198"/>
                    <a:pt x="126" y="227"/>
                    <a:pt x="143" y="233"/>
                  </a:cubicBezTo>
                  <a:cubicBezTo>
                    <a:pt x="155" y="237"/>
                    <a:pt x="151" y="209"/>
                    <a:pt x="155" y="197"/>
                  </a:cubicBezTo>
                  <a:cubicBezTo>
                    <a:pt x="192" y="270"/>
                    <a:pt x="230" y="259"/>
                    <a:pt x="251" y="340"/>
                  </a:cubicBezTo>
                  <a:cubicBezTo>
                    <a:pt x="274" y="328"/>
                    <a:pt x="295" y="304"/>
                    <a:pt x="322" y="304"/>
                  </a:cubicBezTo>
                  <a:cubicBezTo>
                    <a:pt x="381" y="304"/>
                    <a:pt x="341" y="389"/>
                    <a:pt x="370" y="304"/>
                  </a:cubicBezTo>
                  <a:cubicBezTo>
                    <a:pt x="390" y="324"/>
                    <a:pt x="402" y="356"/>
                    <a:pt x="430" y="364"/>
                  </a:cubicBezTo>
                  <a:cubicBezTo>
                    <a:pt x="443" y="367"/>
                    <a:pt x="443" y="338"/>
                    <a:pt x="454" y="328"/>
                  </a:cubicBezTo>
                  <a:cubicBezTo>
                    <a:pt x="481" y="299"/>
                    <a:pt x="499" y="301"/>
                    <a:pt x="537" y="292"/>
                  </a:cubicBezTo>
                  <a:cubicBezTo>
                    <a:pt x="549" y="300"/>
                    <a:pt x="559" y="321"/>
                    <a:pt x="573" y="316"/>
                  </a:cubicBezTo>
                  <a:cubicBezTo>
                    <a:pt x="649" y="285"/>
                    <a:pt x="545" y="233"/>
                    <a:pt x="633" y="292"/>
                  </a:cubicBezTo>
                  <a:cubicBezTo>
                    <a:pt x="637" y="276"/>
                    <a:pt x="630" y="251"/>
                    <a:pt x="645" y="244"/>
                  </a:cubicBezTo>
                  <a:cubicBezTo>
                    <a:pt x="657" y="237"/>
                    <a:pt x="668" y="275"/>
                    <a:pt x="680" y="268"/>
                  </a:cubicBezTo>
                  <a:cubicBezTo>
                    <a:pt x="753" y="219"/>
                    <a:pt x="683" y="164"/>
                    <a:pt x="740" y="22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90" name="Freeform 16"/>
          <p:cNvSpPr>
            <a:spLocks/>
          </p:cNvSpPr>
          <p:nvPr/>
        </p:nvSpPr>
        <p:spPr bwMode="auto">
          <a:xfrm>
            <a:off x="265113" y="4471988"/>
            <a:ext cx="854075" cy="1517650"/>
          </a:xfrm>
          <a:custGeom>
            <a:avLst/>
            <a:gdLst>
              <a:gd name="T0" fmla="*/ 2147483647 w 538"/>
              <a:gd name="T1" fmla="*/ 0 h 956"/>
              <a:gd name="T2" fmla="*/ 2147483647 w 538"/>
              <a:gd name="T3" fmla="*/ 2147483647 h 956"/>
              <a:gd name="T4" fmla="*/ 2147483647 w 538"/>
              <a:gd name="T5" fmla="*/ 2147483647 h 956"/>
              <a:gd name="T6" fmla="*/ 2147483647 w 538"/>
              <a:gd name="T7" fmla="*/ 2147483647 h 956"/>
              <a:gd name="T8" fmla="*/ 2147483647 w 538"/>
              <a:gd name="T9" fmla="*/ 2147483647 h 956"/>
              <a:gd name="T10" fmla="*/ 0 w 538"/>
              <a:gd name="T11" fmla="*/ 2147483647 h 9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38" h="956">
                <a:moveTo>
                  <a:pt x="538" y="0"/>
                </a:moveTo>
                <a:cubicBezTo>
                  <a:pt x="444" y="11"/>
                  <a:pt x="366" y="44"/>
                  <a:pt x="275" y="60"/>
                </a:cubicBezTo>
                <a:cubicBezTo>
                  <a:pt x="202" y="101"/>
                  <a:pt x="155" y="134"/>
                  <a:pt x="108" y="203"/>
                </a:cubicBezTo>
                <a:cubicBezTo>
                  <a:pt x="79" y="289"/>
                  <a:pt x="108" y="181"/>
                  <a:pt x="108" y="287"/>
                </a:cubicBezTo>
                <a:cubicBezTo>
                  <a:pt x="108" y="379"/>
                  <a:pt x="100" y="382"/>
                  <a:pt x="72" y="454"/>
                </a:cubicBezTo>
                <a:cubicBezTo>
                  <a:pt x="48" y="620"/>
                  <a:pt x="0" y="787"/>
                  <a:pt x="0" y="956"/>
                </a:cubicBezTo>
              </a:path>
            </a:pathLst>
          </a:custGeom>
          <a:noFill/>
          <a:ln w="28575" cmpd="sng">
            <a:solidFill>
              <a:srgbClr val="FF921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Freeform 17"/>
          <p:cNvSpPr>
            <a:spLocks/>
          </p:cNvSpPr>
          <p:nvPr/>
        </p:nvSpPr>
        <p:spPr bwMode="auto">
          <a:xfrm>
            <a:off x="1155700" y="4356100"/>
            <a:ext cx="854075" cy="1633538"/>
          </a:xfrm>
          <a:custGeom>
            <a:avLst/>
            <a:gdLst>
              <a:gd name="T0" fmla="*/ 0 w 538"/>
              <a:gd name="T1" fmla="*/ 2147483647 h 1029"/>
              <a:gd name="T2" fmla="*/ 2147483647 w 538"/>
              <a:gd name="T3" fmla="*/ 2147483647 h 1029"/>
              <a:gd name="T4" fmla="*/ 2147483647 w 538"/>
              <a:gd name="T5" fmla="*/ 2147483647 h 1029"/>
              <a:gd name="T6" fmla="*/ 2147483647 w 538"/>
              <a:gd name="T7" fmla="*/ 2147483647 h 1029"/>
              <a:gd name="T8" fmla="*/ 2147483647 w 538"/>
              <a:gd name="T9" fmla="*/ 2147483647 h 1029"/>
              <a:gd name="T10" fmla="*/ 2147483647 w 538"/>
              <a:gd name="T11" fmla="*/ 2147483647 h 10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38" h="1029">
                <a:moveTo>
                  <a:pt x="0" y="97"/>
                </a:moveTo>
                <a:cubicBezTo>
                  <a:pt x="104" y="57"/>
                  <a:pt x="209" y="0"/>
                  <a:pt x="323" y="38"/>
                </a:cubicBezTo>
                <a:cubicBezTo>
                  <a:pt x="370" y="85"/>
                  <a:pt x="431" y="123"/>
                  <a:pt x="466" y="181"/>
                </a:cubicBezTo>
                <a:cubicBezTo>
                  <a:pt x="504" y="245"/>
                  <a:pt x="538" y="396"/>
                  <a:pt x="538" y="396"/>
                </a:cubicBezTo>
                <a:cubicBezTo>
                  <a:pt x="527" y="527"/>
                  <a:pt x="522" y="661"/>
                  <a:pt x="490" y="790"/>
                </a:cubicBezTo>
                <a:cubicBezTo>
                  <a:pt x="473" y="948"/>
                  <a:pt x="478" y="869"/>
                  <a:pt x="478" y="1029"/>
                </a:cubicBezTo>
              </a:path>
            </a:pathLst>
          </a:custGeom>
          <a:noFill/>
          <a:ln w="28575" cmpd="sng">
            <a:solidFill>
              <a:srgbClr val="FF921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Freeform 18"/>
          <p:cNvSpPr>
            <a:spLocks/>
          </p:cNvSpPr>
          <p:nvPr/>
        </p:nvSpPr>
        <p:spPr bwMode="auto">
          <a:xfrm>
            <a:off x="111125" y="4391025"/>
            <a:ext cx="1139825" cy="1671638"/>
          </a:xfrm>
          <a:custGeom>
            <a:avLst/>
            <a:gdLst>
              <a:gd name="T0" fmla="*/ 2147483647 w 718"/>
              <a:gd name="T1" fmla="*/ 2147483647 h 1053"/>
              <a:gd name="T2" fmla="*/ 2147483647 w 718"/>
              <a:gd name="T3" fmla="*/ 2147483647 h 1053"/>
              <a:gd name="T4" fmla="*/ 2147483647 w 718"/>
              <a:gd name="T5" fmla="*/ 2147483647 h 1053"/>
              <a:gd name="T6" fmla="*/ 2147483647 w 718"/>
              <a:gd name="T7" fmla="*/ 2147483647 h 1053"/>
              <a:gd name="T8" fmla="*/ 2147483647 w 718"/>
              <a:gd name="T9" fmla="*/ 2147483647 h 1053"/>
              <a:gd name="T10" fmla="*/ 2147483647 w 718"/>
              <a:gd name="T11" fmla="*/ 2147483647 h 1053"/>
              <a:gd name="T12" fmla="*/ 2147483647 w 718"/>
              <a:gd name="T13" fmla="*/ 2147483647 h 10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18" h="1053">
                <a:moveTo>
                  <a:pt x="718" y="87"/>
                </a:moveTo>
                <a:cubicBezTo>
                  <a:pt x="595" y="76"/>
                  <a:pt x="506" y="57"/>
                  <a:pt x="384" y="39"/>
                </a:cubicBezTo>
                <a:cubicBezTo>
                  <a:pt x="268" y="0"/>
                  <a:pt x="294" y="144"/>
                  <a:pt x="240" y="195"/>
                </a:cubicBezTo>
                <a:cubicBezTo>
                  <a:pt x="216" y="217"/>
                  <a:pt x="176" y="211"/>
                  <a:pt x="145" y="219"/>
                </a:cubicBezTo>
                <a:cubicBezTo>
                  <a:pt x="88" y="310"/>
                  <a:pt x="82" y="398"/>
                  <a:pt x="61" y="505"/>
                </a:cubicBezTo>
                <a:cubicBezTo>
                  <a:pt x="69" y="641"/>
                  <a:pt x="75" y="787"/>
                  <a:pt x="37" y="923"/>
                </a:cubicBezTo>
                <a:cubicBezTo>
                  <a:pt x="0" y="1053"/>
                  <a:pt x="2" y="960"/>
                  <a:pt x="2" y="1007"/>
                </a:cubicBezTo>
              </a:path>
            </a:pathLst>
          </a:custGeom>
          <a:noFill/>
          <a:ln w="28575" cmpd="sng">
            <a:solidFill>
              <a:srgbClr val="FF921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Freeform 19"/>
          <p:cNvSpPr>
            <a:spLocks/>
          </p:cNvSpPr>
          <p:nvPr/>
        </p:nvSpPr>
        <p:spPr bwMode="auto">
          <a:xfrm>
            <a:off x="1289050" y="4491038"/>
            <a:ext cx="606425" cy="1555750"/>
          </a:xfrm>
          <a:custGeom>
            <a:avLst/>
            <a:gdLst>
              <a:gd name="T0" fmla="*/ 0 w 382"/>
              <a:gd name="T1" fmla="*/ 0 h 980"/>
              <a:gd name="T2" fmla="*/ 2147483647 w 382"/>
              <a:gd name="T3" fmla="*/ 2147483647 h 980"/>
              <a:gd name="T4" fmla="*/ 2147483647 w 382"/>
              <a:gd name="T5" fmla="*/ 2147483647 h 980"/>
              <a:gd name="T6" fmla="*/ 2147483647 w 382"/>
              <a:gd name="T7" fmla="*/ 2147483647 h 980"/>
              <a:gd name="T8" fmla="*/ 2147483647 w 382"/>
              <a:gd name="T9" fmla="*/ 2147483647 h 980"/>
              <a:gd name="T10" fmla="*/ 2147483647 w 382"/>
              <a:gd name="T11" fmla="*/ 2147483647 h 980"/>
              <a:gd name="T12" fmla="*/ 2147483647 w 382"/>
              <a:gd name="T13" fmla="*/ 2147483647 h 9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82" h="980">
                <a:moveTo>
                  <a:pt x="0" y="0"/>
                </a:moveTo>
                <a:cubicBezTo>
                  <a:pt x="32" y="24"/>
                  <a:pt x="58" y="58"/>
                  <a:pt x="96" y="72"/>
                </a:cubicBezTo>
                <a:cubicBezTo>
                  <a:pt x="245" y="126"/>
                  <a:pt x="189" y="92"/>
                  <a:pt x="275" y="156"/>
                </a:cubicBezTo>
                <a:cubicBezTo>
                  <a:pt x="319" y="285"/>
                  <a:pt x="354" y="426"/>
                  <a:pt x="382" y="562"/>
                </a:cubicBezTo>
                <a:cubicBezTo>
                  <a:pt x="378" y="633"/>
                  <a:pt x="377" y="705"/>
                  <a:pt x="370" y="777"/>
                </a:cubicBezTo>
                <a:cubicBezTo>
                  <a:pt x="365" y="817"/>
                  <a:pt x="346" y="896"/>
                  <a:pt x="346" y="896"/>
                </a:cubicBezTo>
                <a:cubicBezTo>
                  <a:pt x="363" y="947"/>
                  <a:pt x="358" y="919"/>
                  <a:pt x="358" y="980"/>
                </a:cubicBezTo>
              </a:path>
            </a:pathLst>
          </a:custGeom>
          <a:noFill/>
          <a:ln w="28575" cmpd="sng">
            <a:solidFill>
              <a:srgbClr val="FF921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Freeform 20"/>
          <p:cNvSpPr>
            <a:spLocks/>
          </p:cNvSpPr>
          <p:nvPr/>
        </p:nvSpPr>
        <p:spPr bwMode="auto">
          <a:xfrm>
            <a:off x="1081088" y="4291013"/>
            <a:ext cx="966787" cy="1698625"/>
          </a:xfrm>
          <a:custGeom>
            <a:avLst/>
            <a:gdLst>
              <a:gd name="T0" fmla="*/ 0 w 609"/>
              <a:gd name="T1" fmla="*/ 2147483647 h 1070"/>
              <a:gd name="T2" fmla="*/ 2147483647 w 609"/>
              <a:gd name="T3" fmla="*/ 2147483647 h 1070"/>
              <a:gd name="T4" fmla="*/ 2147483647 w 609"/>
              <a:gd name="T5" fmla="*/ 2147483647 h 1070"/>
              <a:gd name="T6" fmla="*/ 2147483647 w 609"/>
              <a:gd name="T7" fmla="*/ 2147483647 h 1070"/>
              <a:gd name="T8" fmla="*/ 2147483647 w 609"/>
              <a:gd name="T9" fmla="*/ 2147483647 h 1070"/>
              <a:gd name="T10" fmla="*/ 2147483647 w 609"/>
              <a:gd name="T11" fmla="*/ 2147483647 h 1070"/>
              <a:gd name="T12" fmla="*/ 2147483647 w 609"/>
              <a:gd name="T13" fmla="*/ 2147483647 h 10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9" h="1070">
                <a:moveTo>
                  <a:pt x="0" y="55"/>
                </a:moveTo>
                <a:cubicBezTo>
                  <a:pt x="103" y="43"/>
                  <a:pt x="207" y="0"/>
                  <a:pt x="310" y="19"/>
                </a:cubicBezTo>
                <a:cubicBezTo>
                  <a:pt x="341" y="24"/>
                  <a:pt x="302" y="88"/>
                  <a:pt x="322" y="114"/>
                </a:cubicBezTo>
                <a:cubicBezTo>
                  <a:pt x="343" y="142"/>
                  <a:pt x="386" y="146"/>
                  <a:pt x="418" y="162"/>
                </a:cubicBezTo>
                <a:cubicBezTo>
                  <a:pt x="520" y="293"/>
                  <a:pt x="563" y="445"/>
                  <a:pt x="609" y="604"/>
                </a:cubicBezTo>
                <a:cubicBezTo>
                  <a:pt x="562" y="742"/>
                  <a:pt x="567" y="708"/>
                  <a:pt x="561" y="938"/>
                </a:cubicBezTo>
                <a:cubicBezTo>
                  <a:pt x="559" y="982"/>
                  <a:pt x="573" y="1070"/>
                  <a:pt x="573" y="1070"/>
                </a:cubicBezTo>
              </a:path>
            </a:pathLst>
          </a:custGeom>
          <a:noFill/>
          <a:ln w="28575" cmpd="sng">
            <a:solidFill>
              <a:srgbClr val="FF921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Freeform 21"/>
          <p:cNvSpPr>
            <a:spLocks/>
          </p:cNvSpPr>
          <p:nvPr/>
        </p:nvSpPr>
        <p:spPr bwMode="auto">
          <a:xfrm>
            <a:off x="254000" y="4329113"/>
            <a:ext cx="882650" cy="1679575"/>
          </a:xfrm>
          <a:custGeom>
            <a:avLst/>
            <a:gdLst>
              <a:gd name="T0" fmla="*/ 2147483647 w 556"/>
              <a:gd name="T1" fmla="*/ 2147483647 h 1058"/>
              <a:gd name="T2" fmla="*/ 2147483647 w 556"/>
              <a:gd name="T3" fmla="*/ 2147483647 h 1058"/>
              <a:gd name="T4" fmla="*/ 2147483647 w 556"/>
              <a:gd name="T5" fmla="*/ 2147483647 h 1058"/>
              <a:gd name="T6" fmla="*/ 2147483647 w 556"/>
              <a:gd name="T7" fmla="*/ 2147483647 h 1058"/>
              <a:gd name="T8" fmla="*/ 2147483647 w 556"/>
              <a:gd name="T9" fmla="*/ 2147483647 h 1058"/>
              <a:gd name="T10" fmla="*/ 2147483647 w 556"/>
              <a:gd name="T11" fmla="*/ 2147483647 h 1058"/>
              <a:gd name="T12" fmla="*/ 2147483647 w 556"/>
              <a:gd name="T13" fmla="*/ 2147483647 h 1058"/>
              <a:gd name="T14" fmla="*/ 2147483647 w 556"/>
              <a:gd name="T15" fmla="*/ 2147483647 h 1058"/>
              <a:gd name="T16" fmla="*/ 2147483647 w 556"/>
              <a:gd name="T17" fmla="*/ 2147483647 h 1058"/>
              <a:gd name="T18" fmla="*/ 2147483647 w 556"/>
              <a:gd name="T19" fmla="*/ 2147483647 h 1058"/>
              <a:gd name="T20" fmla="*/ 2147483647 w 556"/>
              <a:gd name="T21" fmla="*/ 2147483647 h 105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56" h="1058">
                <a:moveTo>
                  <a:pt x="556" y="66"/>
                </a:moveTo>
                <a:cubicBezTo>
                  <a:pt x="536" y="46"/>
                  <a:pt x="522" y="18"/>
                  <a:pt x="497" y="7"/>
                </a:cubicBezTo>
                <a:cubicBezTo>
                  <a:pt x="481" y="0"/>
                  <a:pt x="463" y="10"/>
                  <a:pt x="449" y="19"/>
                </a:cubicBezTo>
                <a:cubicBezTo>
                  <a:pt x="406" y="42"/>
                  <a:pt x="375" y="86"/>
                  <a:pt x="330" y="102"/>
                </a:cubicBezTo>
                <a:cubicBezTo>
                  <a:pt x="239" y="132"/>
                  <a:pt x="161" y="208"/>
                  <a:pt x="91" y="270"/>
                </a:cubicBezTo>
                <a:cubicBezTo>
                  <a:pt x="60" y="357"/>
                  <a:pt x="152" y="404"/>
                  <a:pt x="55" y="437"/>
                </a:cubicBezTo>
                <a:cubicBezTo>
                  <a:pt x="0" y="570"/>
                  <a:pt x="9" y="697"/>
                  <a:pt x="67" y="831"/>
                </a:cubicBezTo>
                <a:cubicBezTo>
                  <a:pt x="71" y="866"/>
                  <a:pt x="73" y="902"/>
                  <a:pt x="79" y="938"/>
                </a:cubicBezTo>
                <a:cubicBezTo>
                  <a:pt x="81" y="954"/>
                  <a:pt x="93" y="969"/>
                  <a:pt x="91" y="986"/>
                </a:cubicBezTo>
                <a:cubicBezTo>
                  <a:pt x="88" y="1003"/>
                  <a:pt x="72" y="1017"/>
                  <a:pt x="67" y="1034"/>
                </a:cubicBezTo>
                <a:cubicBezTo>
                  <a:pt x="64" y="1041"/>
                  <a:pt x="67" y="1050"/>
                  <a:pt x="67" y="1058"/>
                </a:cubicBezTo>
              </a:path>
            </a:pathLst>
          </a:custGeom>
          <a:noFill/>
          <a:ln w="28575" cmpd="sng">
            <a:solidFill>
              <a:srgbClr val="FF921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2038350" y="4267200"/>
            <a:ext cx="12382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 b="1">
                <a:latin typeface="Verdana" pitchFamily="34" charset="0"/>
              </a:rPr>
              <a:t>Alison</a:t>
            </a: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5842000" y="4267200"/>
            <a:ext cx="1092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 b="1">
                <a:latin typeface="Verdana" pitchFamily="34" charset="0"/>
              </a:rPr>
              <a:t>Brian</a:t>
            </a:r>
          </a:p>
        </p:txBody>
      </p:sp>
      <p:sp>
        <p:nvSpPr>
          <p:cNvPr id="50198" name="AutoShape 24"/>
          <p:cNvSpPr>
            <a:spLocks noChangeArrowheads="1"/>
          </p:cNvSpPr>
          <p:nvPr/>
        </p:nvSpPr>
        <p:spPr bwMode="auto">
          <a:xfrm>
            <a:off x="2743200" y="58674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>
                <a:latin typeface="Arial" charset="0"/>
              </a:rPr>
              <a:t>send</a:t>
            </a:r>
          </a:p>
        </p:txBody>
      </p:sp>
      <p:sp>
        <p:nvSpPr>
          <p:cNvPr id="50199" name="AutoShape 25"/>
          <p:cNvSpPr>
            <a:spLocks noChangeArrowheads="1"/>
          </p:cNvSpPr>
          <p:nvPr/>
        </p:nvSpPr>
        <p:spPr bwMode="auto">
          <a:xfrm>
            <a:off x="5486400" y="58674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>
                <a:latin typeface="Arial" charset="0"/>
              </a:rPr>
              <a:t>send</a:t>
            </a:r>
          </a:p>
        </p:txBody>
      </p:sp>
      <p:sp>
        <p:nvSpPr>
          <p:cNvPr id="50200" name="Line 26"/>
          <p:cNvSpPr>
            <a:spLocks noChangeShapeType="1"/>
          </p:cNvSpPr>
          <p:nvPr/>
        </p:nvSpPr>
        <p:spPr bwMode="auto">
          <a:xfrm>
            <a:off x="4572000" y="1981200"/>
            <a:ext cx="0" cy="4648200"/>
          </a:xfrm>
          <a:prstGeom prst="line">
            <a:avLst/>
          </a:prstGeom>
          <a:noFill/>
          <a:ln w="76200">
            <a:solidFill>
              <a:schemeClr val="accent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35" name="Rectangle 27"/>
          <p:cNvSpPr>
            <a:spLocks noChangeArrowheads="1"/>
          </p:cNvSpPr>
          <p:nvPr/>
        </p:nvSpPr>
        <p:spPr bwMode="auto">
          <a:xfrm>
            <a:off x="2133600" y="4876800"/>
            <a:ext cx="1981200" cy="9144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It's a beautiful day</a:t>
            </a:r>
            <a:br>
              <a:rPr lang="en-US" sz="1700">
                <a:solidFill>
                  <a:srgbClr val="000000"/>
                </a:solidFill>
                <a:latin typeface="Arial" charset="0"/>
              </a:rPr>
            </a:br>
            <a:r>
              <a:rPr lang="en-US" sz="1700">
                <a:solidFill>
                  <a:srgbClr val="000000"/>
                </a:solidFill>
                <a:latin typeface="Arial" charset="0"/>
              </a:rPr>
              <a:t>Let's go out after</a:t>
            </a:r>
            <a:br>
              <a:rPr lang="en-US" sz="1700">
                <a:solidFill>
                  <a:srgbClr val="000000"/>
                </a:solidFill>
                <a:latin typeface="Arial" charset="0"/>
              </a:rPr>
            </a:br>
            <a:r>
              <a:rPr lang="en-US" sz="1700">
                <a:solidFill>
                  <a:srgbClr val="000000"/>
                </a:solidFill>
                <a:latin typeface="Arial" charset="0"/>
              </a:rPr>
              <a:t>work.</a:t>
            </a:r>
            <a:endParaRPr lang="en-GB" sz="1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9836" name="Rectangle 28"/>
          <p:cNvSpPr>
            <a:spLocks noChangeArrowheads="1"/>
          </p:cNvSpPr>
          <p:nvPr/>
        </p:nvSpPr>
        <p:spPr bwMode="auto">
          <a:xfrm>
            <a:off x="5029200" y="4876800"/>
            <a:ext cx="1981200" cy="9144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I agree totally</a:t>
            </a:r>
          </a:p>
          <a:p>
            <a:endParaRPr lang="en-GB" sz="17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19837" name="Group 29"/>
          <p:cNvGrpSpPr>
            <a:grpSpLocks/>
          </p:cNvGrpSpPr>
          <p:nvPr/>
        </p:nvGrpSpPr>
        <p:grpSpPr bwMode="auto">
          <a:xfrm>
            <a:off x="690563" y="2312988"/>
            <a:ext cx="7708900" cy="4011612"/>
            <a:chOff x="435" y="1457"/>
            <a:chExt cx="4856" cy="2527"/>
          </a:xfrm>
        </p:grpSpPr>
        <p:grpSp>
          <p:nvGrpSpPr>
            <p:cNvPr id="50237" name="Group 30"/>
            <p:cNvGrpSpPr>
              <a:grpSpLocks/>
            </p:cNvGrpSpPr>
            <p:nvPr/>
          </p:nvGrpSpPr>
          <p:grpSpPr bwMode="auto">
            <a:xfrm>
              <a:off x="435" y="1458"/>
              <a:ext cx="1985" cy="341"/>
              <a:chOff x="435" y="1746"/>
              <a:chExt cx="1985" cy="341"/>
            </a:xfrm>
          </p:grpSpPr>
          <p:sp>
            <p:nvSpPr>
              <p:cNvPr id="50245" name="Rectangle 31"/>
              <p:cNvSpPr>
                <a:spLocks noChangeArrowheads="1"/>
              </p:cNvSpPr>
              <p:nvPr/>
            </p:nvSpPr>
            <p:spPr bwMode="auto">
              <a:xfrm>
                <a:off x="1044" y="1774"/>
                <a:ext cx="117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It's a beautiful day. </a:t>
                </a:r>
                <a:endParaRPr lang="en-GB"/>
              </a:p>
            </p:txBody>
          </p:sp>
          <p:sp>
            <p:nvSpPr>
              <p:cNvPr id="50246" name="Rectangle 32"/>
              <p:cNvSpPr>
                <a:spLocks noChangeArrowheads="1"/>
              </p:cNvSpPr>
              <p:nvPr/>
            </p:nvSpPr>
            <p:spPr bwMode="auto">
              <a:xfrm>
                <a:off x="1044" y="1924"/>
                <a:ext cx="137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Let's go out after work.</a:t>
                </a:r>
                <a:endParaRPr lang="en-GB"/>
              </a:p>
            </p:txBody>
          </p:sp>
          <p:sp>
            <p:nvSpPr>
              <p:cNvPr id="50247" name="Rectangle 33"/>
              <p:cNvSpPr>
                <a:spLocks noChangeArrowheads="1"/>
              </p:cNvSpPr>
              <p:nvPr/>
            </p:nvSpPr>
            <p:spPr bwMode="auto">
              <a:xfrm>
                <a:off x="435" y="1746"/>
                <a:ext cx="48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1">
                    <a:solidFill>
                      <a:srgbClr val="000000"/>
                    </a:solidFill>
                    <a:latin typeface="Arial" charset="0"/>
                  </a:rPr>
                  <a:t>Alison</a:t>
                </a:r>
                <a:endParaRPr lang="en-GB"/>
              </a:p>
            </p:txBody>
          </p:sp>
        </p:grpSp>
        <p:grpSp>
          <p:nvGrpSpPr>
            <p:cNvPr id="50238" name="Group 34"/>
            <p:cNvGrpSpPr>
              <a:grpSpLocks/>
            </p:cNvGrpSpPr>
            <p:nvPr/>
          </p:nvGrpSpPr>
          <p:grpSpPr bwMode="auto">
            <a:xfrm>
              <a:off x="3313" y="1457"/>
              <a:ext cx="1978" cy="338"/>
              <a:chOff x="3313" y="1649"/>
              <a:chExt cx="1978" cy="338"/>
            </a:xfrm>
          </p:grpSpPr>
          <p:sp>
            <p:nvSpPr>
              <p:cNvPr id="50242" name="Rectangle 35"/>
              <p:cNvSpPr>
                <a:spLocks noChangeArrowheads="1"/>
              </p:cNvSpPr>
              <p:nvPr/>
            </p:nvSpPr>
            <p:spPr bwMode="auto">
              <a:xfrm>
                <a:off x="3915" y="1676"/>
                <a:ext cx="117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It's a beautiful day. </a:t>
                </a:r>
                <a:endParaRPr lang="en-GB"/>
              </a:p>
            </p:txBody>
          </p:sp>
          <p:sp>
            <p:nvSpPr>
              <p:cNvPr id="50243" name="Rectangle 36"/>
              <p:cNvSpPr>
                <a:spLocks noChangeArrowheads="1"/>
              </p:cNvSpPr>
              <p:nvPr/>
            </p:nvSpPr>
            <p:spPr bwMode="auto">
              <a:xfrm>
                <a:off x="3915" y="1824"/>
                <a:ext cx="137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Let's go out after work.</a:t>
                </a:r>
                <a:endParaRPr lang="en-GB"/>
              </a:p>
            </p:txBody>
          </p:sp>
          <p:sp>
            <p:nvSpPr>
              <p:cNvPr id="50244" name="Rectangle 37"/>
              <p:cNvSpPr>
                <a:spLocks noChangeArrowheads="1"/>
              </p:cNvSpPr>
              <p:nvPr/>
            </p:nvSpPr>
            <p:spPr bwMode="auto">
              <a:xfrm>
                <a:off x="3313" y="1649"/>
                <a:ext cx="48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1">
                    <a:solidFill>
                      <a:srgbClr val="000000"/>
                    </a:solidFill>
                    <a:latin typeface="Arial" charset="0"/>
                  </a:rPr>
                  <a:t>Alison</a:t>
                </a:r>
                <a:endParaRPr lang="en-GB"/>
              </a:p>
            </p:txBody>
          </p:sp>
        </p:grpSp>
        <p:grpSp>
          <p:nvGrpSpPr>
            <p:cNvPr id="50239" name="Group 38"/>
            <p:cNvGrpSpPr>
              <a:grpSpLocks/>
            </p:cNvGrpSpPr>
            <p:nvPr/>
          </p:nvGrpSpPr>
          <p:grpSpPr bwMode="auto">
            <a:xfrm>
              <a:off x="1344" y="3072"/>
              <a:ext cx="1248" cy="912"/>
              <a:chOff x="1344" y="3072"/>
              <a:chExt cx="1248" cy="912"/>
            </a:xfrm>
          </p:grpSpPr>
          <p:sp>
            <p:nvSpPr>
              <p:cNvPr id="50240" name="AutoShape 39"/>
              <p:cNvSpPr>
                <a:spLocks noChangeArrowheads="1"/>
              </p:cNvSpPr>
              <p:nvPr/>
            </p:nvSpPr>
            <p:spPr bwMode="auto">
              <a:xfrm>
                <a:off x="1728" y="3696"/>
                <a:ext cx="624" cy="288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b="1">
                    <a:latin typeface="Arial" charset="0"/>
                  </a:rPr>
                  <a:t>send</a:t>
                </a:r>
              </a:p>
            </p:txBody>
          </p:sp>
          <p:sp>
            <p:nvSpPr>
              <p:cNvPr id="50241" name="Rectangle 40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1248" cy="576"/>
              </a:xfrm>
              <a:prstGeom prst="rect">
                <a:avLst/>
              </a:prstGeom>
              <a:solidFill>
                <a:srgbClr val="FFCC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19849" name="AutoShape 41"/>
          <p:cNvSpPr>
            <a:spLocks noChangeArrowheads="1"/>
          </p:cNvSpPr>
          <p:nvPr/>
        </p:nvSpPr>
        <p:spPr bwMode="auto">
          <a:xfrm>
            <a:off x="2743200" y="5867400"/>
            <a:ext cx="990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b="1">
                <a:latin typeface="Arial" charset="0"/>
              </a:rPr>
              <a:t>send</a:t>
            </a:r>
          </a:p>
        </p:txBody>
      </p:sp>
      <p:sp>
        <p:nvSpPr>
          <p:cNvPr id="119850" name="Rectangle 42"/>
          <p:cNvSpPr>
            <a:spLocks noChangeArrowheads="1"/>
          </p:cNvSpPr>
          <p:nvPr/>
        </p:nvSpPr>
        <p:spPr bwMode="auto">
          <a:xfrm>
            <a:off x="2133600" y="4876800"/>
            <a:ext cx="1981200" cy="9144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perhaps not, I look</a:t>
            </a:r>
            <a:br>
              <a:rPr lang="en-US" sz="1700">
                <a:solidFill>
                  <a:srgbClr val="000000"/>
                </a:solidFill>
                <a:latin typeface="Arial" charset="0"/>
              </a:rPr>
            </a:br>
            <a:r>
              <a:rPr lang="en-US" sz="1700">
                <a:solidFill>
                  <a:srgbClr val="000000"/>
                </a:solidFill>
                <a:latin typeface="Arial" charset="0"/>
              </a:rPr>
              <a:t>awful after the</a:t>
            </a:r>
          </a:p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late party</a:t>
            </a:r>
            <a:endParaRPr lang="en-GB" sz="17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19851" name="Group 43"/>
          <p:cNvGrpSpPr>
            <a:grpSpLocks/>
          </p:cNvGrpSpPr>
          <p:nvPr/>
        </p:nvGrpSpPr>
        <p:grpSpPr bwMode="auto">
          <a:xfrm>
            <a:off x="712788" y="2867025"/>
            <a:ext cx="6823075" cy="3457575"/>
            <a:chOff x="449" y="1806"/>
            <a:chExt cx="4298" cy="2178"/>
          </a:xfrm>
        </p:grpSpPr>
        <p:grpSp>
          <p:nvGrpSpPr>
            <p:cNvPr id="50221" name="Group 44"/>
            <p:cNvGrpSpPr>
              <a:grpSpLocks/>
            </p:cNvGrpSpPr>
            <p:nvPr/>
          </p:nvGrpSpPr>
          <p:grpSpPr bwMode="auto">
            <a:xfrm>
              <a:off x="449" y="1825"/>
              <a:ext cx="2125" cy="340"/>
              <a:chOff x="449" y="2113"/>
              <a:chExt cx="2125" cy="340"/>
            </a:xfrm>
          </p:grpSpPr>
          <p:sp>
            <p:nvSpPr>
              <p:cNvPr id="50234" name="Rectangle 45"/>
              <p:cNvSpPr>
                <a:spLocks noChangeArrowheads="1"/>
              </p:cNvSpPr>
              <p:nvPr/>
            </p:nvSpPr>
            <p:spPr bwMode="auto">
              <a:xfrm>
                <a:off x="1057" y="2141"/>
                <a:ext cx="151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perhaps not, I look awful </a:t>
                </a:r>
                <a:endParaRPr lang="en-GB"/>
              </a:p>
            </p:txBody>
          </p:sp>
          <p:sp>
            <p:nvSpPr>
              <p:cNvPr id="50235" name="Rectangle 46"/>
              <p:cNvSpPr>
                <a:spLocks noChangeArrowheads="1"/>
              </p:cNvSpPr>
              <p:nvPr/>
            </p:nvSpPr>
            <p:spPr bwMode="auto">
              <a:xfrm>
                <a:off x="1057" y="2290"/>
                <a:ext cx="110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after the late party</a:t>
                </a:r>
                <a:endParaRPr lang="en-GB"/>
              </a:p>
            </p:txBody>
          </p:sp>
          <p:sp>
            <p:nvSpPr>
              <p:cNvPr id="50236" name="Rectangle 47"/>
              <p:cNvSpPr>
                <a:spLocks noChangeArrowheads="1"/>
              </p:cNvSpPr>
              <p:nvPr/>
            </p:nvSpPr>
            <p:spPr bwMode="auto">
              <a:xfrm>
                <a:off x="449" y="2113"/>
                <a:ext cx="48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1">
                    <a:solidFill>
                      <a:srgbClr val="000000"/>
                    </a:solidFill>
                    <a:latin typeface="Arial" charset="0"/>
                  </a:rPr>
                  <a:t>Alison</a:t>
                </a:r>
                <a:endParaRPr lang="en-GB"/>
              </a:p>
            </p:txBody>
          </p:sp>
        </p:grpSp>
        <p:grpSp>
          <p:nvGrpSpPr>
            <p:cNvPr id="50222" name="Group 48"/>
            <p:cNvGrpSpPr>
              <a:grpSpLocks/>
            </p:cNvGrpSpPr>
            <p:nvPr/>
          </p:nvGrpSpPr>
          <p:grpSpPr bwMode="auto">
            <a:xfrm>
              <a:off x="3327" y="1806"/>
              <a:ext cx="1420" cy="192"/>
              <a:chOff x="3327" y="1998"/>
              <a:chExt cx="1420" cy="192"/>
            </a:xfrm>
          </p:grpSpPr>
          <p:sp>
            <p:nvSpPr>
              <p:cNvPr id="50232" name="Rectangle 49"/>
              <p:cNvSpPr>
                <a:spLocks noChangeArrowheads="1"/>
              </p:cNvSpPr>
              <p:nvPr/>
            </p:nvSpPr>
            <p:spPr bwMode="auto">
              <a:xfrm>
                <a:off x="3928" y="2025"/>
                <a:ext cx="819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I agree totally</a:t>
                </a:r>
                <a:endParaRPr lang="en-GB"/>
              </a:p>
            </p:txBody>
          </p:sp>
          <p:sp>
            <p:nvSpPr>
              <p:cNvPr id="50233" name="Rectangle 50"/>
              <p:cNvSpPr>
                <a:spLocks noChangeArrowheads="1"/>
              </p:cNvSpPr>
              <p:nvPr/>
            </p:nvSpPr>
            <p:spPr bwMode="auto">
              <a:xfrm>
                <a:off x="3327" y="1998"/>
                <a:ext cx="4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1">
                    <a:solidFill>
                      <a:srgbClr val="000000"/>
                    </a:solidFill>
                    <a:latin typeface="Arial" charset="0"/>
                  </a:rPr>
                  <a:t>Brian</a:t>
                </a:r>
                <a:endParaRPr lang="en-GB"/>
              </a:p>
            </p:txBody>
          </p:sp>
        </p:grpSp>
        <p:sp>
          <p:nvSpPr>
            <p:cNvPr id="50223" name="AutoShape 51"/>
            <p:cNvSpPr>
              <a:spLocks noChangeArrowheads="1"/>
            </p:cNvSpPr>
            <p:nvPr/>
          </p:nvSpPr>
          <p:spPr bwMode="auto">
            <a:xfrm>
              <a:off x="3456" y="3696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send</a:t>
              </a:r>
            </a:p>
          </p:txBody>
        </p:sp>
        <p:sp>
          <p:nvSpPr>
            <p:cNvPr id="50224" name="Rectangle 52"/>
            <p:cNvSpPr>
              <a:spLocks noChangeArrowheads="1"/>
            </p:cNvSpPr>
            <p:nvPr/>
          </p:nvSpPr>
          <p:spPr bwMode="auto">
            <a:xfrm>
              <a:off x="3168" y="3072"/>
              <a:ext cx="1248" cy="576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0225" name="Rectangle 53"/>
            <p:cNvSpPr>
              <a:spLocks noChangeArrowheads="1"/>
            </p:cNvSpPr>
            <p:nvPr/>
          </p:nvSpPr>
          <p:spPr bwMode="auto">
            <a:xfrm>
              <a:off x="1344" y="3072"/>
              <a:ext cx="1248" cy="576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0226" name="Line 54"/>
            <p:cNvSpPr>
              <a:spLocks noChangeShapeType="1"/>
            </p:cNvSpPr>
            <p:nvPr/>
          </p:nvSpPr>
          <p:spPr bwMode="auto">
            <a:xfrm flipV="1">
              <a:off x="2256" y="2352"/>
              <a:ext cx="0" cy="624"/>
            </a:xfrm>
            <a:prstGeom prst="line">
              <a:avLst/>
            </a:prstGeom>
            <a:noFill/>
            <a:ln w="76200">
              <a:solidFill>
                <a:srgbClr val="2F8B2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7" name="Line 55"/>
            <p:cNvSpPr>
              <a:spLocks noChangeShapeType="1"/>
            </p:cNvSpPr>
            <p:nvPr/>
          </p:nvSpPr>
          <p:spPr bwMode="auto">
            <a:xfrm flipV="1">
              <a:off x="3552" y="2352"/>
              <a:ext cx="0" cy="624"/>
            </a:xfrm>
            <a:prstGeom prst="line">
              <a:avLst/>
            </a:prstGeom>
            <a:noFill/>
            <a:ln w="76200">
              <a:solidFill>
                <a:srgbClr val="2F8B2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28" name="Group 56"/>
            <p:cNvGrpSpPr>
              <a:grpSpLocks/>
            </p:cNvGrpSpPr>
            <p:nvPr/>
          </p:nvGrpSpPr>
          <p:grpSpPr bwMode="auto">
            <a:xfrm>
              <a:off x="2544" y="2496"/>
              <a:ext cx="672" cy="480"/>
              <a:chOff x="2544" y="2496"/>
              <a:chExt cx="672" cy="480"/>
            </a:xfrm>
          </p:grpSpPr>
          <p:sp>
            <p:nvSpPr>
              <p:cNvPr id="50230" name="Line 57"/>
              <p:cNvSpPr>
                <a:spLocks noChangeShapeType="1"/>
              </p:cNvSpPr>
              <p:nvPr/>
            </p:nvSpPr>
            <p:spPr bwMode="auto">
              <a:xfrm flipV="1">
                <a:off x="2544" y="2496"/>
                <a:ext cx="480" cy="480"/>
              </a:xfrm>
              <a:prstGeom prst="line">
                <a:avLst/>
              </a:prstGeom>
              <a:noFill/>
              <a:ln w="76200">
                <a:solidFill>
                  <a:srgbClr val="CC99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1" name="Line 58"/>
              <p:cNvSpPr>
                <a:spLocks noChangeShapeType="1"/>
              </p:cNvSpPr>
              <p:nvPr/>
            </p:nvSpPr>
            <p:spPr bwMode="auto">
              <a:xfrm flipH="1" flipV="1">
                <a:off x="2688" y="2544"/>
                <a:ext cx="528" cy="432"/>
              </a:xfrm>
              <a:prstGeom prst="line">
                <a:avLst/>
              </a:prstGeom>
              <a:noFill/>
              <a:ln w="76200">
                <a:solidFill>
                  <a:srgbClr val="CC99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229" name="AutoShape 59"/>
            <p:cNvSpPr>
              <a:spLocks noChangeArrowheads="1"/>
            </p:cNvSpPr>
            <p:nvPr/>
          </p:nvSpPr>
          <p:spPr bwMode="auto">
            <a:xfrm>
              <a:off x="1728" y="3696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send</a:t>
              </a:r>
            </a:p>
          </p:txBody>
        </p:sp>
      </p:grpSp>
      <p:grpSp>
        <p:nvGrpSpPr>
          <p:cNvPr id="119868" name="Group 60"/>
          <p:cNvGrpSpPr>
            <a:grpSpLocks/>
          </p:cNvGrpSpPr>
          <p:nvPr/>
        </p:nvGrpSpPr>
        <p:grpSpPr bwMode="auto">
          <a:xfrm>
            <a:off x="2743200" y="5867400"/>
            <a:ext cx="3733800" cy="457200"/>
            <a:chOff x="1728" y="3696"/>
            <a:chExt cx="2352" cy="288"/>
          </a:xfrm>
        </p:grpSpPr>
        <p:sp>
          <p:nvSpPr>
            <p:cNvPr id="50219" name="AutoShape 61"/>
            <p:cNvSpPr>
              <a:spLocks noChangeArrowheads="1"/>
            </p:cNvSpPr>
            <p:nvPr/>
          </p:nvSpPr>
          <p:spPr bwMode="auto">
            <a:xfrm>
              <a:off x="1728" y="3696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send</a:t>
              </a:r>
            </a:p>
          </p:txBody>
        </p:sp>
        <p:sp>
          <p:nvSpPr>
            <p:cNvPr id="50220" name="AutoShape 62"/>
            <p:cNvSpPr>
              <a:spLocks noChangeArrowheads="1"/>
            </p:cNvSpPr>
            <p:nvPr/>
          </p:nvSpPr>
          <p:spPr bwMode="auto">
            <a:xfrm>
              <a:off x="3456" y="3696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b="1">
                  <a:latin typeface="Arial" charset="0"/>
                </a:rPr>
                <a:t>send</a:t>
              </a:r>
            </a:p>
          </p:txBody>
        </p:sp>
      </p:grpSp>
      <p:grpSp>
        <p:nvGrpSpPr>
          <p:cNvPr id="119871" name="Group 63"/>
          <p:cNvGrpSpPr>
            <a:grpSpLocks/>
          </p:cNvGrpSpPr>
          <p:nvPr/>
        </p:nvGrpSpPr>
        <p:grpSpPr bwMode="auto">
          <a:xfrm>
            <a:off x="712788" y="3292475"/>
            <a:ext cx="7931150" cy="1431925"/>
            <a:chOff x="449" y="2074"/>
            <a:chExt cx="4996" cy="902"/>
          </a:xfrm>
        </p:grpSpPr>
        <p:grpSp>
          <p:nvGrpSpPr>
            <p:cNvPr id="50209" name="Group 64"/>
            <p:cNvGrpSpPr>
              <a:grpSpLocks/>
            </p:cNvGrpSpPr>
            <p:nvPr/>
          </p:nvGrpSpPr>
          <p:grpSpPr bwMode="auto">
            <a:xfrm>
              <a:off x="449" y="2192"/>
              <a:ext cx="1427" cy="192"/>
              <a:chOff x="449" y="2480"/>
              <a:chExt cx="1427" cy="192"/>
            </a:xfrm>
          </p:grpSpPr>
          <p:sp>
            <p:nvSpPr>
              <p:cNvPr id="50217" name="Rectangle 65"/>
              <p:cNvSpPr>
                <a:spLocks noChangeArrowheads="1"/>
              </p:cNvSpPr>
              <p:nvPr/>
            </p:nvSpPr>
            <p:spPr bwMode="auto">
              <a:xfrm>
                <a:off x="1057" y="2508"/>
                <a:ext cx="819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I agree totally</a:t>
                </a:r>
                <a:endParaRPr lang="en-GB"/>
              </a:p>
            </p:txBody>
          </p:sp>
          <p:sp>
            <p:nvSpPr>
              <p:cNvPr id="50218" name="Rectangle 66"/>
              <p:cNvSpPr>
                <a:spLocks noChangeArrowheads="1"/>
              </p:cNvSpPr>
              <p:nvPr/>
            </p:nvSpPr>
            <p:spPr bwMode="auto">
              <a:xfrm>
                <a:off x="449" y="2480"/>
                <a:ext cx="40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1">
                    <a:solidFill>
                      <a:srgbClr val="000000"/>
                    </a:solidFill>
                    <a:latin typeface="Arial" charset="0"/>
                  </a:rPr>
                  <a:t>Brian</a:t>
                </a:r>
                <a:endParaRPr lang="en-GB"/>
              </a:p>
            </p:txBody>
          </p:sp>
        </p:grpSp>
        <p:grpSp>
          <p:nvGrpSpPr>
            <p:cNvPr id="50210" name="Group 67"/>
            <p:cNvGrpSpPr>
              <a:grpSpLocks/>
            </p:cNvGrpSpPr>
            <p:nvPr/>
          </p:nvGrpSpPr>
          <p:grpSpPr bwMode="auto">
            <a:xfrm>
              <a:off x="3327" y="2074"/>
              <a:ext cx="2118" cy="338"/>
              <a:chOff x="3327" y="2266"/>
              <a:chExt cx="2118" cy="338"/>
            </a:xfrm>
          </p:grpSpPr>
          <p:sp>
            <p:nvSpPr>
              <p:cNvPr id="50214" name="Rectangle 68"/>
              <p:cNvSpPr>
                <a:spLocks noChangeArrowheads="1"/>
              </p:cNvSpPr>
              <p:nvPr/>
            </p:nvSpPr>
            <p:spPr bwMode="auto">
              <a:xfrm>
                <a:off x="3928" y="2293"/>
                <a:ext cx="151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perhaps not, I look awful </a:t>
                </a:r>
                <a:endParaRPr lang="en-GB"/>
              </a:p>
            </p:txBody>
          </p:sp>
          <p:sp>
            <p:nvSpPr>
              <p:cNvPr id="50215" name="Rectangle 69"/>
              <p:cNvSpPr>
                <a:spLocks noChangeArrowheads="1"/>
              </p:cNvSpPr>
              <p:nvPr/>
            </p:nvSpPr>
            <p:spPr bwMode="auto">
              <a:xfrm>
                <a:off x="3928" y="2441"/>
                <a:ext cx="110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charset="0"/>
                  </a:rPr>
                  <a:t>after the late party</a:t>
                </a:r>
                <a:endParaRPr lang="en-GB"/>
              </a:p>
            </p:txBody>
          </p:sp>
          <p:sp>
            <p:nvSpPr>
              <p:cNvPr id="50216" name="Rectangle 70"/>
              <p:cNvSpPr>
                <a:spLocks noChangeArrowheads="1"/>
              </p:cNvSpPr>
              <p:nvPr/>
            </p:nvSpPr>
            <p:spPr bwMode="auto">
              <a:xfrm>
                <a:off x="3327" y="2266"/>
                <a:ext cx="48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 b="1">
                    <a:solidFill>
                      <a:srgbClr val="000000"/>
                    </a:solidFill>
                    <a:latin typeface="Arial" charset="0"/>
                  </a:rPr>
                  <a:t>Alison</a:t>
                </a:r>
                <a:endParaRPr lang="en-GB"/>
              </a:p>
            </p:txBody>
          </p:sp>
        </p:grpSp>
        <p:grpSp>
          <p:nvGrpSpPr>
            <p:cNvPr id="50211" name="Group 71"/>
            <p:cNvGrpSpPr>
              <a:grpSpLocks/>
            </p:cNvGrpSpPr>
            <p:nvPr/>
          </p:nvGrpSpPr>
          <p:grpSpPr bwMode="auto">
            <a:xfrm>
              <a:off x="2448" y="2304"/>
              <a:ext cx="768" cy="672"/>
              <a:chOff x="2448" y="2304"/>
              <a:chExt cx="768" cy="672"/>
            </a:xfrm>
          </p:grpSpPr>
          <p:sp>
            <p:nvSpPr>
              <p:cNvPr id="50212" name="Line 72"/>
              <p:cNvSpPr>
                <a:spLocks noChangeShapeType="1"/>
              </p:cNvSpPr>
              <p:nvPr/>
            </p:nvSpPr>
            <p:spPr bwMode="auto">
              <a:xfrm flipV="1">
                <a:off x="2544" y="2304"/>
                <a:ext cx="672" cy="672"/>
              </a:xfrm>
              <a:prstGeom prst="line">
                <a:avLst/>
              </a:prstGeom>
              <a:noFill/>
              <a:ln w="76200">
                <a:solidFill>
                  <a:srgbClr val="ED181E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3" name="Line 73"/>
              <p:cNvSpPr>
                <a:spLocks noChangeShapeType="1"/>
              </p:cNvSpPr>
              <p:nvPr/>
            </p:nvSpPr>
            <p:spPr bwMode="auto">
              <a:xfrm flipH="1" flipV="1">
                <a:off x="2448" y="2352"/>
                <a:ext cx="768" cy="624"/>
              </a:xfrm>
              <a:prstGeom prst="line">
                <a:avLst/>
              </a:prstGeom>
              <a:noFill/>
              <a:ln w="76200">
                <a:solidFill>
                  <a:srgbClr val="ED181E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animBg="1"/>
      <p:bldP spid="119813" grpId="0" animBg="1"/>
      <p:bldP spid="119835" grpId="0" animBg="1" autoUpdateAnimBg="0"/>
      <p:bldP spid="119836" grpId="0" animBg="1" autoUpdateAnimBg="0"/>
      <p:bldP spid="119849" grpId="0" animBg="1" autoUpdateAnimBg="0"/>
      <p:bldP spid="119850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Integrating communication </a:t>
            </a:r>
            <a:br>
              <a:rPr lang="en-GB" smtClean="0"/>
            </a:br>
            <a:r>
              <a:rPr lang="en-GB" smtClean="0"/>
              <a:t>and work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62400"/>
            <a:ext cx="7772400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1800" smtClean="0"/>
              <a:t>Added:</a:t>
            </a:r>
          </a:p>
          <a:p>
            <a:pPr marL="819150" lvl="1" eaLnBrk="1" hangingPunct="1">
              <a:buFontTx/>
              <a:buNone/>
            </a:pPr>
            <a:r>
              <a:rPr lang="en-GB" sz="1600" i="1" smtClean="0"/>
              <a:t>deixis</a:t>
            </a:r>
            <a:r>
              <a:rPr lang="en-GB" sz="1600" smtClean="0"/>
              <a:t> – reference to work objects</a:t>
            </a:r>
          </a:p>
          <a:p>
            <a:pPr marL="819150" lvl="1" eaLnBrk="1" hangingPunct="1">
              <a:buFontTx/>
              <a:buNone/>
            </a:pPr>
            <a:r>
              <a:rPr lang="en-GB" sz="1600" i="1" smtClean="0"/>
              <a:t>feedthorough</a:t>
            </a:r>
            <a:r>
              <a:rPr lang="en-GB" sz="1600" smtClean="0"/>
              <a:t> – for communication through the artefact</a:t>
            </a:r>
          </a:p>
          <a:p>
            <a:pPr eaLnBrk="1" hangingPunct="1">
              <a:buFontTx/>
              <a:buNone/>
            </a:pPr>
            <a:r>
              <a:rPr lang="en-GB" sz="1800" smtClean="0"/>
              <a:t>Classified groupware by function it supported</a:t>
            </a:r>
          </a:p>
          <a:p>
            <a:pPr eaLnBrk="1" hangingPunct="1">
              <a:buFontTx/>
              <a:buNone/>
            </a:pPr>
            <a:r>
              <a:rPr lang="en-GB" sz="1800" smtClean="0"/>
              <a:t>Good groupware – open to all aspects of cooperation</a:t>
            </a:r>
          </a:p>
          <a:p>
            <a:pPr marL="819150" lvl="1" eaLnBrk="1" hangingPunct="1">
              <a:buFontTx/>
              <a:buNone/>
            </a:pPr>
            <a:r>
              <a:rPr lang="en-GB" sz="1600" smtClean="0"/>
              <a:t>e.g., annotations in co-authoring systems</a:t>
            </a:r>
          </a:p>
          <a:p>
            <a:pPr marL="819150" lvl="1" eaLnBrk="1" hangingPunct="1">
              <a:buFontTx/>
              <a:buNone/>
            </a:pPr>
            <a:r>
              <a:rPr lang="en-GB" sz="1600" smtClean="0"/>
              <a:t>        embedding direct communication</a:t>
            </a:r>
          </a:p>
          <a:p>
            <a:pPr eaLnBrk="1" hangingPunct="1">
              <a:buFontTx/>
              <a:buNone/>
            </a:pPr>
            <a:r>
              <a:rPr lang="en-GB" sz="1800" smtClean="0"/>
              <a:t>bar codes – form of deixis, aids diffuse large scale cooperation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5791200" y="1966913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7696200" y="1966913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Text Box 9"/>
          <p:cNvSpPr txBox="1">
            <a:spLocks noChangeArrowheads="1"/>
          </p:cNvSpPr>
          <p:nvPr/>
        </p:nvSpPr>
        <p:spPr bwMode="auto">
          <a:xfrm>
            <a:off x="7543800" y="3033713"/>
            <a:ext cx="137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sz="1600">
                <a:latin typeface="Arial" charset="0"/>
              </a:rPr>
              <a:t>   control and</a:t>
            </a:r>
            <a:br>
              <a:rPr lang="en-GB" sz="1600">
                <a:latin typeface="Arial" charset="0"/>
              </a:rPr>
            </a:br>
            <a:r>
              <a:rPr lang="en-GB" sz="1600">
                <a:latin typeface="Arial" charset="0"/>
              </a:rPr>
              <a:t>feedback</a:t>
            </a:r>
          </a:p>
        </p:txBody>
      </p:sp>
      <p:grpSp>
        <p:nvGrpSpPr>
          <p:cNvPr id="51207" name="Group 31"/>
          <p:cNvGrpSpPr>
            <a:grpSpLocks/>
          </p:cNvGrpSpPr>
          <p:nvPr/>
        </p:nvGrpSpPr>
        <p:grpSpPr bwMode="auto">
          <a:xfrm>
            <a:off x="5181600" y="1890713"/>
            <a:ext cx="3352800" cy="685800"/>
            <a:chOff x="3264" y="1191"/>
            <a:chExt cx="2112" cy="432"/>
          </a:xfrm>
        </p:grpSpPr>
        <p:sp>
          <p:nvSpPr>
            <p:cNvPr id="51226" name="Oval 10"/>
            <p:cNvSpPr>
              <a:spLocks noChangeArrowheads="1"/>
            </p:cNvSpPr>
            <p:nvPr/>
          </p:nvSpPr>
          <p:spPr bwMode="auto">
            <a:xfrm>
              <a:off x="3264" y="1191"/>
              <a:ext cx="432" cy="43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3600">
                  <a:latin typeface="Arial" charset="0"/>
                </a:rPr>
                <a:t>P</a:t>
              </a:r>
            </a:p>
          </p:txBody>
        </p:sp>
        <p:sp>
          <p:nvSpPr>
            <p:cNvPr id="51227" name="Oval 11"/>
            <p:cNvSpPr>
              <a:spLocks noChangeArrowheads="1"/>
            </p:cNvSpPr>
            <p:nvPr/>
          </p:nvSpPr>
          <p:spPr bwMode="auto">
            <a:xfrm>
              <a:off x="4944" y="1191"/>
              <a:ext cx="432" cy="43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3600">
                  <a:latin typeface="Arial" charset="0"/>
                </a:rPr>
                <a:t>P</a:t>
              </a:r>
            </a:p>
          </p:txBody>
        </p:sp>
      </p:grpSp>
      <p:sp>
        <p:nvSpPr>
          <p:cNvPr id="51208" name="Oval 12"/>
          <p:cNvSpPr>
            <a:spLocks noChangeArrowheads="1"/>
          </p:cNvSpPr>
          <p:nvPr/>
        </p:nvSpPr>
        <p:spPr bwMode="auto">
          <a:xfrm>
            <a:off x="6515100" y="3795713"/>
            <a:ext cx="685800" cy="685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3600">
                <a:latin typeface="Arial" charset="0"/>
              </a:rPr>
              <a:t>A</a:t>
            </a:r>
          </a:p>
        </p:txBody>
      </p:sp>
      <p:sp>
        <p:nvSpPr>
          <p:cNvPr id="51209" name="Line 13"/>
          <p:cNvSpPr>
            <a:spLocks noChangeShapeType="1"/>
          </p:cNvSpPr>
          <p:nvPr/>
        </p:nvSpPr>
        <p:spPr bwMode="auto">
          <a:xfrm>
            <a:off x="5638800" y="2652713"/>
            <a:ext cx="8128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14"/>
          <p:cNvSpPr>
            <a:spLocks noChangeShapeType="1"/>
          </p:cNvSpPr>
          <p:nvPr/>
        </p:nvSpPr>
        <p:spPr bwMode="auto">
          <a:xfrm flipH="1">
            <a:off x="7264400" y="2652713"/>
            <a:ext cx="8128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15"/>
          <p:cNvSpPr>
            <a:spLocks noChangeShapeType="1"/>
          </p:cNvSpPr>
          <p:nvPr/>
        </p:nvSpPr>
        <p:spPr bwMode="auto">
          <a:xfrm flipH="1">
            <a:off x="5943600" y="2271713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212" name="AutoShape 16"/>
          <p:cNvCxnSpPr>
            <a:cxnSpLocks noChangeShapeType="1"/>
            <a:stCxn id="51204" idx="0"/>
            <a:endCxn id="51205" idx="0"/>
          </p:cNvCxnSpPr>
          <p:nvPr/>
        </p:nvCxnSpPr>
        <p:spPr bwMode="auto">
          <a:xfrm rot="5400000" flipV="1">
            <a:off x="6857206" y="1015207"/>
            <a:ext cx="1587" cy="1905000"/>
          </a:xfrm>
          <a:prstGeom prst="curvedConnector3">
            <a:avLst>
              <a:gd name="adj1" fmla="val -14400000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3" name="Text Box 17"/>
          <p:cNvSpPr txBox="1">
            <a:spLocks noChangeArrowheads="1"/>
          </p:cNvSpPr>
          <p:nvPr/>
        </p:nvSpPr>
        <p:spPr bwMode="auto">
          <a:xfrm>
            <a:off x="6070600" y="2295525"/>
            <a:ext cx="1549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GB" sz="1600">
                <a:latin typeface="Arial" charset="0"/>
              </a:rPr>
              <a:t>communication</a:t>
            </a:r>
          </a:p>
        </p:txBody>
      </p:sp>
      <p:sp>
        <p:nvSpPr>
          <p:cNvPr id="51214" name="Text Box 18"/>
          <p:cNvSpPr txBox="1">
            <a:spLocks noChangeArrowheads="1"/>
          </p:cNvSpPr>
          <p:nvPr/>
        </p:nvSpPr>
        <p:spPr bwMode="auto">
          <a:xfrm>
            <a:off x="6073775" y="1395413"/>
            <a:ext cx="1470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sz="1600">
                <a:latin typeface="Arial" charset="0"/>
              </a:rPr>
              <a:t>understanding</a:t>
            </a:r>
          </a:p>
        </p:txBody>
      </p:sp>
      <p:sp>
        <p:nvSpPr>
          <p:cNvPr id="51215" name="Text Box 19"/>
          <p:cNvSpPr txBox="1">
            <a:spLocks noChangeArrowheads="1"/>
          </p:cNvSpPr>
          <p:nvPr/>
        </p:nvSpPr>
        <p:spPr bwMode="auto">
          <a:xfrm>
            <a:off x="6477000" y="1928813"/>
            <a:ext cx="681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GB" sz="1600">
                <a:latin typeface="Arial" charset="0"/>
              </a:rPr>
              <a:t>direct</a:t>
            </a:r>
          </a:p>
        </p:txBody>
      </p:sp>
      <p:sp>
        <p:nvSpPr>
          <p:cNvPr id="51216" name="Rectangle 20"/>
          <p:cNvSpPr>
            <a:spLocks noChangeArrowheads="1"/>
          </p:cNvSpPr>
          <p:nvPr/>
        </p:nvSpPr>
        <p:spPr bwMode="auto">
          <a:xfrm>
            <a:off x="6851650" y="2667000"/>
            <a:ext cx="768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sz="1800">
                <a:latin typeface="Arial" charset="0"/>
              </a:rPr>
              <a:t>deixis</a:t>
            </a:r>
          </a:p>
        </p:txBody>
      </p:sp>
      <p:sp>
        <p:nvSpPr>
          <p:cNvPr id="51217" name="Rectangle 21"/>
          <p:cNvSpPr>
            <a:spLocks noChangeArrowheads="1"/>
          </p:cNvSpPr>
          <p:nvPr/>
        </p:nvSpPr>
        <p:spPr bwMode="auto">
          <a:xfrm>
            <a:off x="4159250" y="3367088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>
                <a:latin typeface="Arial" charset="0"/>
              </a:rPr>
              <a:t>feedthrough</a:t>
            </a:r>
          </a:p>
        </p:txBody>
      </p:sp>
      <p:grpSp>
        <p:nvGrpSpPr>
          <p:cNvPr id="51218" name="Group 30"/>
          <p:cNvGrpSpPr>
            <a:grpSpLocks/>
          </p:cNvGrpSpPr>
          <p:nvPr/>
        </p:nvGrpSpPr>
        <p:grpSpPr bwMode="auto">
          <a:xfrm>
            <a:off x="5829300" y="2590800"/>
            <a:ext cx="2057400" cy="1371600"/>
            <a:chOff x="3696" y="1632"/>
            <a:chExt cx="1296" cy="864"/>
          </a:xfrm>
        </p:grpSpPr>
        <p:sp>
          <p:nvSpPr>
            <p:cNvPr id="51222" name="Oval 25"/>
            <p:cNvSpPr>
              <a:spLocks noChangeArrowheads="1"/>
            </p:cNvSpPr>
            <p:nvPr/>
          </p:nvSpPr>
          <p:spPr bwMode="auto">
            <a:xfrm>
              <a:off x="4224" y="2208"/>
              <a:ext cx="240" cy="2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3" name="Rectangle 28"/>
            <p:cNvSpPr>
              <a:spLocks noChangeArrowheads="1"/>
            </p:cNvSpPr>
            <p:nvPr/>
          </p:nvSpPr>
          <p:spPr bwMode="auto">
            <a:xfrm>
              <a:off x="4128" y="2112"/>
              <a:ext cx="43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Line 22"/>
            <p:cNvSpPr>
              <a:spLocks noChangeShapeType="1"/>
            </p:cNvSpPr>
            <p:nvPr/>
          </p:nvSpPr>
          <p:spPr bwMode="auto">
            <a:xfrm flipH="1">
              <a:off x="4464" y="1632"/>
              <a:ext cx="528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5" name="Line 26"/>
            <p:cNvSpPr>
              <a:spLocks noChangeShapeType="1"/>
            </p:cNvSpPr>
            <p:nvPr/>
          </p:nvSpPr>
          <p:spPr bwMode="auto">
            <a:xfrm>
              <a:off x="3696" y="1632"/>
              <a:ext cx="528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9" name="Oval 29"/>
          <p:cNvSpPr>
            <a:spLocks noChangeArrowheads="1"/>
          </p:cNvSpPr>
          <p:nvPr/>
        </p:nvSpPr>
        <p:spPr bwMode="auto">
          <a:xfrm>
            <a:off x="6515100" y="38100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600">
              <a:latin typeface="Arial" charset="0"/>
            </a:endParaRPr>
          </a:p>
        </p:txBody>
      </p:sp>
      <p:sp>
        <p:nvSpPr>
          <p:cNvPr id="51220" name="Line 32"/>
          <p:cNvSpPr>
            <a:spLocks noChangeShapeType="1"/>
          </p:cNvSpPr>
          <p:nvPr/>
        </p:nvSpPr>
        <p:spPr bwMode="auto">
          <a:xfrm>
            <a:off x="6858000" y="25908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Line 34"/>
          <p:cNvSpPr>
            <a:spLocks noChangeShapeType="1"/>
          </p:cNvSpPr>
          <p:nvPr/>
        </p:nvSpPr>
        <p:spPr bwMode="auto">
          <a:xfrm flipH="1">
            <a:off x="5562600" y="3124200"/>
            <a:ext cx="609600" cy="381000"/>
          </a:xfrm>
          <a:prstGeom prst="line">
            <a:avLst/>
          </a:prstGeom>
          <a:noFill/>
          <a:ln w="28575">
            <a:solidFill>
              <a:srgbClr val="2F8B2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8"/>
          <p:cNvGrpSpPr>
            <a:grpSpLocks/>
          </p:cNvGrpSpPr>
          <p:nvPr/>
        </p:nvGrpSpPr>
        <p:grpSpPr bwMode="auto">
          <a:xfrm>
            <a:off x="2200275" y="1925638"/>
            <a:ext cx="4783138" cy="4778375"/>
            <a:chOff x="2352" y="1213"/>
            <a:chExt cx="3013" cy="3010"/>
          </a:xfrm>
        </p:grpSpPr>
        <p:sp>
          <p:nvSpPr>
            <p:cNvPr id="6156" name="Rectangle 10"/>
            <p:cNvSpPr>
              <a:spLocks noChangeAspect="1" noChangeArrowheads="1"/>
            </p:cNvSpPr>
            <p:nvPr/>
          </p:nvSpPr>
          <p:spPr bwMode="auto">
            <a:xfrm>
              <a:off x="2998" y="1858"/>
              <a:ext cx="2367" cy="23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555A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Line 11"/>
            <p:cNvSpPr>
              <a:spLocks noChangeAspect="1" noChangeShapeType="1"/>
            </p:cNvSpPr>
            <p:nvPr/>
          </p:nvSpPr>
          <p:spPr bwMode="auto">
            <a:xfrm>
              <a:off x="2352" y="3040"/>
              <a:ext cx="3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Line 12"/>
            <p:cNvSpPr>
              <a:spLocks noChangeAspect="1" noChangeShapeType="1"/>
            </p:cNvSpPr>
            <p:nvPr/>
          </p:nvSpPr>
          <p:spPr bwMode="auto">
            <a:xfrm>
              <a:off x="4181" y="1213"/>
              <a:ext cx="0" cy="30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Line 13"/>
            <p:cNvSpPr>
              <a:spLocks noChangeAspect="1" noChangeShapeType="1"/>
            </p:cNvSpPr>
            <p:nvPr/>
          </p:nvSpPr>
          <p:spPr bwMode="auto">
            <a:xfrm flipH="1" flipV="1">
              <a:off x="2567" y="1428"/>
              <a:ext cx="431" cy="4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Time/Space Matrix (ctd)</a:t>
            </a:r>
          </a:p>
        </p:txBody>
      </p:sp>
      <p:sp>
        <p:nvSpPr>
          <p:cNvPr id="6148" name="Text Box 14"/>
          <p:cNvSpPr txBox="1">
            <a:spLocks noChangeAspect="1" noChangeArrowheads="1"/>
          </p:cNvSpPr>
          <p:nvPr/>
        </p:nvSpPr>
        <p:spPr bwMode="auto">
          <a:xfrm>
            <a:off x="5334000" y="2073275"/>
            <a:ext cx="1285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GB">
                <a:latin typeface="Arial" charset="0"/>
              </a:rPr>
              <a:t>different</a:t>
            </a:r>
            <a:br>
              <a:rPr lang="en-GB">
                <a:latin typeface="Arial" charset="0"/>
              </a:rPr>
            </a:br>
            <a:r>
              <a:rPr lang="en-GB">
                <a:latin typeface="Arial" charset="0"/>
              </a:rPr>
              <a:t>place</a:t>
            </a:r>
          </a:p>
        </p:txBody>
      </p:sp>
      <p:sp>
        <p:nvSpPr>
          <p:cNvPr id="6149" name="Text Box 15"/>
          <p:cNvSpPr txBox="1">
            <a:spLocks noChangeAspect="1" noChangeArrowheads="1"/>
          </p:cNvSpPr>
          <p:nvPr/>
        </p:nvSpPr>
        <p:spPr bwMode="auto">
          <a:xfrm>
            <a:off x="3648075" y="2073275"/>
            <a:ext cx="93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GB">
                <a:latin typeface="Arial" charset="0"/>
              </a:rPr>
              <a:t>same</a:t>
            </a:r>
            <a:br>
              <a:rPr lang="en-GB">
                <a:latin typeface="Arial" charset="0"/>
              </a:rPr>
            </a:br>
            <a:r>
              <a:rPr lang="en-GB">
                <a:latin typeface="Arial" charset="0"/>
              </a:rPr>
              <a:t>place</a:t>
            </a:r>
          </a:p>
        </p:txBody>
      </p:sp>
      <p:sp>
        <p:nvSpPr>
          <p:cNvPr id="6150" name="Text Box 16"/>
          <p:cNvSpPr txBox="1">
            <a:spLocks noChangeAspect="1" noChangeArrowheads="1"/>
          </p:cNvSpPr>
          <p:nvPr/>
        </p:nvSpPr>
        <p:spPr bwMode="auto">
          <a:xfrm>
            <a:off x="2184400" y="3505200"/>
            <a:ext cx="93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/>
            <a:r>
              <a:rPr lang="en-GB">
                <a:latin typeface="Arial" charset="0"/>
              </a:rPr>
              <a:t>same</a:t>
            </a:r>
            <a:br>
              <a:rPr lang="en-GB">
                <a:latin typeface="Arial" charset="0"/>
              </a:rPr>
            </a:br>
            <a:r>
              <a:rPr lang="en-GB">
                <a:latin typeface="Arial" charset="0"/>
              </a:rPr>
              <a:t>time</a:t>
            </a:r>
          </a:p>
        </p:txBody>
      </p:sp>
      <p:sp>
        <p:nvSpPr>
          <p:cNvPr id="6151" name="Text Box 17"/>
          <p:cNvSpPr txBox="1">
            <a:spLocks noChangeAspect="1" noChangeArrowheads="1"/>
          </p:cNvSpPr>
          <p:nvPr/>
        </p:nvSpPr>
        <p:spPr bwMode="auto">
          <a:xfrm>
            <a:off x="1828800" y="5273675"/>
            <a:ext cx="1285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/>
            <a:r>
              <a:rPr lang="en-GB">
                <a:latin typeface="Arial" charset="0"/>
              </a:rPr>
              <a:t>different</a:t>
            </a:r>
            <a:br>
              <a:rPr lang="en-GB">
                <a:latin typeface="Arial" charset="0"/>
              </a:rPr>
            </a:br>
            <a:r>
              <a:rPr lang="en-GB">
                <a:latin typeface="Arial" charset="0"/>
              </a:rPr>
              <a:t>time</a:t>
            </a:r>
          </a:p>
        </p:txBody>
      </p:sp>
      <p:sp>
        <p:nvSpPr>
          <p:cNvPr id="6152" name="Rectangle 4"/>
          <p:cNvSpPr>
            <a:spLocks noChangeArrowheads="1"/>
          </p:cNvSpPr>
          <p:nvPr/>
        </p:nvSpPr>
        <p:spPr bwMode="auto">
          <a:xfrm>
            <a:off x="3341688" y="3535363"/>
            <a:ext cx="1624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2000">
                <a:latin typeface="Arial" charset="0"/>
              </a:rPr>
              <a:t>face-to-face</a:t>
            </a:r>
            <a:br>
              <a:rPr lang="en-GB" sz="2000">
                <a:latin typeface="Arial" charset="0"/>
              </a:rPr>
            </a:br>
            <a:r>
              <a:rPr lang="en-GB" sz="2000">
                <a:latin typeface="Arial" charset="0"/>
              </a:rPr>
              <a:t>conversation</a:t>
            </a:r>
          </a:p>
        </p:txBody>
      </p:sp>
      <p:sp>
        <p:nvSpPr>
          <p:cNvPr id="6153" name="Rectangle 33"/>
          <p:cNvSpPr>
            <a:spLocks noChangeArrowheads="1"/>
          </p:cNvSpPr>
          <p:nvPr/>
        </p:nvSpPr>
        <p:spPr bwMode="auto">
          <a:xfrm>
            <a:off x="5407025" y="3687763"/>
            <a:ext cx="1300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2000">
                <a:latin typeface="Arial" charset="0"/>
              </a:rPr>
              <a:t>telephone</a:t>
            </a:r>
          </a:p>
        </p:txBody>
      </p:sp>
      <p:sp>
        <p:nvSpPr>
          <p:cNvPr id="6154" name="Rectangle 34"/>
          <p:cNvSpPr>
            <a:spLocks noChangeArrowheads="1"/>
          </p:cNvSpPr>
          <p:nvPr/>
        </p:nvSpPr>
        <p:spPr bwMode="auto">
          <a:xfrm>
            <a:off x="3433763" y="5516563"/>
            <a:ext cx="143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2000">
                <a:latin typeface="Arial" charset="0"/>
              </a:rPr>
              <a:t>post-it note</a:t>
            </a:r>
          </a:p>
        </p:txBody>
      </p:sp>
      <p:sp>
        <p:nvSpPr>
          <p:cNvPr id="6155" name="Rectangle 35"/>
          <p:cNvSpPr>
            <a:spLocks noChangeArrowheads="1"/>
          </p:cNvSpPr>
          <p:nvPr/>
        </p:nvSpPr>
        <p:spPr bwMode="auto">
          <a:xfrm>
            <a:off x="5683250" y="5516563"/>
            <a:ext cx="747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2000">
                <a:latin typeface="Arial" charset="0"/>
              </a:rPr>
              <a:t>letter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awareness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what is happening?</a:t>
            </a:r>
          </a:p>
          <a:p>
            <a:pPr eaLnBrk="1" hangingPunct="1"/>
            <a:r>
              <a:rPr lang="en-GB" sz="2400" smtClean="0"/>
              <a:t>who is there</a:t>
            </a:r>
            <a:br>
              <a:rPr lang="en-GB" sz="2400" smtClean="0"/>
            </a:br>
            <a:r>
              <a:rPr lang="en-GB" sz="2400" smtClean="0"/>
              <a:t>	e.g. IM buddy list</a:t>
            </a:r>
          </a:p>
          <a:p>
            <a:pPr eaLnBrk="1" hangingPunct="1"/>
            <a:r>
              <a:rPr lang="en-GB" sz="2400" smtClean="0"/>
              <a:t>what has happened</a:t>
            </a:r>
            <a:br>
              <a:rPr lang="en-GB" sz="2400" smtClean="0"/>
            </a:br>
            <a:r>
              <a:rPr lang="en-GB" sz="2400" smtClean="0"/>
              <a:t>… and why?</a:t>
            </a:r>
          </a:p>
          <a:p>
            <a:pPr eaLnBrk="1" hangingPunct="1"/>
            <a:endParaRPr lang="en-GB" sz="2400" smtClean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838825" y="1814513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7743825" y="1814513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230" name="Group 6"/>
          <p:cNvGrpSpPr>
            <a:grpSpLocks/>
          </p:cNvGrpSpPr>
          <p:nvPr/>
        </p:nvGrpSpPr>
        <p:grpSpPr bwMode="auto">
          <a:xfrm>
            <a:off x="5229225" y="1738313"/>
            <a:ext cx="3352800" cy="685800"/>
            <a:chOff x="3264" y="1191"/>
            <a:chExt cx="2112" cy="432"/>
          </a:xfrm>
        </p:grpSpPr>
        <p:sp>
          <p:nvSpPr>
            <p:cNvPr id="52243" name="Oval 7"/>
            <p:cNvSpPr>
              <a:spLocks noChangeArrowheads="1"/>
            </p:cNvSpPr>
            <p:nvPr/>
          </p:nvSpPr>
          <p:spPr bwMode="auto">
            <a:xfrm>
              <a:off x="3264" y="1191"/>
              <a:ext cx="432" cy="43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3600">
                  <a:latin typeface="Arial" charset="0"/>
                </a:rPr>
                <a:t>P</a:t>
              </a:r>
            </a:p>
          </p:txBody>
        </p:sp>
        <p:sp>
          <p:nvSpPr>
            <p:cNvPr id="52244" name="Oval 8"/>
            <p:cNvSpPr>
              <a:spLocks noChangeArrowheads="1"/>
            </p:cNvSpPr>
            <p:nvPr/>
          </p:nvSpPr>
          <p:spPr bwMode="auto">
            <a:xfrm>
              <a:off x="4944" y="1191"/>
              <a:ext cx="432" cy="43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3600">
                  <a:latin typeface="Arial" charset="0"/>
                </a:rPr>
                <a:t>P</a:t>
              </a:r>
            </a:p>
          </p:txBody>
        </p:sp>
      </p:grpSp>
      <p:sp>
        <p:nvSpPr>
          <p:cNvPr id="52231" name="Oval 9"/>
          <p:cNvSpPr>
            <a:spLocks noChangeArrowheads="1"/>
          </p:cNvSpPr>
          <p:nvPr/>
        </p:nvSpPr>
        <p:spPr bwMode="auto">
          <a:xfrm>
            <a:off x="6562725" y="3643313"/>
            <a:ext cx="685800" cy="6858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3600">
                <a:latin typeface="Arial" charset="0"/>
              </a:rPr>
              <a:t>A</a:t>
            </a:r>
          </a:p>
        </p:txBody>
      </p:sp>
      <p:sp>
        <p:nvSpPr>
          <p:cNvPr id="52232" name="Line 10"/>
          <p:cNvSpPr>
            <a:spLocks noChangeShapeType="1"/>
          </p:cNvSpPr>
          <p:nvPr/>
        </p:nvSpPr>
        <p:spPr bwMode="auto">
          <a:xfrm flipH="1">
            <a:off x="7312025" y="2500313"/>
            <a:ext cx="8128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Text Box 11"/>
          <p:cNvSpPr txBox="1">
            <a:spLocks noChangeArrowheads="1"/>
          </p:cNvSpPr>
          <p:nvPr/>
        </p:nvSpPr>
        <p:spPr bwMode="auto">
          <a:xfrm>
            <a:off x="5210175" y="3048000"/>
            <a:ext cx="1085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GB" sz="1600">
                <a:latin typeface="Arial" charset="0"/>
              </a:rPr>
              <a:t>what has</a:t>
            </a:r>
            <a:br>
              <a:rPr lang="en-GB" sz="1600">
                <a:latin typeface="Arial" charset="0"/>
              </a:rPr>
            </a:br>
            <a:r>
              <a:rPr lang="en-GB" sz="1600">
                <a:latin typeface="Arial" charset="0"/>
              </a:rPr>
              <a:t>happened</a:t>
            </a:r>
          </a:p>
        </p:txBody>
      </p: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6388100" y="1676400"/>
            <a:ext cx="127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sz="1600">
                <a:latin typeface="Arial" charset="0"/>
              </a:rPr>
              <a:t>who is there</a:t>
            </a:r>
          </a:p>
        </p:txBody>
      </p:sp>
      <p:sp>
        <p:nvSpPr>
          <p:cNvPr id="52235" name="Oval 13"/>
          <p:cNvSpPr>
            <a:spLocks noChangeArrowheads="1"/>
          </p:cNvSpPr>
          <p:nvPr/>
        </p:nvSpPr>
        <p:spPr bwMode="auto">
          <a:xfrm>
            <a:off x="6562725" y="36576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600">
              <a:latin typeface="Arial" charset="0"/>
            </a:endParaRPr>
          </a:p>
        </p:txBody>
      </p:sp>
      <p:sp>
        <p:nvSpPr>
          <p:cNvPr id="52236" name="Line 14"/>
          <p:cNvSpPr>
            <a:spLocks noChangeShapeType="1"/>
          </p:cNvSpPr>
          <p:nvPr/>
        </p:nvSpPr>
        <p:spPr bwMode="auto">
          <a:xfrm flipH="1">
            <a:off x="6143625" y="2057400"/>
            <a:ext cx="1524000" cy="0"/>
          </a:xfrm>
          <a:prstGeom prst="line">
            <a:avLst/>
          </a:prstGeom>
          <a:noFill/>
          <a:ln w="76200">
            <a:solidFill>
              <a:srgbClr val="2F8B2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Line 15"/>
          <p:cNvSpPr>
            <a:spLocks noChangeShapeType="1"/>
          </p:cNvSpPr>
          <p:nvPr/>
        </p:nvSpPr>
        <p:spPr bwMode="auto">
          <a:xfrm flipH="1" flipV="1">
            <a:off x="5838825" y="2514600"/>
            <a:ext cx="762000" cy="1066800"/>
          </a:xfrm>
          <a:prstGeom prst="line">
            <a:avLst/>
          </a:prstGeom>
          <a:noFill/>
          <a:ln w="76200">
            <a:solidFill>
              <a:srgbClr val="2F8B2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Line 16"/>
          <p:cNvSpPr>
            <a:spLocks noChangeShapeType="1"/>
          </p:cNvSpPr>
          <p:nvPr/>
        </p:nvSpPr>
        <p:spPr bwMode="auto">
          <a:xfrm flipH="1" flipV="1">
            <a:off x="6143625" y="2362200"/>
            <a:ext cx="1371600" cy="609600"/>
          </a:xfrm>
          <a:prstGeom prst="line">
            <a:avLst/>
          </a:prstGeom>
          <a:noFill/>
          <a:ln w="76200">
            <a:solidFill>
              <a:srgbClr val="2F8B2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239" name="Group 17"/>
          <p:cNvGrpSpPr>
            <a:grpSpLocks/>
          </p:cNvGrpSpPr>
          <p:nvPr/>
        </p:nvGrpSpPr>
        <p:grpSpPr bwMode="auto">
          <a:xfrm>
            <a:off x="7134225" y="2895600"/>
            <a:ext cx="1704975" cy="1038225"/>
            <a:chOff x="4464" y="1920"/>
            <a:chExt cx="1074" cy="654"/>
          </a:xfrm>
        </p:grpSpPr>
        <p:sp>
          <p:nvSpPr>
            <p:cNvPr id="52241" name="Text Box 18"/>
            <p:cNvSpPr txBox="1">
              <a:spLocks noChangeArrowheads="1"/>
            </p:cNvSpPr>
            <p:nvPr/>
          </p:nvSpPr>
          <p:spPr bwMode="auto">
            <a:xfrm>
              <a:off x="4896" y="2208"/>
              <a:ext cx="64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GB" sz="1600">
                  <a:latin typeface="Arial" charset="0"/>
                </a:rPr>
                <a:t>how did </a:t>
              </a:r>
              <a:br>
                <a:rPr lang="en-GB" sz="1600">
                  <a:latin typeface="Arial" charset="0"/>
                </a:rPr>
              </a:br>
              <a:r>
                <a:rPr lang="en-GB" sz="1600">
                  <a:latin typeface="Arial" charset="0"/>
                </a:rPr>
                <a:t>it happen</a:t>
              </a:r>
            </a:p>
          </p:txBody>
        </p:sp>
        <p:sp>
          <p:nvSpPr>
            <p:cNvPr id="52242" name="Line 19"/>
            <p:cNvSpPr>
              <a:spLocks noChangeShapeType="1"/>
            </p:cNvSpPr>
            <p:nvPr/>
          </p:nvSpPr>
          <p:spPr bwMode="auto">
            <a:xfrm>
              <a:off x="4464" y="1920"/>
              <a:ext cx="432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2240" name="Picture 20" descr="&#10;19.15.pict                                                     000628A0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038600"/>
            <a:ext cx="2514600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TOWER – </a:t>
            </a:r>
            <a:r>
              <a:rPr lang="en-GB" sz="3200" smtClean="0"/>
              <a:t>workspace awareness</a:t>
            </a:r>
            <a:endParaRPr lang="en-GB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virtual ‘space’</a:t>
            </a:r>
          </a:p>
          <a:p>
            <a:pPr lvl="1" eaLnBrk="1" hangingPunct="1"/>
            <a:r>
              <a:rPr lang="en-GB" smtClean="0"/>
              <a:t>work objects (files etc.) shown as buildings</a:t>
            </a:r>
          </a:p>
          <a:p>
            <a:pPr lvl="1" eaLnBrk="1" hangingPunct="1"/>
            <a:r>
              <a:rPr lang="en-GB" smtClean="0"/>
              <a:t>avatars where other people are working</a:t>
            </a:r>
          </a:p>
          <a:p>
            <a:pPr lvl="1" eaLnBrk="1" hangingPunct="1"/>
            <a:r>
              <a:rPr lang="en-GB" smtClean="0"/>
              <a:t>built over flexible event infrastructure</a:t>
            </a:r>
          </a:p>
        </p:txBody>
      </p:sp>
      <p:grpSp>
        <p:nvGrpSpPr>
          <p:cNvPr id="53252" name="Group 5"/>
          <p:cNvGrpSpPr>
            <a:grpSpLocks/>
          </p:cNvGrpSpPr>
          <p:nvPr/>
        </p:nvGrpSpPr>
        <p:grpSpPr bwMode="auto">
          <a:xfrm>
            <a:off x="609600" y="3962400"/>
            <a:ext cx="6019800" cy="2649538"/>
            <a:chOff x="192" y="1536"/>
            <a:chExt cx="5232" cy="2304"/>
          </a:xfrm>
        </p:grpSpPr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192" y="1536"/>
              <a:ext cx="5232" cy="2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3255" name="Picture 7" descr="world-2.pict                                                   000572C8Macintosh HD                   ABA78158: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581"/>
              <a:ext cx="2400" cy="1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6" name="Picture 8" descr="towerworld.pict                                                000572C8Macintosh HD                   ABA78158: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023"/>
              <a:ext cx="3201" cy="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7" name="Picture 9" descr="smart-map.pict                                                 000572C8Macintosh HD                   ABA78158: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3072"/>
              <a:ext cx="3241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253" name="Text Box 10"/>
          <p:cNvSpPr txBox="1">
            <a:spLocks noChangeArrowheads="1"/>
          </p:cNvSpPr>
          <p:nvPr/>
        </p:nvSpPr>
        <p:spPr bwMode="auto">
          <a:xfrm>
            <a:off x="6400800" y="6319838"/>
            <a:ext cx="2487613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r>
              <a:rPr lang="en-GB" sz="1400">
                <a:latin typeface="Verdana" pitchFamily="34" charset="0"/>
              </a:rPr>
              <a:t>see http://tower.gmd.de/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GB" smtClean="0"/>
              <a:t>implementing groupware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feedback and network delays</a:t>
            </a:r>
          </a:p>
          <a:p>
            <a:pPr eaLnBrk="1" hangingPunct="1"/>
            <a:r>
              <a:rPr lang="en-GB" sz="2400" smtClean="0"/>
              <a:t>architectures for groupware</a:t>
            </a:r>
          </a:p>
          <a:p>
            <a:pPr eaLnBrk="1" hangingPunct="1"/>
            <a:r>
              <a:rPr lang="en-GB" sz="2400" smtClean="0"/>
              <a:t>feedthrough and network traffic</a:t>
            </a:r>
          </a:p>
          <a:p>
            <a:pPr eaLnBrk="1" hangingPunct="1"/>
            <a:r>
              <a:rPr lang="en-GB" sz="2400" smtClean="0"/>
              <a:t>toolkits, robustness and scaling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Feedback and network delays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81600"/>
            <a:ext cx="7772400" cy="91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000" smtClean="0"/>
              <a:t>At least 2 network messages + four context switches</a:t>
            </a:r>
          </a:p>
          <a:p>
            <a:pPr eaLnBrk="1" hangingPunct="1">
              <a:buFontTx/>
              <a:buNone/>
            </a:pPr>
            <a:r>
              <a:rPr lang="en-GB" sz="2000" smtClean="0"/>
              <a:t>With protocols 4 or more network messages</a:t>
            </a:r>
          </a:p>
        </p:txBody>
      </p:sp>
      <p:grpSp>
        <p:nvGrpSpPr>
          <p:cNvPr id="55300" name="Group 50"/>
          <p:cNvGrpSpPr>
            <a:grpSpLocks/>
          </p:cNvGrpSpPr>
          <p:nvPr/>
        </p:nvGrpSpPr>
        <p:grpSpPr bwMode="auto">
          <a:xfrm>
            <a:off x="381000" y="1981200"/>
            <a:ext cx="8458200" cy="2514600"/>
            <a:chOff x="192" y="1248"/>
            <a:chExt cx="5328" cy="1584"/>
          </a:xfrm>
        </p:grpSpPr>
        <p:sp>
          <p:nvSpPr>
            <p:cNvPr id="55301" name="Rectangle 4"/>
            <p:cNvSpPr>
              <a:spLocks noChangeArrowheads="1"/>
            </p:cNvSpPr>
            <p:nvPr/>
          </p:nvSpPr>
          <p:spPr bwMode="auto">
            <a:xfrm>
              <a:off x="251" y="1327"/>
              <a:ext cx="836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2000">
                  <a:latin typeface="Verdana" pitchFamily="34" charset="0"/>
                </a:rPr>
                <a:t>screen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2000">
                  <a:latin typeface="Verdana" pitchFamily="34" charset="0"/>
                </a:rPr>
                <a:t>feedback</a:t>
              </a:r>
            </a:p>
          </p:txBody>
        </p:sp>
        <p:sp>
          <p:nvSpPr>
            <p:cNvPr id="55302" name="Rectangle 5"/>
            <p:cNvSpPr>
              <a:spLocks noChangeArrowheads="1"/>
            </p:cNvSpPr>
            <p:nvPr/>
          </p:nvSpPr>
          <p:spPr bwMode="auto">
            <a:xfrm>
              <a:off x="192" y="2448"/>
              <a:ext cx="95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>
                  <a:latin typeface="Verdana" pitchFamily="34" charset="0"/>
                </a:rPr>
                <a:t>user types</a:t>
              </a:r>
            </a:p>
          </p:txBody>
        </p:sp>
        <p:sp>
          <p:nvSpPr>
            <p:cNvPr id="55303" name="Rectangle 6"/>
            <p:cNvSpPr>
              <a:spLocks noChangeArrowheads="1"/>
            </p:cNvSpPr>
            <p:nvPr/>
          </p:nvSpPr>
          <p:spPr bwMode="auto">
            <a:xfrm>
              <a:off x="2256" y="1248"/>
              <a:ext cx="792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2000">
                  <a:latin typeface="Verdana" pitchFamily="34" charset="0"/>
                </a:rPr>
                <a:t>local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2000">
                  <a:latin typeface="Verdana" pitchFamily="34" charset="0"/>
                </a:rPr>
                <a:t>machine</a:t>
              </a:r>
            </a:p>
          </p:txBody>
        </p:sp>
        <p:sp>
          <p:nvSpPr>
            <p:cNvPr id="55304" name="Rectangle 7"/>
            <p:cNvSpPr>
              <a:spLocks noChangeArrowheads="1"/>
            </p:cNvSpPr>
            <p:nvPr/>
          </p:nvSpPr>
          <p:spPr bwMode="auto">
            <a:xfrm>
              <a:off x="2367" y="2550"/>
              <a:ext cx="54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2000">
                  <a:latin typeface="Verdana" pitchFamily="34" charset="0"/>
                </a:rPr>
                <a:t>client</a:t>
              </a:r>
            </a:p>
          </p:txBody>
        </p:sp>
        <p:sp>
          <p:nvSpPr>
            <p:cNvPr id="55305" name="Rectangle 8"/>
            <p:cNvSpPr>
              <a:spLocks noChangeArrowheads="1"/>
            </p:cNvSpPr>
            <p:nvPr/>
          </p:nvSpPr>
          <p:spPr bwMode="auto">
            <a:xfrm>
              <a:off x="3648" y="1248"/>
              <a:ext cx="792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2000">
                  <a:latin typeface="Verdana" pitchFamily="34" charset="0"/>
                </a:rPr>
                <a:t>remote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2000">
                  <a:latin typeface="Verdana" pitchFamily="34" charset="0"/>
                </a:rPr>
                <a:t>machine</a:t>
              </a:r>
            </a:p>
          </p:txBody>
        </p:sp>
        <p:sp>
          <p:nvSpPr>
            <p:cNvPr id="55306" name="Rectangle 9"/>
            <p:cNvSpPr>
              <a:spLocks noChangeArrowheads="1"/>
            </p:cNvSpPr>
            <p:nvPr/>
          </p:nvSpPr>
          <p:spPr bwMode="auto">
            <a:xfrm>
              <a:off x="4202" y="2579"/>
              <a:ext cx="62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>
                  <a:latin typeface="Verdana" pitchFamily="34" charset="0"/>
                </a:rPr>
                <a:t>server</a:t>
              </a:r>
            </a:p>
          </p:txBody>
        </p:sp>
        <p:sp>
          <p:nvSpPr>
            <p:cNvPr id="55307" name="Rectangle 10"/>
            <p:cNvSpPr>
              <a:spLocks noChangeArrowheads="1"/>
            </p:cNvSpPr>
            <p:nvPr/>
          </p:nvSpPr>
          <p:spPr bwMode="auto">
            <a:xfrm>
              <a:off x="4536" y="1268"/>
              <a:ext cx="984" cy="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2000">
                  <a:latin typeface="Verdana" pitchFamily="34" charset="0"/>
                </a:rPr>
                <a:t>remote</a:t>
              </a:r>
            </a:p>
            <a:p>
              <a:pPr algn="ctr"/>
              <a:r>
                <a:rPr lang="en-GB" sz="2000">
                  <a:latin typeface="Verdana" pitchFamily="34" charset="0"/>
                </a:rPr>
                <a:t>application</a:t>
              </a:r>
            </a:p>
          </p:txBody>
        </p:sp>
        <p:pic>
          <p:nvPicPr>
            <p:cNvPr id="55308" name="Picture 11" descr="keyboard.gif                                                   0007898DMacintosh HD                   ABA78158: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00" y="2208"/>
              <a:ext cx="36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09" name="Picture 12" descr="&#10;screen.gif                                                     0007898DMacintosh HD                   ABA78158: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96" y="1488"/>
              <a:ext cx="536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10" name="AutoShape 13"/>
            <p:cNvSpPr>
              <a:spLocks noChangeArrowheads="1"/>
            </p:cNvSpPr>
            <p:nvPr/>
          </p:nvSpPr>
          <p:spPr bwMode="auto">
            <a:xfrm>
              <a:off x="430" y="1872"/>
              <a:ext cx="480" cy="480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Rectangle 14"/>
            <p:cNvSpPr>
              <a:spLocks noChangeArrowheads="1"/>
            </p:cNvSpPr>
            <p:nvPr/>
          </p:nvSpPr>
          <p:spPr bwMode="auto">
            <a:xfrm>
              <a:off x="2304" y="1728"/>
              <a:ext cx="67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2" name="Rectangle 15"/>
            <p:cNvSpPr>
              <a:spLocks noChangeArrowheads="1"/>
            </p:cNvSpPr>
            <p:nvPr/>
          </p:nvSpPr>
          <p:spPr bwMode="auto">
            <a:xfrm>
              <a:off x="3696" y="1728"/>
              <a:ext cx="67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AutoShape 16"/>
            <p:cNvSpPr>
              <a:spLocks noChangeArrowheads="1"/>
            </p:cNvSpPr>
            <p:nvPr/>
          </p:nvSpPr>
          <p:spPr bwMode="auto">
            <a:xfrm>
              <a:off x="4656" y="1728"/>
              <a:ext cx="672" cy="576"/>
            </a:xfrm>
            <a:prstGeom prst="hexagon">
              <a:avLst>
                <a:gd name="adj" fmla="val 2916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Oval 22"/>
            <p:cNvSpPr>
              <a:spLocks noChangeArrowheads="1"/>
            </p:cNvSpPr>
            <p:nvPr/>
          </p:nvSpPr>
          <p:spPr bwMode="auto">
            <a:xfrm>
              <a:off x="4560" y="1824"/>
              <a:ext cx="384" cy="384"/>
            </a:xfrm>
            <a:prstGeom prst="ellips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315" name="Group 20"/>
            <p:cNvGrpSpPr>
              <a:grpSpLocks/>
            </p:cNvGrpSpPr>
            <p:nvPr/>
          </p:nvGrpSpPr>
          <p:grpSpPr bwMode="auto">
            <a:xfrm>
              <a:off x="4416" y="1728"/>
              <a:ext cx="432" cy="576"/>
              <a:chOff x="4560" y="1440"/>
              <a:chExt cx="432" cy="576"/>
            </a:xfrm>
          </p:grpSpPr>
          <p:sp>
            <p:nvSpPr>
              <p:cNvPr id="55338" name="AutoShape 17"/>
              <p:cNvSpPr>
                <a:spLocks noChangeArrowheads="1"/>
              </p:cNvSpPr>
              <p:nvPr/>
            </p:nvSpPr>
            <p:spPr bwMode="auto">
              <a:xfrm>
                <a:off x="4800" y="1728"/>
                <a:ext cx="192" cy="2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9" name="AutoShape 18"/>
              <p:cNvSpPr>
                <a:spLocks noChangeArrowheads="1"/>
              </p:cNvSpPr>
              <p:nvPr/>
            </p:nvSpPr>
            <p:spPr bwMode="auto">
              <a:xfrm flipV="1">
                <a:off x="4800" y="1440"/>
                <a:ext cx="192" cy="28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0" name="Rectangle 19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240" cy="5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16" name="AutoShape 21"/>
            <p:cNvSpPr>
              <a:spLocks noChangeArrowheads="1"/>
            </p:cNvSpPr>
            <p:nvPr/>
          </p:nvSpPr>
          <p:spPr bwMode="auto">
            <a:xfrm>
              <a:off x="4656" y="1728"/>
              <a:ext cx="672" cy="576"/>
            </a:xfrm>
            <a:prstGeom prst="hexagon">
              <a:avLst>
                <a:gd name="adj" fmla="val 29167"/>
                <a:gd name="vf" fmla="val 11547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7" name="Line 23"/>
            <p:cNvSpPr>
              <a:spLocks noChangeShapeType="1"/>
            </p:cNvSpPr>
            <p:nvPr/>
          </p:nvSpPr>
          <p:spPr bwMode="auto">
            <a:xfrm>
              <a:off x="4368" y="1824"/>
              <a:ext cx="384" cy="0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8" name="Line 24"/>
            <p:cNvSpPr>
              <a:spLocks noChangeShapeType="1"/>
            </p:cNvSpPr>
            <p:nvPr/>
          </p:nvSpPr>
          <p:spPr bwMode="auto">
            <a:xfrm>
              <a:off x="4368" y="2208"/>
              <a:ext cx="384" cy="0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9" name="Line 25"/>
            <p:cNvSpPr>
              <a:spLocks noChangeShapeType="1"/>
            </p:cNvSpPr>
            <p:nvPr/>
          </p:nvSpPr>
          <p:spPr bwMode="auto">
            <a:xfrm>
              <a:off x="3696" y="1824"/>
              <a:ext cx="672" cy="0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0" name="Line 26"/>
            <p:cNvSpPr>
              <a:spLocks noChangeShapeType="1"/>
            </p:cNvSpPr>
            <p:nvPr/>
          </p:nvSpPr>
          <p:spPr bwMode="auto">
            <a:xfrm>
              <a:off x="2976" y="1824"/>
              <a:ext cx="720" cy="0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1" name="Line 27"/>
            <p:cNvSpPr>
              <a:spLocks noChangeShapeType="1"/>
            </p:cNvSpPr>
            <p:nvPr/>
          </p:nvSpPr>
          <p:spPr bwMode="auto">
            <a:xfrm>
              <a:off x="2304" y="1824"/>
              <a:ext cx="672" cy="0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Line 28"/>
            <p:cNvSpPr>
              <a:spLocks noChangeShapeType="1"/>
            </p:cNvSpPr>
            <p:nvPr/>
          </p:nvSpPr>
          <p:spPr bwMode="auto">
            <a:xfrm flipH="1">
              <a:off x="3696" y="2208"/>
              <a:ext cx="672" cy="0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3" name="Line 29"/>
            <p:cNvSpPr>
              <a:spLocks noChangeShapeType="1"/>
            </p:cNvSpPr>
            <p:nvPr/>
          </p:nvSpPr>
          <p:spPr bwMode="auto">
            <a:xfrm flipH="1">
              <a:off x="2976" y="2208"/>
              <a:ext cx="720" cy="0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4" name="Line 30"/>
            <p:cNvSpPr>
              <a:spLocks noChangeShapeType="1"/>
            </p:cNvSpPr>
            <p:nvPr/>
          </p:nvSpPr>
          <p:spPr bwMode="auto">
            <a:xfrm flipH="1">
              <a:off x="2304" y="2208"/>
              <a:ext cx="672" cy="0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31"/>
            <p:cNvSpPr>
              <a:spLocks noChangeShapeType="1"/>
            </p:cNvSpPr>
            <p:nvPr/>
          </p:nvSpPr>
          <p:spPr bwMode="auto">
            <a:xfrm>
              <a:off x="1632" y="1680"/>
              <a:ext cx="672" cy="144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32"/>
            <p:cNvSpPr>
              <a:spLocks noChangeShapeType="1"/>
            </p:cNvSpPr>
            <p:nvPr/>
          </p:nvSpPr>
          <p:spPr bwMode="auto">
            <a:xfrm flipH="1">
              <a:off x="1632" y="2208"/>
              <a:ext cx="672" cy="144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Oval 38"/>
            <p:cNvSpPr>
              <a:spLocks noChangeArrowheads="1"/>
            </p:cNvSpPr>
            <p:nvPr/>
          </p:nvSpPr>
          <p:spPr bwMode="auto">
            <a:xfrm>
              <a:off x="1872" y="235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1800" b="1">
                  <a:latin typeface="Arial" charset="0"/>
                </a:rPr>
                <a:t>1</a:t>
              </a:r>
            </a:p>
          </p:txBody>
        </p:sp>
        <p:sp>
          <p:nvSpPr>
            <p:cNvPr id="55328" name="Oval 39"/>
            <p:cNvSpPr>
              <a:spLocks noChangeArrowheads="1"/>
            </p:cNvSpPr>
            <p:nvPr/>
          </p:nvSpPr>
          <p:spPr bwMode="auto">
            <a:xfrm>
              <a:off x="2544" y="225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1800" b="1">
                  <a:latin typeface="Arial" charset="0"/>
                </a:rPr>
                <a:t>2</a:t>
              </a:r>
            </a:p>
          </p:txBody>
        </p:sp>
        <p:sp>
          <p:nvSpPr>
            <p:cNvPr id="55329" name="Oval 40"/>
            <p:cNvSpPr>
              <a:spLocks noChangeArrowheads="1"/>
            </p:cNvSpPr>
            <p:nvPr/>
          </p:nvSpPr>
          <p:spPr bwMode="auto">
            <a:xfrm>
              <a:off x="3216" y="225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1800" b="1">
                  <a:latin typeface="Arial" charset="0"/>
                </a:rPr>
                <a:t>3</a:t>
              </a:r>
            </a:p>
          </p:txBody>
        </p:sp>
        <p:sp>
          <p:nvSpPr>
            <p:cNvPr id="55330" name="Oval 41"/>
            <p:cNvSpPr>
              <a:spLocks noChangeArrowheads="1"/>
            </p:cNvSpPr>
            <p:nvPr/>
          </p:nvSpPr>
          <p:spPr bwMode="auto">
            <a:xfrm>
              <a:off x="3936" y="225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1800" b="1">
                  <a:latin typeface="Arial" charset="0"/>
                </a:rPr>
                <a:t>4</a:t>
              </a:r>
            </a:p>
          </p:txBody>
        </p:sp>
        <p:sp>
          <p:nvSpPr>
            <p:cNvPr id="55331" name="Oval 42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1800" b="1">
                  <a:latin typeface="Arial" charset="0"/>
                </a:rPr>
                <a:t>5</a:t>
              </a:r>
            </a:p>
          </p:txBody>
        </p:sp>
        <p:sp>
          <p:nvSpPr>
            <p:cNvPr id="55332" name="Oval 43"/>
            <p:cNvSpPr>
              <a:spLocks noChangeArrowheads="1"/>
            </p:cNvSpPr>
            <p:nvPr/>
          </p:nvSpPr>
          <p:spPr bwMode="auto">
            <a:xfrm>
              <a:off x="321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1800" b="1">
                  <a:latin typeface="Arial" charset="0"/>
                </a:rPr>
                <a:t>7</a:t>
              </a:r>
            </a:p>
          </p:txBody>
        </p:sp>
        <p:sp>
          <p:nvSpPr>
            <p:cNvPr id="55333" name="Oval 44"/>
            <p:cNvSpPr>
              <a:spLocks noChangeArrowheads="1"/>
            </p:cNvSpPr>
            <p:nvPr/>
          </p:nvSpPr>
          <p:spPr bwMode="auto">
            <a:xfrm>
              <a:off x="1872" y="182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1800" b="1">
                  <a:latin typeface="Arial" charset="0"/>
                </a:rPr>
                <a:t>9</a:t>
              </a:r>
            </a:p>
          </p:txBody>
        </p:sp>
        <p:sp>
          <p:nvSpPr>
            <p:cNvPr id="55334" name="AutoShape 45"/>
            <p:cNvSpPr>
              <a:spLocks/>
            </p:cNvSpPr>
            <p:nvPr/>
          </p:nvSpPr>
          <p:spPr bwMode="auto">
            <a:xfrm rot="-5400000">
              <a:off x="4440" y="1704"/>
              <a:ext cx="144" cy="1632"/>
            </a:xfrm>
            <a:prstGeom prst="leftBrace">
              <a:avLst>
                <a:gd name="adj1" fmla="val 34157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5" name="Oval 46"/>
            <p:cNvSpPr>
              <a:spLocks noChangeArrowheads="1"/>
            </p:cNvSpPr>
            <p:nvPr/>
          </p:nvSpPr>
          <p:spPr bwMode="auto">
            <a:xfrm>
              <a:off x="2544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1800" b="1">
                  <a:latin typeface="Arial" charset="0"/>
                </a:rPr>
                <a:t>8</a:t>
              </a:r>
            </a:p>
          </p:txBody>
        </p:sp>
        <p:sp>
          <p:nvSpPr>
            <p:cNvPr id="55336" name="Oval 47"/>
            <p:cNvSpPr>
              <a:spLocks noChangeArrowheads="1"/>
            </p:cNvSpPr>
            <p:nvPr/>
          </p:nvSpPr>
          <p:spPr bwMode="auto">
            <a:xfrm>
              <a:off x="393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1800" b="1">
                  <a:latin typeface="Arial" charset="0"/>
                </a:rPr>
                <a:t>6</a:t>
              </a:r>
            </a:p>
          </p:txBody>
        </p:sp>
        <p:sp>
          <p:nvSpPr>
            <p:cNvPr id="55337" name="Rectangle 49"/>
            <p:cNvSpPr>
              <a:spLocks noChangeArrowheads="1"/>
            </p:cNvSpPr>
            <p:nvPr/>
          </p:nvSpPr>
          <p:spPr bwMode="auto">
            <a:xfrm>
              <a:off x="3024" y="1584"/>
              <a:ext cx="637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1600">
                  <a:latin typeface="Verdana" pitchFamily="34" charset="0"/>
                </a:rPr>
                <a:t>network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Types of architecture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centralised – </a:t>
            </a:r>
            <a:r>
              <a:rPr lang="en-GB" sz="1800" smtClean="0"/>
              <a:t>single copy of application and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client-server – simplest case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N.B. opposite of X windows client/server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master-slave special case of client-server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600" smtClean="0"/>
              <a:t>N.B. server merged with one client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000" smtClean="0"/>
              <a:t>replicated – </a:t>
            </a:r>
            <a:r>
              <a:rPr lang="en-GB" sz="1800" smtClean="0"/>
              <a:t>copy on each workstation</a:t>
            </a:r>
            <a:endParaRPr lang="en-GB" sz="2000" smtClean="0"/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also called peer-peer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+ local feedback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race conditions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800" smtClean="0"/>
              <a:t>Often ‘half way’ architectures: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local copy of application + central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local cache of data for feedback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some hidden locking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smtClean="0"/>
              <a:t>Client-server architecture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371600" y="30480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800">
                <a:latin typeface="Arial" charset="0"/>
              </a:rPr>
              <a:t>client 1</a:t>
            </a:r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3810000" y="4800600"/>
            <a:ext cx="1219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>
                <a:latin typeface="Arial" charset="0"/>
              </a:rPr>
              <a:t>server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2819400" y="30480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800">
                <a:latin typeface="Arial" charset="0"/>
              </a:rPr>
              <a:t>client 2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6553200" y="30480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800">
                <a:latin typeface="Arial" charset="0"/>
              </a:rPr>
              <a:t>client n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419225" y="21336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GB" sz="1800">
                <a:latin typeface="Arial" charset="0"/>
              </a:rPr>
              <a:t>user 1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2867025" y="21336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GB" sz="1800">
                <a:latin typeface="Arial" charset="0"/>
              </a:rPr>
              <a:t>user 2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600825" y="214788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GB" sz="1800">
                <a:latin typeface="Arial" charset="0"/>
              </a:rPr>
              <a:t>user n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1676400" y="2590800"/>
            <a:ext cx="0" cy="457200"/>
          </a:xfrm>
          <a:prstGeom prst="line">
            <a:avLst/>
          </a:prstGeom>
          <a:noFill/>
          <a:ln w="38100">
            <a:solidFill>
              <a:srgbClr val="2E005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H="1" flipV="1">
            <a:off x="1981200" y="2514600"/>
            <a:ext cx="0" cy="457200"/>
          </a:xfrm>
          <a:prstGeom prst="line">
            <a:avLst/>
          </a:prstGeom>
          <a:noFill/>
          <a:ln w="38100">
            <a:solidFill>
              <a:srgbClr val="2E005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124200" y="2590800"/>
            <a:ext cx="0" cy="457200"/>
          </a:xfrm>
          <a:prstGeom prst="line">
            <a:avLst/>
          </a:prstGeom>
          <a:noFill/>
          <a:ln w="38100">
            <a:solidFill>
              <a:srgbClr val="2E005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 flipH="1" flipV="1">
            <a:off x="3429000" y="2514600"/>
            <a:ext cx="0" cy="457200"/>
          </a:xfrm>
          <a:prstGeom prst="line">
            <a:avLst/>
          </a:prstGeom>
          <a:noFill/>
          <a:ln w="38100">
            <a:solidFill>
              <a:srgbClr val="2E005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6858000" y="2590800"/>
            <a:ext cx="0" cy="457200"/>
          </a:xfrm>
          <a:prstGeom prst="line">
            <a:avLst/>
          </a:prstGeom>
          <a:noFill/>
          <a:ln w="38100">
            <a:solidFill>
              <a:srgbClr val="2E005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H="1" flipV="1">
            <a:off x="7162800" y="2514600"/>
            <a:ext cx="0" cy="457200"/>
          </a:xfrm>
          <a:prstGeom prst="line">
            <a:avLst/>
          </a:prstGeom>
          <a:noFill/>
          <a:ln w="38100">
            <a:solidFill>
              <a:srgbClr val="2E005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 flipV="1">
            <a:off x="5029200" y="3886200"/>
            <a:ext cx="1600200" cy="1219200"/>
          </a:xfrm>
          <a:prstGeom prst="line">
            <a:avLst/>
          </a:prstGeom>
          <a:noFill/>
          <a:ln w="38100">
            <a:solidFill>
              <a:srgbClr val="2E005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 flipH="1" flipV="1">
            <a:off x="2209800" y="3886200"/>
            <a:ext cx="1600200" cy="1219200"/>
          </a:xfrm>
          <a:prstGeom prst="line">
            <a:avLst/>
          </a:prstGeom>
          <a:noFill/>
          <a:ln w="38100">
            <a:solidFill>
              <a:srgbClr val="2E005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 flipH="1" flipV="1">
            <a:off x="3505200" y="4038600"/>
            <a:ext cx="533400" cy="838200"/>
          </a:xfrm>
          <a:prstGeom prst="line">
            <a:avLst/>
          </a:prstGeom>
          <a:noFill/>
          <a:ln w="38100">
            <a:solidFill>
              <a:srgbClr val="2E005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4419600" y="3198813"/>
            <a:ext cx="15557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50000"/>
              </a:lnSpc>
            </a:pPr>
            <a:r>
              <a:rPr lang="en-GB" sz="4800"/>
              <a:t>… …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4387850" y="2057400"/>
            <a:ext cx="15557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50000"/>
              </a:lnSpc>
            </a:pPr>
            <a:r>
              <a:rPr lang="en-GB" sz="4800"/>
              <a:t>… …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Shared window architecture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smtClean="0"/>
              <a:t>Non-collaboration aware applications</a:t>
            </a:r>
            <a:br>
              <a:rPr lang="en-GB" sz="2000" smtClean="0"/>
            </a:br>
            <a:r>
              <a:rPr lang="en-GB" sz="2000" smtClean="0"/>
              <a:t>		</a:t>
            </a:r>
            <a:r>
              <a:rPr lang="en-GB" sz="2000" smtClean="0">
                <a:sym typeface="Symbol" pitchFamily="18" charset="2"/>
              </a:rPr>
              <a:t></a:t>
            </a:r>
            <a:r>
              <a:rPr lang="en-GB" sz="2000" smtClean="0"/>
              <a:t>  </a:t>
            </a:r>
            <a:r>
              <a:rPr lang="en-GB" sz="2000" i="1" smtClean="0"/>
              <a:t>client/server</a:t>
            </a:r>
            <a:r>
              <a:rPr lang="en-GB" sz="2000" smtClean="0"/>
              <a:t> approach</a:t>
            </a:r>
            <a:br>
              <a:rPr lang="en-GB" sz="2000" smtClean="0"/>
            </a:br>
            <a:r>
              <a:rPr lang="en-GB" sz="2000" smtClean="0"/>
              <a:t>corresponding feedback problems</a:t>
            </a:r>
          </a:p>
          <a:p>
            <a:pPr eaLnBrk="1" hangingPunct="1">
              <a:lnSpc>
                <a:spcPct val="90000"/>
              </a:lnSpc>
            </a:pPr>
            <a:endParaRPr lang="en-GB" sz="1200" smtClean="0"/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no ‘functionality’ – in the groupware</a:t>
            </a:r>
            <a:br>
              <a:rPr lang="en-GB" sz="2000" smtClean="0"/>
            </a:br>
            <a:r>
              <a:rPr lang="en-GB" sz="2000" smtClean="0"/>
              <a:t>		but must handle </a:t>
            </a:r>
            <a:r>
              <a:rPr lang="en-GB" sz="2000" i="1" smtClean="0"/>
              <a:t>floor control</a:t>
            </a:r>
            <a:endParaRPr lang="en-GB" sz="2000" smtClean="0"/>
          </a:p>
          <a:p>
            <a:pPr eaLnBrk="1" hangingPunct="1">
              <a:lnSpc>
                <a:spcPct val="90000"/>
              </a:lnSpc>
            </a:pPr>
            <a:endParaRPr lang="en-GB" sz="2000" smtClean="0"/>
          </a:p>
          <a:p>
            <a:pPr eaLnBrk="1" hangingPunct="1">
              <a:lnSpc>
                <a:spcPct val="90000"/>
              </a:lnSpc>
              <a:buFontTx/>
              <a:buChar char=" "/>
            </a:pPr>
            <a:r>
              <a:rPr lang="en-GB" sz="1800" smtClean="0"/>
              <a:t>example: shared X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single copy of real application</a:t>
            </a:r>
            <a:r>
              <a:rPr lang="en-GB" sz="1600" i="1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i="1" smtClean="0"/>
              <a:t>user stub</a:t>
            </a:r>
            <a:r>
              <a:rPr lang="en-GB" sz="1600" smtClean="0"/>
              <a:t> for each user acts as an X application (X client)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one </a:t>
            </a:r>
            <a:r>
              <a:rPr lang="en-GB" sz="1600" i="1" smtClean="0"/>
              <a:t>application stub</a:t>
            </a:r>
            <a:r>
              <a:rPr lang="en-GB" sz="1600" smtClean="0"/>
              <a:t> acts like X server for real application</a:t>
            </a:r>
            <a:r>
              <a:rPr lang="en-GB" sz="1600" i="1" smtClean="0"/>
              <a:t> </a:t>
            </a:r>
            <a:endParaRPr lang="en-GB" sz="1600" smtClean="0"/>
          </a:p>
          <a:p>
            <a:pPr lvl="1" eaLnBrk="1" hangingPunct="1">
              <a:lnSpc>
                <a:spcPct val="90000"/>
              </a:lnSpc>
            </a:pPr>
            <a:r>
              <a:rPr lang="en-GB" sz="1600" i="1" smtClean="0"/>
              <a:t>user stub</a:t>
            </a:r>
            <a:r>
              <a:rPr lang="en-GB" sz="1600" smtClean="0"/>
              <a:t> passes events to single </a:t>
            </a:r>
            <a:r>
              <a:rPr lang="en-GB" sz="1600" i="1" smtClean="0"/>
              <a:t>application stub</a:t>
            </a:r>
            <a:endParaRPr lang="en-GB" sz="1600" smtClean="0"/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stubs merge X events coming in</a:t>
            </a:r>
            <a:br>
              <a:rPr lang="en-GB" sz="1600" smtClean="0"/>
            </a:br>
            <a:r>
              <a:rPr lang="en-GB" sz="1600" smtClean="0"/>
              <a:t>and replicate X lib calls going out (strictly protocol)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smtClean="0"/>
              <a:t>Shared </a:t>
            </a:r>
            <a:r>
              <a:rPr lang="en-GB" sz="4000" smtClean="0">
                <a:latin typeface="Times New Roman" pitchFamily="18" charset="0"/>
              </a:rPr>
              <a:t>X</a:t>
            </a:r>
            <a:endParaRPr lang="en-GB" sz="3200" smtClean="0"/>
          </a:p>
        </p:txBody>
      </p:sp>
      <p:grpSp>
        <p:nvGrpSpPr>
          <p:cNvPr id="59395" name="Group 62"/>
          <p:cNvGrpSpPr>
            <a:grpSpLocks/>
          </p:cNvGrpSpPr>
          <p:nvPr/>
        </p:nvGrpSpPr>
        <p:grpSpPr bwMode="auto">
          <a:xfrm>
            <a:off x="4271963" y="1676400"/>
            <a:ext cx="4643437" cy="4953000"/>
            <a:chOff x="2739" y="1056"/>
            <a:chExt cx="2925" cy="3120"/>
          </a:xfrm>
        </p:grpSpPr>
        <p:sp>
          <p:nvSpPr>
            <p:cNvPr id="59407" name="Oval 3"/>
            <p:cNvSpPr>
              <a:spLocks noChangeArrowheads="1"/>
            </p:cNvSpPr>
            <p:nvPr/>
          </p:nvSpPr>
          <p:spPr bwMode="auto">
            <a:xfrm>
              <a:off x="2759" y="2064"/>
              <a:ext cx="386" cy="3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1400">
                  <a:latin typeface="Arial" charset="0"/>
                </a:rPr>
                <a:t>user</a:t>
              </a:r>
              <a:br>
                <a:rPr lang="en-GB" sz="1400">
                  <a:latin typeface="Arial" charset="0"/>
                </a:rPr>
              </a:br>
              <a:r>
                <a:rPr lang="en-GB" sz="1400">
                  <a:latin typeface="Arial" charset="0"/>
                </a:rPr>
                <a:t>stub 1</a:t>
              </a:r>
            </a:p>
          </p:txBody>
        </p:sp>
        <p:sp>
          <p:nvSpPr>
            <p:cNvPr id="59408" name="Oval 4"/>
            <p:cNvSpPr>
              <a:spLocks noChangeArrowheads="1"/>
            </p:cNvSpPr>
            <p:nvPr/>
          </p:nvSpPr>
          <p:spPr bwMode="auto">
            <a:xfrm>
              <a:off x="3768" y="2749"/>
              <a:ext cx="624" cy="61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1400">
                  <a:latin typeface="Arial" charset="0"/>
                </a:rPr>
                <a:t>application</a:t>
              </a:r>
            </a:p>
            <a:p>
              <a:pPr algn="ctr"/>
              <a:r>
                <a:rPr lang="en-GB" sz="1400">
                  <a:latin typeface="Arial" charset="0"/>
                </a:rPr>
                <a:t>stub</a:t>
              </a:r>
            </a:p>
          </p:txBody>
        </p:sp>
        <p:sp>
          <p:nvSpPr>
            <p:cNvPr id="59409" name="Oval 5"/>
            <p:cNvSpPr>
              <a:spLocks noChangeArrowheads="1"/>
            </p:cNvSpPr>
            <p:nvPr/>
          </p:nvSpPr>
          <p:spPr bwMode="auto">
            <a:xfrm>
              <a:off x="3370" y="2064"/>
              <a:ext cx="386" cy="3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1400">
                  <a:latin typeface="Arial" charset="0"/>
                </a:rPr>
                <a:t>user</a:t>
              </a:r>
              <a:br>
                <a:rPr lang="en-GB" sz="1400">
                  <a:latin typeface="Arial" charset="0"/>
                </a:rPr>
              </a:br>
              <a:r>
                <a:rPr lang="en-GB" sz="1400">
                  <a:latin typeface="Arial" charset="0"/>
                </a:rPr>
                <a:t>stub 2</a:t>
              </a:r>
            </a:p>
          </p:txBody>
        </p:sp>
        <p:sp>
          <p:nvSpPr>
            <p:cNvPr id="59410" name="Oval 6"/>
            <p:cNvSpPr>
              <a:spLocks noChangeArrowheads="1"/>
            </p:cNvSpPr>
            <p:nvPr/>
          </p:nvSpPr>
          <p:spPr bwMode="auto">
            <a:xfrm>
              <a:off x="4946" y="2064"/>
              <a:ext cx="386" cy="38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1400">
                  <a:latin typeface="Arial" charset="0"/>
                </a:rPr>
                <a:t>user</a:t>
              </a:r>
              <a:br>
                <a:rPr lang="en-GB" sz="1400">
                  <a:latin typeface="Arial" charset="0"/>
                </a:rPr>
              </a:br>
              <a:r>
                <a:rPr lang="en-GB" sz="1400">
                  <a:latin typeface="Arial" charset="0"/>
                </a:rPr>
                <a:t>stub n</a:t>
              </a:r>
            </a:p>
          </p:txBody>
        </p:sp>
        <p:sp>
          <p:nvSpPr>
            <p:cNvPr id="59411" name="Line 10"/>
            <p:cNvSpPr>
              <a:spLocks noChangeShapeType="1"/>
            </p:cNvSpPr>
            <p:nvPr/>
          </p:nvSpPr>
          <p:spPr bwMode="auto">
            <a:xfrm>
              <a:off x="2856" y="1824"/>
              <a:ext cx="0" cy="240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2" name="Line 16"/>
            <p:cNvSpPr>
              <a:spLocks noChangeShapeType="1"/>
            </p:cNvSpPr>
            <p:nvPr/>
          </p:nvSpPr>
          <p:spPr bwMode="auto">
            <a:xfrm flipV="1">
              <a:off x="4344" y="2448"/>
              <a:ext cx="672" cy="399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3" name="Line 17"/>
            <p:cNvSpPr>
              <a:spLocks noChangeShapeType="1"/>
            </p:cNvSpPr>
            <p:nvPr/>
          </p:nvSpPr>
          <p:spPr bwMode="auto">
            <a:xfrm flipH="1" flipV="1">
              <a:off x="3096" y="2448"/>
              <a:ext cx="692" cy="430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4" name="Line 18"/>
            <p:cNvSpPr>
              <a:spLocks noChangeShapeType="1"/>
            </p:cNvSpPr>
            <p:nvPr/>
          </p:nvSpPr>
          <p:spPr bwMode="auto">
            <a:xfrm flipH="1" flipV="1">
              <a:off x="3624" y="2496"/>
              <a:ext cx="261" cy="286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5" name="Text Box 19"/>
            <p:cNvSpPr txBox="1">
              <a:spLocks noChangeArrowheads="1"/>
            </p:cNvSpPr>
            <p:nvPr/>
          </p:nvSpPr>
          <p:spPr bwMode="auto">
            <a:xfrm>
              <a:off x="4046" y="2147"/>
              <a:ext cx="8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B" sz="4000"/>
                <a:t>… …</a:t>
              </a:r>
            </a:p>
          </p:txBody>
        </p:sp>
        <p:sp>
          <p:nvSpPr>
            <p:cNvPr id="59416" name="Text Box 20"/>
            <p:cNvSpPr txBox="1">
              <a:spLocks noChangeArrowheads="1"/>
            </p:cNvSpPr>
            <p:nvPr/>
          </p:nvSpPr>
          <p:spPr bwMode="auto">
            <a:xfrm>
              <a:off x="4032" y="1478"/>
              <a:ext cx="8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B" sz="4000"/>
                <a:t>… …</a:t>
              </a:r>
            </a:p>
          </p:txBody>
        </p:sp>
        <p:sp>
          <p:nvSpPr>
            <p:cNvPr id="59417" name="Text Box 22"/>
            <p:cNvSpPr txBox="1">
              <a:spLocks noChangeArrowheads="1"/>
            </p:cNvSpPr>
            <p:nvPr/>
          </p:nvSpPr>
          <p:spPr bwMode="auto">
            <a:xfrm>
              <a:off x="2739" y="1056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GB" sz="1400">
                  <a:latin typeface="Arial" charset="0"/>
                </a:rPr>
                <a:t>user 1</a:t>
              </a:r>
            </a:p>
          </p:txBody>
        </p:sp>
        <p:sp>
          <p:nvSpPr>
            <p:cNvPr id="59418" name="Text Box 23"/>
            <p:cNvSpPr txBox="1">
              <a:spLocks noChangeArrowheads="1"/>
            </p:cNvSpPr>
            <p:nvPr/>
          </p:nvSpPr>
          <p:spPr bwMode="auto">
            <a:xfrm>
              <a:off x="3350" y="1056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GB" sz="1400">
                  <a:latin typeface="Arial" charset="0"/>
                </a:rPr>
                <a:t>user 2</a:t>
              </a:r>
            </a:p>
          </p:txBody>
        </p:sp>
        <p:sp>
          <p:nvSpPr>
            <p:cNvPr id="59419" name="Text Box 24"/>
            <p:cNvSpPr txBox="1">
              <a:spLocks noChangeArrowheads="1"/>
            </p:cNvSpPr>
            <p:nvPr/>
          </p:nvSpPr>
          <p:spPr bwMode="auto">
            <a:xfrm>
              <a:off x="4926" y="1062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GB" sz="1400">
                  <a:latin typeface="Arial" charset="0"/>
                </a:rPr>
                <a:t>user n</a:t>
              </a:r>
            </a:p>
          </p:txBody>
        </p:sp>
        <p:sp>
          <p:nvSpPr>
            <p:cNvPr id="59420" name="Line 25"/>
            <p:cNvSpPr>
              <a:spLocks noChangeShapeType="1"/>
            </p:cNvSpPr>
            <p:nvPr/>
          </p:nvSpPr>
          <p:spPr bwMode="auto">
            <a:xfrm>
              <a:off x="2856" y="1262"/>
              <a:ext cx="0" cy="193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1" name="Line 26"/>
            <p:cNvSpPr>
              <a:spLocks noChangeShapeType="1"/>
            </p:cNvSpPr>
            <p:nvPr/>
          </p:nvSpPr>
          <p:spPr bwMode="auto">
            <a:xfrm flipH="1" flipV="1">
              <a:off x="3048" y="1230"/>
              <a:ext cx="0" cy="193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2" name="Line 27"/>
            <p:cNvSpPr>
              <a:spLocks noChangeShapeType="1"/>
            </p:cNvSpPr>
            <p:nvPr/>
          </p:nvSpPr>
          <p:spPr bwMode="auto">
            <a:xfrm>
              <a:off x="3499" y="1262"/>
              <a:ext cx="0" cy="193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3" name="Line 28"/>
            <p:cNvSpPr>
              <a:spLocks noChangeShapeType="1"/>
            </p:cNvSpPr>
            <p:nvPr/>
          </p:nvSpPr>
          <p:spPr bwMode="auto">
            <a:xfrm flipH="1" flipV="1">
              <a:off x="3627" y="1230"/>
              <a:ext cx="0" cy="193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4" name="Line 29"/>
            <p:cNvSpPr>
              <a:spLocks noChangeShapeType="1"/>
            </p:cNvSpPr>
            <p:nvPr/>
          </p:nvSpPr>
          <p:spPr bwMode="auto">
            <a:xfrm>
              <a:off x="5064" y="1262"/>
              <a:ext cx="0" cy="193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5" name="Line 30"/>
            <p:cNvSpPr>
              <a:spLocks noChangeShapeType="1"/>
            </p:cNvSpPr>
            <p:nvPr/>
          </p:nvSpPr>
          <p:spPr bwMode="auto">
            <a:xfrm flipH="1" flipV="1">
              <a:off x="5208" y="1230"/>
              <a:ext cx="0" cy="193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6" name="Text Box 31"/>
            <p:cNvSpPr txBox="1">
              <a:spLocks noChangeArrowheads="1"/>
            </p:cNvSpPr>
            <p:nvPr/>
          </p:nvSpPr>
          <p:spPr bwMode="auto">
            <a:xfrm>
              <a:off x="4032" y="1056"/>
              <a:ext cx="8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>
                <a:lnSpc>
                  <a:spcPct val="50000"/>
                </a:lnSpc>
              </a:pPr>
              <a:r>
                <a:rPr lang="en-GB" sz="4000"/>
                <a:t>… …</a:t>
              </a:r>
            </a:p>
          </p:txBody>
        </p:sp>
        <p:sp>
          <p:nvSpPr>
            <p:cNvPr id="59427" name="Rectangle 32"/>
            <p:cNvSpPr>
              <a:spLocks noChangeArrowheads="1"/>
            </p:cNvSpPr>
            <p:nvPr/>
          </p:nvSpPr>
          <p:spPr bwMode="auto">
            <a:xfrm>
              <a:off x="2808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X</a:t>
              </a:r>
            </a:p>
          </p:txBody>
        </p:sp>
        <p:sp>
          <p:nvSpPr>
            <p:cNvPr id="59428" name="Rectangle 33"/>
            <p:cNvSpPr>
              <a:spLocks noChangeArrowheads="1"/>
            </p:cNvSpPr>
            <p:nvPr/>
          </p:nvSpPr>
          <p:spPr bwMode="auto">
            <a:xfrm>
              <a:off x="3419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X</a:t>
              </a:r>
            </a:p>
          </p:txBody>
        </p:sp>
        <p:sp>
          <p:nvSpPr>
            <p:cNvPr id="59429" name="Rectangle 34"/>
            <p:cNvSpPr>
              <a:spLocks noChangeArrowheads="1"/>
            </p:cNvSpPr>
            <p:nvPr/>
          </p:nvSpPr>
          <p:spPr bwMode="auto">
            <a:xfrm>
              <a:off x="4995" y="14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X</a:t>
              </a:r>
            </a:p>
          </p:txBody>
        </p:sp>
        <p:sp>
          <p:nvSpPr>
            <p:cNvPr id="59430" name="Rectangle 35"/>
            <p:cNvSpPr>
              <a:spLocks noChangeArrowheads="1"/>
            </p:cNvSpPr>
            <p:nvPr/>
          </p:nvSpPr>
          <p:spPr bwMode="auto">
            <a:xfrm>
              <a:off x="3720" y="3696"/>
              <a:ext cx="7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1400">
                  <a:latin typeface="Arial" charset="0"/>
                </a:rPr>
                <a:t>application</a:t>
              </a:r>
            </a:p>
          </p:txBody>
        </p:sp>
        <p:sp>
          <p:nvSpPr>
            <p:cNvPr id="59431" name="Line 36"/>
            <p:cNvSpPr>
              <a:spLocks noChangeShapeType="1"/>
            </p:cNvSpPr>
            <p:nvPr/>
          </p:nvSpPr>
          <p:spPr bwMode="auto">
            <a:xfrm>
              <a:off x="3864" y="3312"/>
              <a:ext cx="0" cy="336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2" name="Line 39"/>
            <p:cNvSpPr>
              <a:spLocks noChangeShapeType="1"/>
            </p:cNvSpPr>
            <p:nvPr/>
          </p:nvSpPr>
          <p:spPr bwMode="auto">
            <a:xfrm flipV="1">
              <a:off x="4296" y="3312"/>
              <a:ext cx="0" cy="336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3" name="Text Box 40"/>
            <p:cNvSpPr txBox="1">
              <a:spLocks noChangeArrowheads="1"/>
            </p:cNvSpPr>
            <p:nvPr/>
          </p:nvSpPr>
          <p:spPr bwMode="auto">
            <a:xfrm>
              <a:off x="4392" y="1833"/>
              <a:ext cx="5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800"/>
                <a:t>X</a:t>
              </a:r>
              <a:r>
                <a:rPr lang="en-GB" sz="1400"/>
                <a:t> </a:t>
              </a:r>
              <a:r>
                <a:rPr lang="en-GB" sz="1400">
                  <a:latin typeface="Arial" charset="0"/>
                </a:rPr>
                <a:t>events</a:t>
              </a:r>
              <a:endParaRPr lang="en-GB" sz="1400"/>
            </a:p>
          </p:txBody>
        </p:sp>
        <p:sp>
          <p:nvSpPr>
            <p:cNvPr id="59434" name="Line 41"/>
            <p:cNvSpPr>
              <a:spLocks noChangeShapeType="1"/>
            </p:cNvSpPr>
            <p:nvPr/>
          </p:nvSpPr>
          <p:spPr bwMode="auto">
            <a:xfrm flipV="1">
              <a:off x="3048" y="1824"/>
              <a:ext cx="0" cy="240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5" name="Line 42"/>
            <p:cNvSpPr>
              <a:spLocks noChangeShapeType="1"/>
            </p:cNvSpPr>
            <p:nvPr/>
          </p:nvSpPr>
          <p:spPr bwMode="auto">
            <a:xfrm>
              <a:off x="3480" y="1824"/>
              <a:ext cx="0" cy="240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6" name="Line 43"/>
            <p:cNvSpPr>
              <a:spLocks noChangeShapeType="1"/>
            </p:cNvSpPr>
            <p:nvPr/>
          </p:nvSpPr>
          <p:spPr bwMode="auto">
            <a:xfrm flipV="1">
              <a:off x="3672" y="1824"/>
              <a:ext cx="0" cy="240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7" name="Line 44"/>
            <p:cNvSpPr>
              <a:spLocks noChangeShapeType="1"/>
            </p:cNvSpPr>
            <p:nvPr/>
          </p:nvSpPr>
          <p:spPr bwMode="auto">
            <a:xfrm>
              <a:off x="5064" y="1824"/>
              <a:ext cx="0" cy="240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8" name="Line 45"/>
            <p:cNvSpPr>
              <a:spLocks noChangeShapeType="1"/>
            </p:cNvSpPr>
            <p:nvPr/>
          </p:nvSpPr>
          <p:spPr bwMode="auto">
            <a:xfrm flipV="1">
              <a:off x="5256" y="1824"/>
              <a:ext cx="0" cy="240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9" name="Text Box 47"/>
            <p:cNvSpPr txBox="1">
              <a:spLocks noChangeArrowheads="1"/>
            </p:cNvSpPr>
            <p:nvPr/>
          </p:nvSpPr>
          <p:spPr bwMode="auto">
            <a:xfrm>
              <a:off x="5304" y="1824"/>
              <a:ext cx="3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800"/>
                <a:t>X</a:t>
              </a:r>
              <a:r>
                <a:rPr lang="en-GB" sz="1400"/>
                <a:t> </a:t>
              </a:r>
              <a:r>
                <a:rPr lang="en-GB" sz="1400">
                  <a:latin typeface="Arial" charset="0"/>
                </a:rPr>
                <a:t>lib</a:t>
              </a:r>
              <a:endParaRPr lang="en-GB" sz="1400"/>
            </a:p>
          </p:txBody>
        </p:sp>
        <p:sp>
          <p:nvSpPr>
            <p:cNvPr id="59440" name="Text Box 48"/>
            <p:cNvSpPr txBox="1">
              <a:spLocks noChangeArrowheads="1"/>
            </p:cNvSpPr>
            <p:nvPr/>
          </p:nvSpPr>
          <p:spPr bwMode="auto">
            <a:xfrm>
              <a:off x="3191" y="3369"/>
              <a:ext cx="5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800"/>
                <a:t>X</a:t>
              </a:r>
              <a:r>
                <a:rPr lang="en-GB" sz="1400"/>
                <a:t> </a:t>
              </a:r>
              <a:r>
                <a:rPr lang="en-GB" sz="1400">
                  <a:latin typeface="Arial" charset="0"/>
                </a:rPr>
                <a:t>events</a:t>
              </a:r>
              <a:endParaRPr lang="en-GB" sz="1400"/>
            </a:p>
          </p:txBody>
        </p:sp>
        <p:sp>
          <p:nvSpPr>
            <p:cNvPr id="59441" name="Text Box 49"/>
            <p:cNvSpPr txBox="1">
              <a:spLocks noChangeArrowheads="1"/>
            </p:cNvSpPr>
            <p:nvPr/>
          </p:nvSpPr>
          <p:spPr bwMode="auto">
            <a:xfrm>
              <a:off x="4392" y="3360"/>
              <a:ext cx="3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800"/>
                <a:t>X</a:t>
              </a:r>
              <a:r>
                <a:rPr lang="en-GB" sz="1400"/>
                <a:t> </a:t>
              </a:r>
              <a:r>
                <a:rPr lang="en-GB" sz="1400">
                  <a:latin typeface="Arial" charset="0"/>
                </a:rPr>
                <a:t>lib</a:t>
              </a:r>
              <a:endParaRPr lang="en-GB" sz="1400"/>
            </a:p>
          </p:txBody>
        </p:sp>
      </p:grpSp>
      <p:grpSp>
        <p:nvGrpSpPr>
          <p:cNvPr id="59396" name="Group 61"/>
          <p:cNvGrpSpPr>
            <a:grpSpLocks/>
          </p:cNvGrpSpPr>
          <p:nvPr/>
        </p:nvGrpSpPr>
        <p:grpSpPr bwMode="auto">
          <a:xfrm>
            <a:off x="531813" y="2487613"/>
            <a:ext cx="2097087" cy="3074987"/>
            <a:chOff x="383" y="1567"/>
            <a:chExt cx="1321" cy="1937"/>
          </a:xfrm>
        </p:grpSpPr>
        <p:sp>
          <p:nvSpPr>
            <p:cNvPr id="59398" name="Text Box 50"/>
            <p:cNvSpPr txBox="1">
              <a:spLocks noChangeArrowheads="1"/>
            </p:cNvSpPr>
            <p:nvPr/>
          </p:nvSpPr>
          <p:spPr bwMode="auto">
            <a:xfrm>
              <a:off x="947" y="1567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GB" sz="1600">
                  <a:latin typeface="Arial" charset="0"/>
                </a:rPr>
                <a:t>user</a:t>
              </a:r>
            </a:p>
          </p:txBody>
        </p:sp>
        <p:sp>
          <p:nvSpPr>
            <p:cNvPr id="59399" name="Rectangle 53"/>
            <p:cNvSpPr>
              <a:spLocks noChangeArrowheads="1"/>
            </p:cNvSpPr>
            <p:nvPr/>
          </p:nvSpPr>
          <p:spPr bwMode="auto">
            <a:xfrm>
              <a:off x="960" y="220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X</a:t>
              </a:r>
            </a:p>
          </p:txBody>
        </p:sp>
        <p:sp>
          <p:nvSpPr>
            <p:cNvPr id="59400" name="Rectangle 54"/>
            <p:cNvSpPr>
              <a:spLocks noChangeArrowheads="1"/>
            </p:cNvSpPr>
            <p:nvPr/>
          </p:nvSpPr>
          <p:spPr bwMode="auto">
            <a:xfrm>
              <a:off x="769" y="3024"/>
              <a:ext cx="7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1600">
                  <a:latin typeface="Arial" charset="0"/>
                </a:rPr>
                <a:t>application</a:t>
              </a:r>
              <a:endParaRPr lang="en-GB" sz="1400">
                <a:latin typeface="Arial" charset="0"/>
              </a:endParaRPr>
            </a:p>
          </p:txBody>
        </p:sp>
        <p:sp>
          <p:nvSpPr>
            <p:cNvPr id="59401" name="Line 55"/>
            <p:cNvSpPr>
              <a:spLocks noChangeShapeType="1"/>
            </p:cNvSpPr>
            <p:nvPr/>
          </p:nvSpPr>
          <p:spPr bwMode="auto">
            <a:xfrm>
              <a:off x="1056" y="2640"/>
              <a:ext cx="0" cy="336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2" name="Line 56"/>
            <p:cNvSpPr>
              <a:spLocks noChangeShapeType="1"/>
            </p:cNvSpPr>
            <p:nvPr/>
          </p:nvSpPr>
          <p:spPr bwMode="auto">
            <a:xfrm flipV="1">
              <a:off x="1248" y="2640"/>
              <a:ext cx="0" cy="336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Text Box 57"/>
            <p:cNvSpPr txBox="1">
              <a:spLocks noChangeArrowheads="1"/>
            </p:cNvSpPr>
            <p:nvPr/>
          </p:nvSpPr>
          <p:spPr bwMode="auto">
            <a:xfrm>
              <a:off x="383" y="2697"/>
              <a:ext cx="5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800"/>
                <a:t>X</a:t>
              </a:r>
              <a:r>
                <a:rPr lang="en-GB" sz="1400"/>
                <a:t> </a:t>
              </a:r>
              <a:r>
                <a:rPr lang="en-GB" sz="1400">
                  <a:latin typeface="Arial" charset="0"/>
                </a:rPr>
                <a:t>events</a:t>
              </a:r>
              <a:endParaRPr lang="en-GB" sz="1400"/>
            </a:p>
          </p:txBody>
        </p:sp>
        <p:sp>
          <p:nvSpPr>
            <p:cNvPr id="59404" name="Text Box 58"/>
            <p:cNvSpPr txBox="1">
              <a:spLocks noChangeArrowheads="1"/>
            </p:cNvSpPr>
            <p:nvPr/>
          </p:nvSpPr>
          <p:spPr bwMode="auto">
            <a:xfrm>
              <a:off x="1344" y="2688"/>
              <a:ext cx="3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r>
                <a:rPr lang="en-GB" sz="1800"/>
                <a:t>X</a:t>
              </a:r>
              <a:r>
                <a:rPr lang="en-GB" sz="1400"/>
                <a:t> </a:t>
              </a:r>
              <a:r>
                <a:rPr lang="en-GB" sz="1400">
                  <a:latin typeface="Arial" charset="0"/>
                </a:rPr>
                <a:t>lib</a:t>
              </a:r>
              <a:endParaRPr lang="en-GB" sz="1400"/>
            </a:p>
          </p:txBody>
        </p:sp>
        <p:sp>
          <p:nvSpPr>
            <p:cNvPr id="59405" name="Line 59"/>
            <p:cNvSpPr>
              <a:spLocks noChangeShapeType="1"/>
            </p:cNvSpPr>
            <p:nvPr/>
          </p:nvSpPr>
          <p:spPr bwMode="auto">
            <a:xfrm>
              <a:off x="1056" y="1824"/>
              <a:ext cx="0" cy="336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6" name="Line 60"/>
            <p:cNvSpPr>
              <a:spLocks noChangeShapeType="1"/>
            </p:cNvSpPr>
            <p:nvPr/>
          </p:nvSpPr>
          <p:spPr bwMode="auto">
            <a:xfrm flipV="1">
              <a:off x="1248" y="1824"/>
              <a:ext cx="0" cy="336"/>
            </a:xfrm>
            <a:prstGeom prst="line">
              <a:avLst/>
            </a:prstGeom>
            <a:noFill/>
            <a:ln w="38100">
              <a:solidFill>
                <a:srgbClr val="2E005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7" name="AutoShape 63"/>
          <p:cNvSpPr>
            <a:spLocks noChangeArrowheads="1"/>
          </p:cNvSpPr>
          <p:nvPr/>
        </p:nvSpPr>
        <p:spPr bwMode="auto">
          <a:xfrm>
            <a:off x="2895600" y="35052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Feedthrough &amp; traffic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000" smtClean="0"/>
              <a:t>Need to inform all other clients of changes</a:t>
            </a:r>
          </a:p>
          <a:p>
            <a:pPr eaLnBrk="1" hangingPunct="1"/>
            <a:endParaRPr lang="en-GB" sz="1800" smtClean="0"/>
          </a:p>
          <a:p>
            <a:pPr eaLnBrk="1" hangingPunct="1"/>
            <a:r>
              <a:rPr lang="en-GB" sz="2000" smtClean="0"/>
              <a:t>Few networks support broadcast messages, so …</a:t>
            </a:r>
            <a:br>
              <a:rPr lang="en-GB" sz="2000" smtClean="0"/>
            </a:br>
            <a:r>
              <a:rPr lang="en-GB" sz="2000" smtClean="0"/>
              <a:t>	n participants   </a:t>
            </a:r>
            <a:r>
              <a:rPr lang="en-GB" sz="2000" smtClean="0">
                <a:sym typeface="Symbol" pitchFamily="18" charset="2"/>
              </a:rPr>
              <a:t></a:t>
            </a:r>
            <a:r>
              <a:rPr lang="en-GB" sz="2000" smtClean="0"/>
              <a:t>   n–1 network messages!</a:t>
            </a:r>
          </a:p>
          <a:p>
            <a:pPr eaLnBrk="1" hangingPunct="1"/>
            <a:endParaRPr lang="en-GB" sz="1800" smtClean="0"/>
          </a:p>
          <a:p>
            <a:pPr eaLnBrk="1" hangingPunct="1"/>
            <a:r>
              <a:rPr lang="en-GB" sz="2000" smtClean="0"/>
              <a:t>Solution: increase granularity</a:t>
            </a:r>
          </a:p>
          <a:p>
            <a:pPr lvl="1" eaLnBrk="1" hangingPunct="1"/>
            <a:r>
              <a:rPr lang="en-GB" sz="1800" smtClean="0"/>
              <a:t>reduce frequency of feedback</a:t>
            </a:r>
          </a:p>
          <a:p>
            <a:pPr lvl="1" eaLnBrk="1" hangingPunct="1"/>
            <a:r>
              <a:rPr lang="en-GB" sz="1800" smtClean="0"/>
              <a:t>but …</a:t>
            </a:r>
            <a:br>
              <a:rPr lang="en-GB" sz="1800" smtClean="0"/>
            </a:br>
            <a:r>
              <a:rPr lang="en-GB" sz="1800" smtClean="0"/>
              <a:t>poor feedthrough </a:t>
            </a:r>
            <a:r>
              <a:rPr lang="en-GB" sz="1800" smtClean="0">
                <a:sym typeface="Symbol" pitchFamily="18" charset="2"/>
              </a:rPr>
              <a:t></a:t>
            </a:r>
            <a:r>
              <a:rPr lang="en-GB" sz="1800" smtClean="0"/>
              <a:t> loss of shared context</a:t>
            </a:r>
          </a:p>
          <a:p>
            <a:pPr eaLnBrk="1" hangingPunct="1"/>
            <a:endParaRPr lang="en-GB" sz="1800" smtClean="0"/>
          </a:p>
          <a:p>
            <a:pPr eaLnBrk="1" hangingPunct="1"/>
            <a:r>
              <a:rPr lang="en-GB" sz="2000" smtClean="0"/>
              <a:t>Trade-off: timeliness vs. network traffic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Graphical toolkits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 eaLnBrk="1" hangingPunct="1">
              <a:buFontTx/>
              <a:buChar char=" "/>
            </a:pPr>
            <a:r>
              <a:rPr lang="en-GB" sz="2400" smtClean="0"/>
              <a:t>Designed for single user interaction</a:t>
            </a:r>
          </a:p>
          <a:p>
            <a:pPr marL="190500" indent="-190500" eaLnBrk="1" hangingPunct="1">
              <a:buFontTx/>
              <a:buChar char=" "/>
            </a:pPr>
            <a:endParaRPr lang="en-GB" sz="2400" smtClean="0"/>
          </a:p>
          <a:p>
            <a:pPr marL="190500" indent="-190500" eaLnBrk="1" hangingPunct="1">
              <a:buFontTx/>
              <a:buChar char=" "/>
            </a:pPr>
            <a:r>
              <a:rPr lang="en-GB" sz="2400" smtClean="0"/>
              <a:t>Problems for groupware include</a:t>
            </a:r>
          </a:p>
          <a:p>
            <a:pPr marL="857250" lvl="1" eaLnBrk="1" hangingPunct="1"/>
            <a:r>
              <a:rPr lang="en-GB" sz="2000" smtClean="0"/>
              <a:t>pre-emptive widgets</a:t>
            </a:r>
            <a:br>
              <a:rPr lang="en-GB" sz="2000" smtClean="0"/>
            </a:br>
            <a:r>
              <a:rPr lang="en-GB" sz="2000" smtClean="0"/>
              <a:t>		</a:t>
            </a:r>
            <a:r>
              <a:rPr lang="en-GB" sz="1800" smtClean="0"/>
              <a:t>(e.g., pop-up menus)</a:t>
            </a:r>
          </a:p>
          <a:p>
            <a:pPr marL="857250" lvl="1" eaLnBrk="1" hangingPunct="1"/>
            <a:r>
              <a:rPr lang="en-GB" sz="2000" smtClean="0"/>
              <a:t>over-packaged text</a:t>
            </a:r>
            <a:br>
              <a:rPr lang="en-GB" sz="2000" smtClean="0"/>
            </a:br>
            <a:r>
              <a:rPr lang="en-GB" sz="2000" smtClean="0"/>
              <a:t>		</a:t>
            </a:r>
            <a:r>
              <a:rPr lang="en-GB" sz="1800" smtClean="0"/>
              <a:t>(single cursor, poor view control)</a:t>
            </a:r>
          </a:p>
          <a:p>
            <a:pPr marL="190500" indent="-190500" eaLnBrk="1" hangingPunct="1"/>
            <a:endParaRPr lang="en-GB" sz="2400" smtClean="0"/>
          </a:p>
          <a:p>
            <a:pPr marL="190500" indent="-190500" eaLnBrk="1" hangingPunct="1">
              <a:buFontTx/>
              <a:buChar char=" "/>
            </a:pPr>
            <a:endParaRPr lang="en-GB" sz="2000" smtClean="0"/>
          </a:p>
          <a:p>
            <a:pPr marL="190500" indent="-190500" eaLnBrk="1" hangingPunct="1">
              <a:buFontTx/>
              <a:buChar char=" "/>
            </a:pPr>
            <a:r>
              <a:rPr lang="en-GB" sz="2000" i="1" smtClean="0"/>
              <a:t>notification</a:t>
            </a:r>
            <a:r>
              <a:rPr lang="en-GB" sz="2000" smtClean="0"/>
              <a:t>-based toolkits with </a:t>
            </a:r>
            <a:r>
              <a:rPr lang="en-GB" sz="2000" i="1" smtClean="0"/>
              <a:t>callbacks</a:t>
            </a:r>
            <a:r>
              <a:rPr lang="en-GB" sz="2000" smtClean="0"/>
              <a:t> help (chap. 8)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Classification by Function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Cooperative work involves:</a:t>
            </a:r>
          </a:p>
          <a:p>
            <a:pPr marL="819150" lvl="1" eaLnBrk="1" hangingPunct="1">
              <a:lnSpc>
                <a:spcPct val="90000"/>
              </a:lnSpc>
              <a:buFontTx/>
              <a:buNone/>
            </a:pPr>
            <a:r>
              <a:rPr lang="en-GB" sz="2000" b="1" smtClean="0"/>
              <a:t>Participants</a:t>
            </a:r>
            <a:r>
              <a:rPr lang="en-GB" sz="2000" smtClean="0"/>
              <a:t> who are working</a:t>
            </a:r>
          </a:p>
          <a:p>
            <a:pPr marL="819150" lvl="1" eaLnBrk="1" hangingPunct="1">
              <a:lnSpc>
                <a:spcPct val="90000"/>
              </a:lnSpc>
              <a:buFontTx/>
              <a:buNone/>
            </a:pPr>
            <a:r>
              <a:rPr lang="en-GB" sz="2000" b="1" smtClean="0"/>
              <a:t>Artefacts</a:t>
            </a:r>
            <a:r>
              <a:rPr lang="en-GB" sz="2000" smtClean="0"/>
              <a:t> upon which they work</a:t>
            </a:r>
          </a:p>
          <a:p>
            <a:pPr eaLnBrk="1" hangingPunct="1">
              <a:lnSpc>
                <a:spcPct val="90000"/>
              </a:lnSpc>
            </a:pPr>
            <a:endParaRPr lang="en-GB" sz="2400" smtClean="0"/>
          </a:p>
        </p:txBody>
      </p:sp>
      <p:grpSp>
        <p:nvGrpSpPr>
          <p:cNvPr id="7172" name="Group 22"/>
          <p:cNvGrpSpPr>
            <a:grpSpLocks/>
          </p:cNvGrpSpPr>
          <p:nvPr/>
        </p:nvGrpSpPr>
        <p:grpSpPr bwMode="auto">
          <a:xfrm>
            <a:off x="3505200" y="3200400"/>
            <a:ext cx="5410200" cy="3109913"/>
            <a:chOff x="1536" y="2121"/>
            <a:chExt cx="3408" cy="1959"/>
          </a:xfrm>
        </p:grpSpPr>
        <p:sp>
          <p:nvSpPr>
            <p:cNvPr id="7173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Rectangle 17"/>
            <p:cNvSpPr>
              <a:spLocks noChangeArrowheads="1"/>
            </p:cNvSpPr>
            <p:nvPr/>
          </p:nvSpPr>
          <p:spPr bwMode="auto">
            <a:xfrm>
              <a:off x="4032" y="2496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Text Box 4"/>
            <p:cNvSpPr txBox="1">
              <a:spLocks noChangeArrowheads="1"/>
            </p:cNvSpPr>
            <p:nvPr/>
          </p:nvSpPr>
          <p:spPr bwMode="auto">
            <a:xfrm>
              <a:off x="1536" y="2592"/>
              <a:ext cx="8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GB" sz="1800">
                  <a:latin typeface="Arial" charset="0"/>
                </a:rPr>
                <a:t>participants</a:t>
              </a:r>
            </a:p>
          </p:txBody>
        </p:sp>
        <p:sp>
          <p:nvSpPr>
            <p:cNvPr id="7176" name="Text Box 5"/>
            <p:cNvSpPr txBox="1">
              <a:spLocks noChangeArrowheads="1"/>
            </p:cNvSpPr>
            <p:nvPr/>
          </p:nvSpPr>
          <p:spPr bwMode="auto">
            <a:xfrm>
              <a:off x="1920" y="3753"/>
              <a:ext cx="11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GB" sz="1800">
                  <a:latin typeface="Arial" charset="0"/>
                </a:rPr>
                <a:t>artefacts of work</a:t>
              </a:r>
            </a:p>
          </p:txBody>
        </p:sp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3888" y="3168"/>
              <a:ext cx="10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GB" sz="1800">
                  <a:latin typeface="Arial" charset="0"/>
                </a:rPr>
                <a:t>   control and</a:t>
              </a:r>
              <a:br>
                <a:rPr lang="en-GB" sz="1800">
                  <a:latin typeface="Arial" charset="0"/>
                </a:rPr>
              </a:br>
              <a:r>
                <a:rPr lang="en-GB" sz="1800">
                  <a:latin typeface="Arial" charset="0"/>
                </a:rPr>
                <a:t>feedback</a:t>
              </a:r>
            </a:p>
          </p:txBody>
        </p:sp>
        <p:sp>
          <p:nvSpPr>
            <p:cNvPr id="7178" name="Oval 7"/>
            <p:cNvSpPr>
              <a:spLocks noChangeArrowheads="1"/>
            </p:cNvSpPr>
            <p:nvPr/>
          </p:nvSpPr>
          <p:spPr bwMode="auto">
            <a:xfrm>
              <a:off x="2448" y="2448"/>
              <a:ext cx="432" cy="43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3600">
                  <a:latin typeface="Arial" charset="0"/>
                </a:rPr>
                <a:t>P</a:t>
              </a:r>
            </a:p>
          </p:txBody>
        </p:sp>
        <p:sp>
          <p:nvSpPr>
            <p:cNvPr id="7179" name="Oval 8"/>
            <p:cNvSpPr>
              <a:spLocks noChangeArrowheads="1"/>
            </p:cNvSpPr>
            <p:nvPr/>
          </p:nvSpPr>
          <p:spPr bwMode="auto">
            <a:xfrm>
              <a:off x="4128" y="2448"/>
              <a:ext cx="432" cy="43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3600">
                  <a:latin typeface="Arial" charset="0"/>
                </a:rPr>
                <a:t>P</a:t>
              </a:r>
            </a:p>
          </p:txBody>
        </p:sp>
        <p:sp>
          <p:nvSpPr>
            <p:cNvPr id="7180" name="Oval 9"/>
            <p:cNvSpPr>
              <a:spLocks noChangeArrowheads="1"/>
            </p:cNvSpPr>
            <p:nvPr/>
          </p:nvSpPr>
          <p:spPr bwMode="auto">
            <a:xfrm>
              <a:off x="3312" y="3648"/>
              <a:ext cx="432" cy="43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3600">
                  <a:latin typeface="Arial" charset="0"/>
                </a:rPr>
                <a:t>A</a:t>
              </a:r>
            </a:p>
          </p:txBody>
        </p:sp>
        <p:sp>
          <p:nvSpPr>
            <p:cNvPr id="7181" name="Line 11"/>
            <p:cNvSpPr>
              <a:spLocks noChangeShapeType="1"/>
            </p:cNvSpPr>
            <p:nvPr/>
          </p:nvSpPr>
          <p:spPr bwMode="auto">
            <a:xfrm>
              <a:off x="2784" y="2928"/>
              <a:ext cx="512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13"/>
            <p:cNvSpPr>
              <a:spLocks noChangeShapeType="1"/>
            </p:cNvSpPr>
            <p:nvPr/>
          </p:nvSpPr>
          <p:spPr bwMode="auto">
            <a:xfrm flipH="1">
              <a:off x="3712" y="2928"/>
              <a:ext cx="512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flipH="1">
              <a:off x="2928" y="2688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184" name="AutoShape 18"/>
            <p:cNvCxnSpPr>
              <a:cxnSpLocks noChangeShapeType="1"/>
              <a:stCxn id="7173" idx="0"/>
              <a:endCxn id="7174" idx="0"/>
            </p:cNvCxnSpPr>
            <p:nvPr/>
          </p:nvCxnSpPr>
          <p:spPr bwMode="auto">
            <a:xfrm rot="5400000" flipV="1">
              <a:off x="3503" y="1897"/>
              <a:ext cx="1" cy="1200"/>
            </a:xfrm>
            <a:prstGeom prst="curvedConnector3">
              <a:avLst>
                <a:gd name="adj1" fmla="val -14400000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85" name="Text Box 19"/>
            <p:cNvSpPr txBox="1">
              <a:spLocks noChangeArrowheads="1"/>
            </p:cNvSpPr>
            <p:nvPr/>
          </p:nvSpPr>
          <p:spPr bwMode="auto">
            <a:xfrm>
              <a:off x="2954" y="2688"/>
              <a:ext cx="10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GB" sz="1800">
                  <a:latin typeface="Arial" charset="0"/>
                </a:rPr>
                <a:t>communication</a:t>
              </a:r>
            </a:p>
          </p:txBody>
        </p:sp>
        <p:sp>
          <p:nvSpPr>
            <p:cNvPr id="7186" name="Text Box 20"/>
            <p:cNvSpPr txBox="1">
              <a:spLocks noChangeArrowheads="1"/>
            </p:cNvSpPr>
            <p:nvPr/>
          </p:nvSpPr>
          <p:spPr bwMode="auto">
            <a:xfrm>
              <a:off x="2976" y="2121"/>
              <a:ext cx="10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GB" sz="1800">
                  <a:latin typeface="Arial" charset="0"/>
                </a:rPr>
                <a:t>understanding</a:t>
              </a:r>
            </a:p>
          </p:txBody>
        </p:sp>
        <p:sp>
          <p:nvSpPr>
            <p:cNvPr id="7187" name="Text Box 21"/>
            <p:cNvSpPr txBox="1">
              <a:spLocks noChangeArrowheads="1"/>
            </p:cNvSpPr>
            <p:nvPr/>
          </p:nvSpPr>
          <p:spPr bwMode="auto">
            <a:xfrm>
              <a:off x="3245" y="2457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GB" sz="1800">
                  <a:latin typeface="Arial" charset="0"/>
                </a:rPr>
                <a:t>direct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Robustness and scaleability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 eaLnBrk="1" hangingPunct="1">
              <a:buFontTx/>
              <a:buChar char=" "/>
            </a:pPr>
            <a:r>
              <a:rPr lang="en-GB" sz="2400" smtClean="0"/>
              <a:t>crash in single-user interface – one sad user</a:t>
            </a:r>
          </a:p>
          <a:p>
            <a:pPr marL="190500" indent="-190500" eaLnBrk="1" hangingPunct="1">
              <a:buFontTx/>
              <a:buChar char=" "/>
            </a:pPr>
            <a:endParaRPr lang="en-GB" sz="2400" smtClean="0"/>
          </a:p>
          <a:p>
            <a:pPr marL="190500" indent="-190500" eaLnBrk="1" hangingPunct="1">
              <a:buFontTx/>
              <a:buChar char=" "/>
            </a:pPr>
            <a:r>
              <a:rPr lang="en-GB" sz="2400" smtClean="0"/>
              <a:t>crash in groupware – disaster !</a:t>
            </a:r>
          </a:p>
          <a:p>
            <a:pPr marL="190500" indent="-190500" eaLnBrk="1" hangingPunct="1">
              <a:buFontTx/>
              <a:buChar char=" "/>
            </a:pPr>
            <a:endParaRPr lang="en-GB" sz="2400" smtClean="0"/>
          </a:p>
          <a:p>
            <a:pPr marL="190500" indent="-190500" eaLnBrk="1" hangingPunct="1">
              <a:buFontTx/>
              <a:buChar char=" "/>
            </a:pPr>
            <a:endParaRPr lang="en-GB" sz="2400" smtClean="0"/>
          </a:p>
          <a:p>
            <a:pPr marL="190500" indent="-190500" eaLnBrk="1" hangingPunct="1">
              <a:buFontTx/>
              <a:buChar char=" "/>
            </a:pPr>
            <a:r>
              <a:rPr lang="en-GB" sz="2400" smtClean="0"/>
              <a:t>but …</a:t>
            </a:r>
          </a:p>
          <a:p>
            <a:pPr marL="958850" lvl="1" eaLnBrk="1" hangingPunct="1"/>
            <a:r>
              <a:rPr lang="en-GB" sz="2000" smtClean="0"/>
              <a:t>groupware complex: networks, graphics etc.</a:t>
            </a:r>
          </a:p>
          <a:p>
            <a:pPr marL="958850" lvl="1" eaLnBrk="1" hangingPunct="1"/>
            <a:r>
              <a:rPr lang="en-GB" sz="2000" smtClean="0"/>
              <a:t>scaling up to large numbers of users?</a:t>
            </a:r>
          </a:p>
          <a:p>
            <a:pPr marL="958850" lvl="1" eaLnBrk="1" hangingPunct="1"/>
            <a:r>
              <a:rPr lang="en-GB" sz="2000" smtClean="0"/>
              <a:t>testing and debugging – hard!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… some tips …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1800" smtClean="0"/>
              <a:t>network or server fails – standard solutions</a:t>
            </a:r>
          </a:p>
          <a:p>
            <a:pPr eaLnBrk="1" hangingPunct="1">
              <a:lnSpc>
                <a:spcPct val="90000"/>
              </a:lnSpc>
            </a:pPr>
            <a:endParaRPr lang="en-GB" sz="1000" smtClean="0"/>
          </a:p>
          <a:p>
            <a:pPr eaLnBrk="1" hangingPunct="1">
              <a:lnSpc>
                <a:spcPct val="90000"/>
              </a:lnSpc>
            </a:pPr>
            <a:r>
              <a:rPr lang="en-GB" sz="1800" smtClean="0"/>
              <a:t>client fails – three `R's for server: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b="1" smtClean="0"/>
              <a:t>robust</a:t>
            </a:r>
            <a:r>
              <a:rPr lang="en-GB" sz="1600" smtClean="0"/>
              <a:t> – server should survive client crash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b="1" smtClean="0"/>
              <a:t>reconfigure</a:t>
            </a:r>
            <a:r>
              <a:rPr lang="en-GB" sz="1600" smtClean="0"/>
              <a:t> – detect and respond to failure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b="1" smtClean="0"/>
              <a:t>resynchronise</a:t>
            </a:r>
            <a:r>
              <a:rPr lang="en-GB" sz="1600" smtClean="0"/>
              <a:t> – catch up when client restarts</a:t>
            </a:r>
          </a:p>
          <a:p>
            <a:pPr eaLnBrk="1" hangingPunct="1">
              <a:lnSpc>
                <a:spcPct val="90000"/>
              </a:lnSpc>
            </a:pPr>
            <a:endParaRPr lang="en-GB" sz="1000" smtClean="0"/>
          </a:p>
          <a:p>
            <a:pPr eaLnBrk="1" hangingPunct="1">
              <a:lnSpc>
                <a:spcPct val="90000"/>
              </a:lnSpc>
            </a:pPr>
            <a:r>
              <a:rPr lang="en-GB" sz="1800" smtClean="0"/>
              <a:t>errors in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defensive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simple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formal methods</a:t>
            </a:r>
          </a:p>
          <a:p>
            <a:pPr eaLnBrk="1" hangingPunct="1">
              <a:lnSpc>
                <a:spcPct val="90000"/>
              </a:lnSpc>
            </a:pPr>
            <a:endParaRPr lang="en-GB" sz="1000" smtClean="0"/>
          </a:p>
          <a:p>
            <a:pPr eaLnBrk="1" hangingPunct="1">
              <a:lnSpc>
                <a:spcPct val="90000"/>
              </a:lnSpc>
            </a:pPr>
            <a:r>
              <a:rPr lang="en-GB" sz="1800" smtClean="0"/>
              <a:t>unforeseen sequences of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i="1" smtClean="0"/>
              <a:t>deadlock</a:t>
            </a:r>
            <a:r>
              <a:rPr lang="en-GB" sz="1600" smtClean="0"/>
              <a:t> – never use blocking I/O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never assume particular orders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600" smtClean="0"/>
              <a:t>network packet ≠ logical message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scaling and testing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smtClean="0"/>
              <a:t>scaling up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robustness </a:t>
            </a:r>
            <a:r>
              <a:rPr lang="en-GB" sz="1800" smtClean="0">
                <a:sym typeface="Symbol" pitchFamily="18" charset="2"/>
              </a:rPr>
              <a:t></a:t>
            </a:r>
            <a:r>
              <a:rPr lang="en-GB" sz="1800" smtClean="0"/>
              <a:t> simple algorithms</a:t>
            </a:r>
            <a:br>
              <a:rPr lang="en-GB" sz="1800" smtClean="0"/>
            </a:br>
            <a:r>
              <a:rPr lang="en-GB" sz="1800" smtClean="0"/>
              <a:t>… but don’t scale well – need to evolve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good software architecture helps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document fixed-size assumptions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know operating system limits (e.g. open files)</a:t>
            </a:r>
          </a:p>
          <a:p>
            <a:pPr eaLnBrk="1" hangingPunct="1">
              <a:lnSpc>
                <a:spcPct val="90000"/>
              </a:lnSpc>
            </a:pPr>
            <a:endParaRPr lang="en-GB" sz="1200" smtClean="0"/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testing for robustness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take off the kid gloves … mistreat it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reboot, pull out network cable, random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create a rogue client, simulate high loads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and when you think it is perfect</a:t>
            </a:r>
            <a:br>
              <a:rPr lang="en-GB" sz="1800" smtClean="0"/>
            </a:br>
            <a:r>
              <a:rPr lang="en-GB" sz="1800" smtClean="0"/>
              <a:t>	… give it to some computing students to test</a:t>
            </a:r>
          </a:p>
          <a:p>
            <a:pPr eaLnBrk="1" hangingPunct="1">
              <a:lnSpc>
                <a:spcPct val="90000"/>
              </a:lnSpc>
            </a:pPr>
            <a:endParaRPr lang="en-GB" sz="20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smtClean="0"/>
              <a:t>What interactions does a tool support?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486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900" smtClean="0"/>
              <a:t>computer-mediated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800" smtClean="0"/>
              <a:t>direct communication between participants</a:t>
            </a:r>
          </a:p>
          <a:p>
            <a:pPr eaLnBrk="1" hangingPunct="1">
              <a:lnSpc>
                <a:spcPct val="90000"/>
              </a:lnSpc>
            </a:pPr>
            <a:r>
              <a:rPr lang="en-GB" sz="900" smtClean="0"/>
              <a:t>meeting and decision support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800" smtClean="0"/>
              <a:t>common understanding</a:t>
            </a:r>
          </a:p>
          <a:p>
            <a:pPr eaLnBrk="1" hangingPunct="1">
              <a:lnSpc>
                <a:spcPct val="90000"/>
              </a:lnSpc>
            </a:pPr>
            <a:r>
              <a:rPr lang="en-GB" sz="900" smtClean="0"/>
              <a:t>shared applications and artefacts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800" smtClean="0"/>
              <a:t>control and feedback with shared work objects</a:t>
            </a:r>
          </a:p>
        </p:txBody>
      </p:sp>
      <p:sp>
        <p:nvSpPr>
          <p:cNvPr id="8196" name="Rectangle 21"/>
          <p:cNvSpPr>
            <a:spLocks noChangeArrowheads="1"/>
          </p:cNvSpPr>
          <p:nvPr/>
        </p:nvSpPr>
        <p:spPr bwMode="auto">
          <a:xfrm>
            <a:off x="304800" y="1752600"/>
            <a:ext cx="426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7" name="Group 25"/>
          <p:cNvGrpSpPr>
            <a:grpSpLocks/>
          </p:cNvGrpSpPr>
          <p:nvPr/>
        </p:nvGrpSpPr>
        <p:grpSpPr bwMode="auto">
          <a:xfrm>
            <a:off x="533400" y="2819400"/>
            <a:ext cx="4294188" cy="2566988"/>
            <a:chOff x="2987" y="1728"/>
            <a:chExt cx="2705" cy="1617"/>
          </a:xfrm>
        </p:grpSpPr>
        <p:sp>
          <p:nvSpPr>
            <p:cNvPr id="8212" name="Rectangle 5"/>
            <p:cNvSpPr>
              <a:spLocks noChangeAspect="1" noChangeArrowheads="1"/>
            </p:cNvSpPr>
            <p:nvPr/>
          </p:nvSpPr>
          <p:spPr bwMode="auto">
            <a:xfrm>
              <a:off x="4023" y="2079"/>
              <a:ext cx="115" cy="1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Rectangle 6"/>
            <p:cNvSpPr>
              <a:spLocks noChangeAspect="1" noChangeArrowheads="1"/>
            </p:cNvSpPr>
            <p:nvPr/>
          </p:nvSpPr>
          <p:spPr bwMode="auto">
            <a:xfrm>
              <a:off x="4983" y="2079"/>
              <a:ext cx="115" cy="1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Text Box 7"/>
            <p:cNvSpPr txBox="1">
              <a:spLocks noChangeAspect="1" noChangeArrowheads="1"/>
            </p:cNvSpPr>
            <p:nvPr/>
          </p:nvSpPr>
          <p:spPr bwMode="auto">
            <a:xfrm>
              <a:off x="2987" y="2185"/>
              <a:ext cx="6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GB" sz="1400">
                  <a:latin typeface="Arial" charset="0"/>
                </a:rPr>
                <a:t>participants</a:t>
              </a:r>
            </a:p>
          </p:txBody>
        </p:sp>
        <p:sp>
          <p:nvSpPr>
            <p:cNvPr id="8215" name="Text Box 8"/>
            <p:cNvSpPr txBox="1">
              <a:spLocks noChangeAspect="1" noChangeArrowheads="1"/>
            </p:cNvSpPr>
            <p:nvPr/>
          </p:nvSpPr>
          <p:spPr bwMode="auto">
            <a:xfrm>
              <a:off x="3385" y="3113"/>
              <a:ext cx="9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GB" sz="1400">
                  <a:latin typeface="Arial" charset="0"/>
                </a:rPr>
                <a:t>artefacts of work</a:t>
              </a:r>
            </a:p>
          </p:txBody>
        </p:sp>
        <p:sp>
          <p:nvSpPr>
            <p:cNvPr id="8216" name="Text Box 9"/>
            <p:cNvSpPr txBox="1">
              <a:spLocks noChangeAspect="1" noChangeArrowheads="1"/>
            </p:cNvSpPr>
            <p:nvPr/>
          </p:nvSpPr>
          <p:spPr bwMode="auto">
            <a:xfrm>
              <a:off x="4848" y="2616"/>
              <a:ext cx="84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GB" sz="1400">
                  <a:latin typeface="Arial" charset="0"/>
                </a:rPr>
                <a:t>   control and</a:t>
              </a:r>
              <a:br>
                <a:rPr lang="en-GB" sz="1400">
                  <a:latin typeface="Arial" charset="0"/>
                </a:rPr>
              </a:br>
              <a:r>
                <a:rPr lang="en-GB" sz="1400">
                  <a:latin typeface="Arial" charset="0"/>
                </a:rPr>
                <a:t>feedback</a:t>
              </a:r>
            </a:p>
          </p:txBody>
        </p:sp>
        <p:sp>
          <p:nvSpPr>
            <p:cNvPr id="8217" name="Oval 10"/>
            <p:cNvSpPr>
              <a:spLocks noChangeAspect="1" noChangeArrowheads="1"/>
            </p:cNvSpPr>
            <p:nvPr/>
          </p:nvSpPr>
          <p:spPr bwMode="auto">
            <a:xfrm>
              <a:off x="3716" y="2041"/>
              <a:ext cx="346" cy="34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800">
                  <a:latin typeface="Arial" charset="0"/>
                </a:rPr>
                <a:t>P</a:t>
              </a:r>
            </a:p>
          </p:txBody>
        </p:sp>
        <p:sp>
          <p:nvSpPr>
            <p:cNvPr id="8218" name="Oval 11"/>
            <p:cNvSpPr>
              <a:spLocks noChangeAspect="1" noChangeArrowheads="1"/>
            </p:cNvSpPr>
            <p:nvPr/>
          </p:nvSpPr>
          <p:spPr bwMode="auto">
            <a:xfrm>
              <a:off x="5060" y="2041"/>
              <a:ext cx="345" cy="34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800">
                  <a:latin typeface="Arial" charset="0"/>
                </a:rPr>
                <a:t>P</a:t>
              </a:r>
            </a:p>
          </p:txBody>
        </p:sp>
        <p:sp>
          <p:nvSpPr>
            <p:cNvPr id="8219" name="Oval 12"/>
            <p:cNvSpPr>
              <a:spLocks noChangeAspect="1" noChangeArrowheads="1"/>
            </p:cNvSpPr>
            <p:nvPr/>
          </p:nvSpPr>
          <p:spPr bwMode="auto">
            <a:xfrm>
              <a:off x="4407" y="3000"/>
              <a:ext cx="345" cy="34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800">
                  <a:latin typeface="Arial" charset="0"/>
                </a:rPr>
                <a:t>A</a:t>
              </a:r>
            </a:p>
          </p:txBody>
        </p:sp>
        <p:sp>
          <p:nvSpPr>
            <p:cNvPr id="8220" name="Line 13"/>
            <p:cNvSpPr>
              <a:spLocks noChangeAspect="1" noChangeShapeType="1"/>
            </p:cNvSpPr>
            <p:nvPr/>
          </p:nvSpPr>
          <p:spPr bwMode="auto">
            <a:xfrm>
              <a:off x="3985" y="2424"/>
              <a:ext cx="40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Line 14"/>
            <p:cNvSpPr>
              <a:spLocks noChangeAspect="1" noChangeShapeType="1"/>
            </p:cNvSpPr>
            <p:nvPr/>
          </p:nvSpPr>
          <p:spPr bwMode="auto">
            <a:xfrm flipH="1">
              <a:off x="4727" y="2424"/>
              <a:ext cx="40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Line 15"/>
            <p:cNvSpPr>
              <a:spLocks noChangeAspect="1" noChangeShapeType="1"/>
            </p:cNvSpPr>
            <p:nvPr/>
          </p:nvSpPr>
          <p:spPr bwMode="auto">
            <a:xfrm flipH="1">
              <a:off x="4100" y="2232"/>
              <a:ext cx="8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223" name="AutoShape 16"/>
            <p:cNvCxnSpPr>
              <a:cxnSpLocks noChangeAspect="1" noChangeShapeType="1"/>
              <a:stCxn id="8212" idx="0"/>
              <a:endCxn id="8213" idx="0"/>
            </p:cNvCxnSpPr>
            <p:nvPr/>
          </p:nvCxnSpPr>
          <p:spPr bwMode="auto">
            <a:xfrm rot="5400000" flipV="1">
              <a:off x="4560" y="1600"/>
              <a:ext cx="1" cy="959"/>
            </a:xfrm>
            <a:prstGeom prst="curvedConnector3">
              <a:avLst>
                <a:gd name="adj1" fmla="val -14400000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24" name="Text Box 17"/>
            <p:cNvSpPr txBox="1">
              <a:spLocks noChangeAspect="1" noChangeArrowheads="1"/>
            </p:cNvSpPr>
            <p:nvPr/>
          </p:nvSpPr>
          <p:spPr bwMode="auto">
            <a:xfrm>
              <a:off x="4125" y="2256"/>
              <a:ext cx="8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GB" sz="1400">
                  <a:latin typeface="Arial" charset="0"/>
                </a:rPr>
                <a:t>communication</a:t>
              </a:r>
            </a:p>
          </p:txBody>
        </p:sp>
        <p:sp>
          <p:nvSpPr>
            <p:cNvPr id="8225" name="Text Box 18"/>
            <p:cNvSpPr txBox="1">
              <a:spLocks noChangeAspect="1" noChangeArrowheads="1"/>
            </p:cNvSpPr>
            <p:nvPr/>
          </p:nvSpPr>
          <p:spPr bwMode="auto">
            <a:xfrm>
              <a:off x="4138" y="1728"/>
              <a:ext cx="82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GB" sz="1400">
                  <a:latin typeface="Arial" charset="0"/>
                </a:rPr>
                <a:t>understanding</a:t>
              </a:r>
            </a:p>
          </p:txBody>
        </p:sp>
        <p:sp>
          <p:nvSpPr>
            <p:cNvPr id="8226" name="Text Box 19"/>
            <p:cNvSpPr txBox="1">
              <a:spLocks noChangeAspect="1" noChangeArrowheads="1"/>
            </p:cNvSpPr>
            <p:nvPr/>
          </p:nvSpPr>
          <p:spPr bwMode="auto">
            <a:xfrm>
              <a:off x="4346" y="2064"/>
              <a:ext cx="38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GB" sz="1400">
                  <a:latin typeface="Arial" charset="0"/>
                </a:rPr>
                <a:t>direct</a:t>
              </a:r>
            </a:p>
          </p:txBody>
        </p:sp>
      </p:grpSp>
      <p:grpSp>
        <p:nvGrpSpPr>
          <p:cNvPr id="93220" name="Group 36"/>
          <p:cNvGrpSpPr>
            <a:grpSpLocks/>
          </p:cNvGrpSpPr>
          <p:nvPr/>
        </p:nvGrpSpPr>
        <p:grpSpPr bwMode="auto">
          <a:xfrm>
            <a:off x="2209800" y="1784350"/>
            <a:ext cx="5768975" cy="1416050"/>
            <a:chOff x="1392" y="1124"/>
            <a:chExt cx="3634" cy="892"/>
          </a:xfrm>
        </p:grpSpPr>
        <p:sp>
          <p:nvSpPr>
            <p:cNvPr id="8209" name="Rectangle 20"/>
            <p:cNvSpPr>
              <a:spLocks noChangeArrowheads="1"/>
            </p:cNvSpPr>
            <p:nvPr/>
          </p:nvSpPr>
          <p:spPr bwMode="auto">
            <a:xfrm>
              <a:off x="3024" y="1124"/>
              <a:ext cx="2002" cy="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2000">
                  <a:latin typeface="Verdana" pitchFamily="34" charset="0"/>
                </a:rPr>
                <a:t>meeting and decision</a:t>
              </a:r>
              <a:br>
                <a:rPr lang="en-GB" sz="2000">
                  <a:latin typeface="Verdana" pitchFamily="34" charset="0"/>
                </a:rPr>
              </a:br>
              <a:r>
                <a:rPr lang="en-GB" sz="2000">
                  <a:latin typeface="Verdana" pitchFamily="34" charset="0"/>
                </a:rPr>
                <a:t>          support systems</a:t>
              </a:r>
            </a:p>
            <a:p>
              <a:pPr marL="190500" lvl="1"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–"/>
              </a:pPr>
              <a:r>
                <a:rPr lang="en-GB" sz="1800">
                  <a:latin typeface="Verdana" pitchFamily="34" charset="0"/>
                </a:rPr>
                <a:t>  </a:t>
              </a:r>
              <a:r>
                <a:rPr lang="en-GB" sz="1600">
                  <a:latin typeface="Verdana" pitchFamily="34" charset="0"/>
                </a:rPr>
                <a:t>common understanding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endParaRPr lang="en-GB" sz="1800">
                <a:latin typeface="Verdana" pitchFamily="34" charset="0"/>
              </a:endParaRPr>
            </a:p>
          </p:txBody>
        </p:sp>
        <p:sp>
          <p:nvSpPr>
            <p:cNvPr id="8210" name="Oval 26"/>
            <p:cNvSpPr>
              <a:spLocks noChangeArrowheads="1"/>
            </p:cNvSpPr>
            <p:nvPr/>
          </p:nvSpPr>
          <p:spPr bwMode="auto">
            <a:xfrm>
              <a:off x="1392" y="1728"/>
              <a:ext cx="1008" cy="28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Line 30"/>
            <p:cNvSpPr>
              <a:spLocks noChangeShapeType="1"/>
            </p:cNvSpPr>
            <p:nvPr/>
          </p:nvSpPr>
          <p:spPr bwMode="auto">
            <a:xfrm flipH="1">
              <a:off x="2400" y="1440"/>
              <a:ext cx="768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19" name="Group 35"/>
          <p:cNvGrpSpPr>
            <a:grpSpLocks/>
          </p:cNvGrpSpPr>
          <p:nvPr/>
        </p:nvGrpSpPr>
        <p:grpSpPr bwMode="auto">
          <a:xfrm>
            <a:off x="2209800" y="3352800"/>
            <a:ext cx="6442075" cy="1255713"/>
            <a:chOff x="1392" y="2112"/>
            <a:chExt cx="4058" cy="791"/>
          </a:xfrm>
        </p:grpSpPr>
        <p:sp>
          <p:nvSpPr>
            <p:cNvPr id="8206" name="Rectangle 22"/>
            <p:cNvSpPr>
              <a:spLocks noChangeArrowheads="1"/>
            </p:cNvSpPr>
            <p:nvPr/>
          </p:nvSpPr>
          <p:spPr bwMode="auto">
            <a:xfrm>
              <a:off x="3552" y="2160"/>
              <a:ext cx="1898" cy="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2000">
                  <a:latin typeface="Verdana" pitchFamily="34" charset="0"/>
                </a:rPr>
                <a:t>computer-mediated</a:t>
              </a:r>
              <a:br>
                <a:rPr lang="en-GB" sz="2000">
                  <a:latin typeface="Verdana" pitchFamily="34" charset="0"/>
                </a:rPr>
              </a:br>
              <a:r>
                <a:rPr lang="en-GB" sz="2000">
                  <a:latin typeface="Verdana" pitchFamily="34" charset="0"/>
                </a:rPr>
                <a:t>          communication</a:t>
              </a:r>
            </a:p>
            <a:p>
              <a:pPr marL="190500" lvl="1"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–"/>
              </a:pPr>
              <a:r>
                <a:rPr lang="en-GB" sz="1800">
                  <a:latin typeface="Verdana" pitchFamily="34" charset="0"/>
                </a:rPr>
                <a:t> </a:t>
              </a:r>
              <a:r>
                <a:rPr lang="en-GB" sz="1600">
                  <a:latin typeface="Verdana" pitchFamily="34" charset="0"/>
                </a:rPr>
                <a:t>direct communication</a:t>
              </a:r>
              <a:br>
                <a:rPr lang="en-GB" sz="1600">
                  <a:latin typeface="Verdana" pitchFamily="34" charset="0"/>
                </a:rPr>
              </a:br>
              <a:r>
                <a:rPr lang="en-GB" sz="1600">
                  <a:latin typeface="Verdana" pitchFamily="34" charset="0"/>
                </a:rPr>
                <a:t>   between participants</a:t>
              </a:r>
              <a:endParaRPr lang="en-GB" sz="1800">
                <a:latin typeface="Verdana" pitchFamily="34" charset="0"/>
              </a:endParaRPr>
            </a:p>
          </p:txBody>
        </p:sp>
        <p:sp>
          <p:nvSpPr>
            <p:cNvPr id="8207" name="Oval 27"/>
            <p:cNvSpPr>
              <a:spLocks noChangeArrowheads="1"/>
            </p:cNvSpPr>
            <p:nvPr/>
          </p:nvSpPr>
          <p:spPr bwMode="auto">
            <a:xfrm>
              <a:off x="1392" y="2112"/>
              <a:ext cx="1008" cy="43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31"/>
            <p:cNvSpPr>
              <a:spLocks noChangeShapeType="1"/>
            </p:cNvSpPr>
            <p:nvPr/>
          </p:nvSpPr>
          <p:spPr bwMode="auto">
            <a:xfrm flipH="1" flipV="1">
              <a:off x="2448" y="2352"/>
              <a:ext cx="1104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18" name="Group 34"/>
          <p:cNvGrpSpPr>
            <a:grpSpLocks/>
          </p:cNvGrpSpPr>
          <p:nvPr/>
        </p:nvGrpSpPr>
        <p:grpSpPr bwMode="auto">
          <a:xfrm>
            <a:off x="2590800" y="4191000"/>
            <a:ext cx="5638800" cy="2246313"/>
            <a:chOff x="1632" y="2640"/>
            <a:chExt cx="3552" cy="1415"/>
          </a:xfrm>
        </p:grpSpPr>
        <p:sp>
          <p:nvSpPr>
            <p:cNvPr id="8201" name="Rectangle 23"/>
            <p:cNvSpPr>
              <a:spLocks noChangeArrowheads="1"/>
            </p:cNvSpPr>
            <p:nvPr/>
          </p:nvSpPr>
          <p:spPr bwMode="auto">
            <a:xfrm>
              <a:off x="3150" y="3312"/>
              <a:ext cx="2034" cy="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GB" sz="2000">
                  <a:latin typeface="Verdana" pitchFamily="34" charset="0"/>
                </a:rPr>
                <a:t>shared applications</a:t>
              </a:r>
              <a:br>
                <a:rPr lang="en-GB" sz="2000">
                  <a:latin typeface="Verdana" pitchFamily="34" charset="0"/>
                </a:rPr>
              </a:br>
              <a:r>
                <a:rPr lang="en-GB" sz="2000">
                  <a:latin typeface="Verdana" pitchFamily="34" charset="0"/>
                </a:rPr>
                <a:t>               and artefacts</a:t>
              </a:r>
            </a:p>
            <a:p>
              <a:pPr marL="190500" lvl="1" eaLnBrk="1" hangingPunct="1">
                <a:lnSpc>
                  <a:spcPct val="90000"/>
                </a:lnSpc>
                <a:spcBef>
                  <a:spcPct val="20000"/>
                </a:spcBef>
                <a:buFontTx/>
                <a:buChar char="–"/>
              </a:pPr>
              <a:r>
                <a:rPr lang="en-GB" sz="1800">
                  <a:latin typeface="Verdana" pitchFamily="34" charset="0"/>
                </a:rPr>
                <a:t>  </a:t>
              </a:r>
              <a:r>
                <a:rPr lang="en-GB" sz="1600">
                  <a:latin typeface="Verdana" pitchFamily="34" charset="0"/>
                </a:rPr>
                <a:t>control and feedback</a:t>
              </a:r>
              <a:br>
                <a:rPr lang="en-GB" sz="1600">
                  <a:latin typeface="Verdana" pitchFamily="34" charset="0"/>
                </a:rPr>
              </a:br>
              <a:r>
                <a:rPr lang="en-GB" sz="1600">
                  <a:latin typeface="Verdana" pitchFamily="34" charset="0"/>
                </a:rPr>
                <a:t>    with shared work objects</a:t>
              </a:r>
            </a:p>
          </p:txBody>
        </p:sp>
        <p:sp>
          <p:nvSpPr>
            <p:cNvPr id="8202" name="Oval 28"/>
            <p:cNvSpPr>
              <a:spLocks noChangeArrowheads="1"/>
            </p:cNvSpPr>
            <p:nvPr/>
          </p:nvSpPr>
          <p:spPr bwMode="auto">
            <a:xfrm>
              <a:off x="2064" y="2640"/>
              <a:ext cx="1008" cy="432"/>
            </a:xfrm>
            <a:prstGeom prst="ellipse">
              <a:avLst/>
            </a:prstGeom>
            <a:noFill/>
            <a:ln w="38100">
              <a:solidFill>
                <a:srgbClr val="2F8B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Oval 29"/>
            <p:cNvSpPr>
              <a:spLocks noChangeArrowheads="1"/>
            </p:cNvSpPr>
            <p:nvPr/>
          </p:nvSpPr>
          <p:spPr bwMode="auto">
            <a:xfrm>
              <a:off x="1632" y="2976"/>
              <a:ext cx="624" cy="528"/>
            </a:xfrm>
            <a:prstGeom prst="ellipse">
              <a:avLst/>
            </a:prstGeom>
            <a:noFill/>
            <a:ln w="38100">
              <a:solidFill>
                <a:srgbClr val="2F8B2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32"/>
            <p:cNvSpPr>
              <a:spLocks noChangeShapeType="1"/>
            </p:cNvSpPr>
            <p:nvPr/>
          </p:nvSpPr>
          <p:spPr bwMode="auto">
            <a:xfrm flipH="1" flipV="1">
              <a:off x="2688" y="3120"/>
              <a:ext cx="432" cy="240"/>
            </a:xfrm>
            <a:prstGeom prst="line">
              <a:avLst/>
            </a:prstGeom>
            <a:noFill/>
            <a:ln w="28575">
              <a:solidFill>
                <a:srgbClr val="2F8B2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33"/>
            <p:cNvSpPr>
              <a:spLocks noChangeShapeType="1"/>
            </p:cNvSpPr>
            <p:nvPr/>
          </p:nvSpPr>
          <p:spPr bwMode="auto">
            <a:xfrm flipH="1" flipV="1">
              <a:off x="2304" y="3408"/>
              <a:ext cx="768" cy="144"/>
            </a:xfrm>
            <a:prstGeom prst="line">
              <a:avLst/>
            </a:prstGeom>
            <a:noFill/>
            <a:ln w="28575">
              <a:solidFill>
                <a:srgbClr val="2F8B2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GB" smtClean="0"/>
              <a:t>computer-mediated communication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sz="2400" smtClean="0"/>
              <a:t>email and bulletin boards</a:t>
            </a:r>
          </a:p>
          <a:p>
            <a:pPr eaLnBrk="1" hangingPunct="1"/>
            <a:r>
              <a:rPr lang="en-GB" sz="2400" smtClean="0"/>
              <a:t>structured message systems</a:t>
            </a:r>
          </a:p>
          <a:p>
            <a:pPr eaLnBrk="1" hangingPunct="1"/>
            <a:r>
              <a:rPr lang="en-GB" sz="2400" smtClean="0"/>
              <a:t>text messaging</a:t>
            </a:r>
          </a:p>
          <a:p>
            <a:pPr eaLnBrk="1" hangingPunct="1"/>
            <a:r>
              <a:rPr lang="en-GB" sz="2400" smtClean="0"/>
              <a:t>video, virtual environments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Email and bulletin boards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 eaLnBrk="1" hangingPunct="1">
              <a:buFontTx/>
              <a:buChar char=" "/>
            </a:pPr>
            <a:r>
              <a:rPr lang="en-GB" sz="2400" i="1" smtClean="0"/>
              <a:t>asynchronous/remote</a:t>
            </a:r>
            <a:endParaRPr lang="en-GB" sz="2400" smtClean="0"/>
          </a:p>
          <a:p>
            <a:pPr marL="190500" indent="-190500" eaLnBrk="1" hangingPunct="1">
              <a:buFontTx/>
              <a:buChar char=" "/>
            </a:pPr>
            <a:endParaRPr lang="en-GB" sz="2400" smtClean="0"/>
          </a:p>
          <a:p>
            <a:pPr marL="190500" indent="-190500" eaLnBrk="1" hangingPunct="1">
              <a:buFontTx/>
              <a:buChar char=" "/>
            </a:pPr>
            <a:r>
              <a:rPr lang="en-GB" sz="2400" smtClean="0"/>
              <a:t>familiar and most successful groupware</a:t>
            </a:r>
          </a:p>
          <a:p>
            <a:pPr marL="190500" indent="-190500" eaLnBrk="1" hangingPunct="1">
              <a:buFontTx/>
              <a:buChar char=" "/>
            </a:pPr>
            <a:endParaRPr lang="en-GB" sz="2400" smtClean="0"/>
          </a:p>
          <a:p>
            <a:pPr marL="190500" indent="-190500" eaLnBrk="1" hangingPunct="1">
              <a:buFontTx/>
              <a:buChar char=" "/>
            </a:pPr>
            <a:r>
              <a:rPr lang="en-GB" sz="2400" smtClean="0"/>
              <a:t>Recipients of email:</a:t>
            </a:r>
            <a:br>
              <a:rPr lang="en-GB" sz="2400" smtClean="0"/>
            </a:br>
            <a:r>
              <a:rPr lang="en-GB" sz="2400" smtClean="0"/>
              <a:t>	</a:t>
            </a:r>
            <a:r>
              <a:rPr lang="en-GB" sz="2400" i="1" smtClean="0"/>
              <a:t>direct</a:t>
            </a:r>
            <a:r>
              <a:rPr lang="en-GB" sz="2400" smtClean="0"/>
              <a:t> in To: field</a:t>
            </a:r>
            <a:br>
              <a:rPr lang="en-GB" sz="2400" smtClean="0"/>
            </a:br>
            <a:r>
              <a:rPr lang="en-GB" sz="2400" smtClean="0"/>
              <a:t>	</a:t>
            </a:r>
            <a:r>
              <a:rPr lang="en-GB" sz="2400" i="1" smtClean="0"/>
              <a:t>copies</a:t>
            </a:r>
            <a:r>
              <a:rPr lang="en-GB" sz="2400" smtClean="0"/>
              <a:t> in Cc: field</a:t>
            </a:r>
          </a:p>
          <a:p>
            <a:pPr marL="190500" indent="-190500" eaLnBrk="1" hangingPunct="1">
              <a:buFontTx/>
              <a:buChar char=" "/>
            </a:pPr>
            <a:r>
              <a:rPr lang="en-GB" sz="2400" smtClean="0"/>
              <a:t>delivery identical – difference is social purpose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2109</Words>
  <Application>Microsoft Office PowerPoint</Application>
  <PresentationFormat>On-screen Show (4:3)</PresentationFormat>
  <Paragraphs>723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Times</vt:lpstr>
      <vt:lpstr>Arial</vt:lpstr>
      <vt:lpstr>Comic Sans MS</vt:lpstr>
      <vt:lpstr>Verdana</vt:lpstr>
      <vt:lpstr>Calibri</vt:lpstr>
      <vt:lpstr>Symbol</vt:lpstr>
      <vt:lpstr>Times New Roman</vt:lpstr>
      <vt:lpstr>Blank</vt:lpstr>
      <vt:lpstr>Chapter 9</vt:lpstr>
      <vt:lpstr>Groupware</vt:lpstr>
      <vt:lpstr>What is groupware?</vt:lpstr>
      <vt:lpstr>The Time/Space Matrix</vt:lpstr>
      <vt:lpstr>Time/Space Matrix (ctd)</vt:lpstr>
      <vt:lpstr>Classification by Function</vt:lpstr>
      <vt:lpstr>What interactions does a tool support?</vt:lpstr>
      <vt:lpstr>computer-mediated communication</vt:lpstr>
      <vt:lpstr>Email and bulletin boards</vt:lpstr>
      <vt:lpstr>Email vs. bulletin boards</vt:lpstr>
      <vt:lpstr>Structured message systems</vt:lpstr>
      <vt:lpstr>Structured message systems (ctd)</vt:lpstr>
      <vt:lpstr>txt is gr8</vt:lpstr>
      <vt:lpstr>SMS in action</vt:lpstr>
      <vt:lpstr>Video conferences and communication</vt:lpstr>
      <vt:lpstr>Video issues …</vt:lpstr>
      <vt:lpstr>web-video</vt:lpstr>
      <vt:lpstr>collaborative virtual environments (CVEs)</vt:lpstr>
      <vt:lpstr>internet foyer</vt:lpstr>
      <vt:lpstr>‘outside’ looking in</vt:lpstr>
      <vt:lpstr>‘inside’ looking out</vt:lpstr>
      <vt:lpstr>meeting and decision support systems</vt:lpstr>
      <vt:lpstr>Meeting and decision support</vt:lpstr>
      <vt:lpstr>Three types of system</vt:lpstr>
      <vt:lpstr>argumentation tools</vt:lpstr>
      <vt:lpstr>gIBIS</vt:lpstr>
      <vt:lpstr>Meeting rooms</vt:lpstr>
      <vt:lpstr>Typical meeting room</vt:lpstr>
      <vt:lpstr>meeting capture</vt:lpstr>
      <vt:lpstr>Issues for cooperation</vt:lpstr>
      <vt:lpstr>Shared work surfaces</vt:lpstr>
      <vt:lpstr>shared applications and artefacts</vt:lpstr>
      <vt:lpstr>Shared Applications and Artefacts</vt:lpstr>
      <vt:lpstr>Similar … but different</vt:lpstr>
      <vt:lpstr>Shared editors - multiple views</vt:lpstr>
      <vt:lpstr>loss of WYSIWIS …</vt:lpstr>
      <vt:lpstr>Co-authoring systems</vt:lpstr>
      <vt:lpstr>Shared diaries</vt:lpstr>
      <vt:lpstr>Communication through the artefact</vt:lpstr>
      <vt:lpstr>Shared data</vt:lpstr>
      <vt:lpstr>frameworks for groupware</vt:lpstr>
      <vt:lpstr>Time/space matrix revisited</vt:lpstr>
      <vt:lpstr>Refined time/space matrix</vt:lpstr>
      <vt:lpstr>Shared information</vt:lpstr>
      <vt:lpstr>level of sharing</vt:lpstr>
      <vt:lpstr>Levels of shared output</vt:lpstr>
      <vt:lpstr>types of object to share</vt:lpstr>
      <vt:lpstr>ordering problems (race conditions)</vt:lpstr>
      <vt:lpstr>Integrating communication  and work</vt:lpstr>
      <vt:lpstr>awareness</vt:lpstr>
      <vt:lpstr>TOWER – workspace awareness</vt:lpstr>
      <vt:lpstr>implementing groupware</vt:lpstr>
      <vt:lpstr>Feedback and network delays</vt:lpstr>
      <vt:lpstr>Types of architecture</vt:lpstr>
      <vt:lpstr>Client-server architecture</vt:lpstr>
      <vt:lpstr>Shared window architecture</vt:lpstr>
      <vt:lpstr>Shared X</vt:lpstr>
      <vt:lpstr>Feedthrough &amp; traffic</vt:lpstr>
      <vt:lpstr>Graphical toolkits</vt:lpstr>
      <vt:lpstr>Robustness and scaleability</vt:lpstr>
      <vt:lpstr>… some tips …</vt:lpstr>
      <vt:lpstr>scaling and testing</vt:lpstr>
    </vt:vector>
  </TitlesOfParts>
  <Company>Lancaster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Njenga</cp:lastModifiedBy>
  <cp:revision>34</cp:revision>
  <dcterms:created xsi:type="dcterms:W3CDTF">2003-08-07T14:10:51Z</dcterms:created>
  <dcterms:modified xsi:type="dcterms:W3CDTF">2017-04-27T07:57:37Z</dcterms:modified>
</cp:coreProperties>
</file>