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261" r:id="rId4"/>
    <p:sldId id="262" r:id="rId5"/>
    <p:sldId id="264" r:id="rId6"/>
    <p:sldId id="259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CBA7-A326-4828-838F-0A5E0BD75A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5368-AA08-4884-B5BC-4CB99D9B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A1980-5CC2-4C3E-A500-84C3B291DDB1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3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3547E35D-F641-4556-B0C9-C9EA403E3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472184"/>
            <a:ext cx="5138928" cy="4206240"/>
          </a:xfrm>
          <a:solidFill>
            <a:schemeClr val="bg2">
              <a:lumMod val="6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9F64BA-83D1-46AE-8479-CA074552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1589" y="1767890"/>
            <a:ext cx="4812145" cy="27980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02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0">
            <a:extLst>
              <a:ext uri="{FF2B5EF4-FFF2-40B4-BE49-F238E27FC236}">
                <a16:creationId xmlns:a16="http://schemas.microsoft.com/office/drawing/2014/main" id="{68C5AF2E-B406-4FB2-92B2-801316DF0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31">
            <a:extLst>
              <a:ext uri="{FF2B5EF4-FFF2-40B4-BE49-F238E27FC236}">
                <a16:creationId xmlns:a16="http://schemas.microsoft.com/office/drawing/2014/main" id="{3275133D-0212-4B00-9901-3744F286E5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171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33">
            <a:extLst>
              <a:ext uri="{FF2B5EF4-FFF2-40B4-BE49-F238E27FC236}">
                <a16:creationId xmlns:a16="http://schemas.microsoft.com/office/drawing/2014/main" id="{9B76943A-4C42-4697-9AAA-4BFACFE2D6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5143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34">
            <a:extLst>
              <a:ext uri="{FF2B5EF4-FFF2-40B4-BE49-F238E27FC236}">
                <a16:creationId xmlns:a16="http://schemas.microsoft.com/office/drawing/2014/main" id="{784C92AC-3830-4E0C-9137-1B2C5A6142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6857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35">
            <a:extLst>
              <a:ext uri="{FF2B5EF4-FFF2-40B4-BE49-F238E27FC236}">
                <a16:creationId xmlns:a16="http://schemas.microsoft.com/office/drawing/2014/main" id="{09520CB5-5450-47C1-AE11-CCBD7CBA63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8571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36">
            <a:extLst>
              <a:ext uri="{FF2B5EF4-FFF2-40B4-BE49-F238E27FC236}">
                <a16:creationId xmlns:a16="http://schemas.microsoft.com/office/drawing/2014/main" id="{BCF47F14-134D-4EA7-9732-01A4750357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5028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32">
            <a:extLst>
              <a:ext uri="{FF2B5EF4-FFF2-40B4-BE49-F238E27FC236}">
                <a16:creationId xmlns:a16="http://schemas.microsoft.com/office/drawing/2014/main" id="{4BA1FFE7-75D6-4EEC-B945-5AA689355F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83429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45">
            <a:extLst>
              <a:ext uri="{FF2B5EF4-FFF2-40B4-BE49-F238E27FC236}">
                <a16:creationId xmlns:a16="http://schemas.microsoft.com/office/drawing/2014/main" id="{73EFDC14-23A6-4ABE-BF8A-162A769E96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46">
            <a:extLst>
              <a:ext uri="{FF2B5EF4-FFF2-40B4-BE49-F238E27FC236}">
                <a16:creationId xmlns:a16="http://schemas.microsoft.com/office/drawing/2014/main" id="{1551AC63-7FD9-4600-BDA1-8FBB6EF7EE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4171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47">
            <a:extLst>
              <a:ext uri="{FF2B5EF4-FFF2-40B4-BE49-F238E27FC236}">
                <a16:creationId xmlns:a16="http://schemas.microsoft.com/office/drawing/2014/main" id="{730625B8-3D5A-4DAC-BB08-3AE0BB0900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83429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Picture Placeholder 48">
            <a:extLst>
              <a:ext uri="{FF2B5EF4-FFF2-40B4-BE49-F238E27FC236}">
                <a16:creationId xmlns:a16="http://schemas.microsoft.com/office/drawing/2014/main" id="{6B957308-35D1-4E1F-972D-DA21B34A21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25143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id="{1BBBE011-BBD5-4480-B9AA-FB252BC9AA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66857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50">
            <a:extLst>
              <a:ext uri="{FF2B5EF4-FFF2-40B4-BE49-F238E27FC236}">
                <a16:creationId xmlns:a16="http://schemas.microsoft.com/office/drawing/2014/main" id="{3251E303-6246-46EA-B592-AC96789438C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08571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3" name="Picture Placeholder 51">
            <a:extLst>
              <a:ext uri="{FF2B5EF4-FFF2-40B4-BE49-F238E27FC236}">
                <a16:creationId xmlns:a16="http://schemas.microsoft.com/office/drawing/2014/main" id="{42DC3CA4-9BE9-4153-9142-79D5ADA1E4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5028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4" name="Picture Placeholder 60">
            <a:extLst>
              <a:ext uri="{FF2B5EF4-FFF2-40B4-BE49-F238E27FC236}">
                <a16:creationId xmlns:a16="http://schemas.microsoft.com/office/drawing/2014/main" id="{22E3BC4C-F7D2-4764-B696-5AE0D7BD325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61">
            <a:extLst>
              <a:ext uri="{FF2B5EF4-FFF2-40B4-BE49-F238E27FC236}">
                <a16:creationId xmlns:a16="http://schemas.microsoft.com/office/drawing/2014/main" id="{64D2AEE1-9D9F-4E47-B3E5-ECF2A146768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171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6" name="Picture Placeholder 62">
            <a:extLst>
              <a:ext uri="{FF2B5EF4-FFF2-40B4-BE49-F238E27FC236}">
                <a16:creationId xmlns:a16="http://schemas.microsoft.com/office/drawing/2014/main" id="{26E042A4-0FA8-47FB-99AD-4825C1EE69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83429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7" name="Picture Placeholder 63">
            <a:extLst>
              <a:ext uri="{FF2B5EF4-FFF2-40B4-BE49-F238E27FC236}">
                <a16:creationId xmlns:a16="http://schemas.microsoft.com/office/drawing/2014/main" id="{279D326B-C57A-45A0-A2BE-D5F5E45A05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225143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8" name="Picture Placeholder 64">
            <a:extLst>
              <a:ext uri="{FF2B5EF4-FFF2-40B4-BE49-F238E27FC236}">
                <a16:creationId xmlns:a16="http://schemas.microsoft.com/office/drawing/2014/main" id="{75180562-6C19-47AE-B11D-878C4C79EE8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66857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Picture Placeholder 65">
            <a:extLst>
              <a:ext uri="{FF2B5EF4-FFF2-40B4-BE49-F238E27FC236}">
                <a16:creationId xmlns:a16="http://schemas.microsoft.com/office/drawing/2014/main" id="{31F63EBB-E9A0-4DFA-BEB9-42E43D15B9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08571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0" name="Picture Placeholder 66">
            <a:extLst>
              <a:ext uri="{FF2B5EF4-FFF2-40B4-BE49-F238E27FC236}">
                <a16:creationId xmlns:a16="http://schemas.microsoft.com/office/drawing/2014/main" id="{37B8EC59-BF5F-4657-96FA-EFE239DB178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5028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A64EDC7-D222-48DF-9379-D14D25F33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6108" y="2019569"/>
            <a:ext cx="7251192" cy="70408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0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B56E64-EB86-413A-AFBC-F242F8703F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521952" cy="6858000"/>
          </a:xfrm>
          <a:custGeom>
            <a:avLst/>
            <a:gdLst>
              <a:gd name="connsiteX0" fmla="*/ 0 w 9521952"/>
              <a:gd name="connsiteY0" fmla="*/ 0 h 6858000"/>
              <a:gd name="connsiteX1" fmla="*/ 9521952 w 9521952"/>
              <a:gd name="connsiteY1" fmla="*/ 0 h 6858000"/>
              <a:gd name="connsiteX2" fmla="*/ 9521952 w 9521952"/>
              <a:gd name="connsiteY2" fmla="*/ 6858000 h 6858000"/>
              <a:gd name="connsiteX3" fmla="*/ 0 w 9521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1952" h="6858000">
                <a:moveTo>
                  <a:pt x="0" y="0"/>
                </a:moveTo>
                <a:lnTo>
                  <a:pt x="9521952" y="0"/>
                </a:lnTo>
                <a:lnTo>
                  <a:pt x="9521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8CCAE38-7C7B-4CF5-BFC9-29ED65A0B3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1776" y="499872"/>
            <a:ext cx="4340352" cy="5858256"/>
          </a:xfrm>
          <a:custGeom>
            <a:avLst/>
            <a:gdLst>
              <a:gd name="connsiteX0" fmla="*/ 147355 w 4340352"/>
              <a:gd name="connsiteY0" fmla="*/ 0 h 5858256"/>
              <a:gd name="connsiteX1" fmla="*/ 4192997 w 4340352"/>
              <a:gd name="connsiteY1" fmla="*/ 0 h 5858256"/>
              <a:gd name="connsiteX2" fmla="*/ 4340352 w 4340352"/>
              <a:gd name="connsiteY2" fmla="*/ 147355 h 5858256"/>
              <a:gd name="connsiteX3" fmla="*/ 4340352 w 4340352"/>
              <a:gd name="connsiteY3" fmla="*/ 5710901 h 5858256"/>
              <a:gd name="connsiteX4" fmla="*/ 4192997 w 4340352"/>
              <a:gd name="connsiteY4" fmla="*/ 5858256 h 5858256"/>
              <a:gd name="connsiteX5" fmla="*/ 147355 w 4340352"/>
              <a:gd name="connsiteY5" fmla="*/ 5858256 h 5858256"/>
              <a:gd name="connsiteX6" fmla="*/ 0 w 4340352"/>
              <a:gd name="connsiteY6" fmla="*/ 5710901 h 5858256"/>
              <a:gd name="connsiteX7" fmla="*/ 0 w 4340352"/>
              <a:gd name="connsiteY7" fmla="*/ 147355 h 5858256"/>
              <a:gd name="connsiteX8" fmla="*/ 147355 w 4340352"/>
              <a:gd name="connsiteY8" fmla="*/ 0 h 58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352" h="5858256">
                <a:moveTo>
                  <a:pt x="147355" y="0"/>
                </a:moveTo>
                <a:lnTo>
                  <a:pt x="4192997" y="0"/>
                </a:lnTo>
                <a:cubicBezTo>
                  <a:pt x="4274379" y="0"/>
                  <a:pt x="4340352" y="65973"/>
                  <a:pt x="4340352" y="147355"/>
                </a:cubicBezTo>
                <a:lnTo>
                  <a:pt x="4340352" y="5710901"/>
                </a:lnTo>
                <a:cubicBezTo>
                  <a:pt x="4340352" y="5792283"/>
                  <a:pt x="4274379" y="5858256"/>
                  <a:pt x="4192997" y="5858256"/>
                </a:cubicBezTo>
                <a:lnTo>
                  <a:pt x="147355" y="5858256"/>
                </a:lnTo>
                <a:cubicBezTo>
                  <a:pt x="65973" y="5858256"/>
                  <a:pt x="0" y="5792283"/>
                  <a:pt x="0" y="5710901"/>
                </a:cubicBezTo>
                <a:lnTo>
                  <a:pt x="0" y="147355"/>
                </a:lnTo>
                <a:cubicBezTo>
                  <a:pt x="0" y="65973"/>
                  <a:pt x="65973" y="0"/>
                  <a:pt x="147355" y="0"/>
                </a:cubicBezTo>
                <a:close/>
              </a:path>
            </a:pathLst>
          </a:custGeom>
          <a:solidFill>
            <a:schemeClr val="bg2">
              <a:lumMod val="6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E8AE6B-A351-4064-9644-8C040F22F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04" y="1197939"/>
            <a:ext cx="5550408" cy="19385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36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42D57323-8A10-4D51-9755-F9AB78031A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5112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8C79FED-F459-4EB5-8987-712416ECC0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56888" y="0"/>
            <a:ext cx="4078224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3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74FA7-F20D-4362-BB65-93E9125B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08B9-BC0D-4E57-9D5B-1E1E99D2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5488-7B5A-4F29-98AC-2F9CA4907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D1AA-DF6A-4C01-B030-3027F1A9DCC2}" type="datetimeFigureOut">
              <a:rPr lang="en-ID" smtClean="0"/>
              <a:t>15/06/2021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D858-6695-4F96-B1FC-7A89B329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E6A9-CCFA-4D83-8B59-4D0B8D706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7D95-96FE-4A34-835C-BA3A3E349B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5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4FA13-A14C-4D9C-AFE7-05F5FFD6FB0F}"/>
              </a:ext>
            </a:extLst>
          </p:cNvPr>
          <p:cNvSpPr txBox="1"/>
          <p:nvPr/>
        </p:nvSpPr>
        <p:spPr>
          <a:xfrm>
            <a:off x="132523" y="2316984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+mj-lt"/>
              </a:rPr>
              <a:t>Classification model</a:t>
            </a:r>
            <a:endParaRPr lang="en-US" sz="8800" b="1" i="0" dirty="0">
              <a:effectLst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53" y="114204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57" y="234512"/>
            <a:ext cx="10492155" cy="105727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Decision boundaries</a:t>
            </a:r>
            <a:endParaRPr lang="en-IN" sz="6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4098" name="Picture 2" descr="3.b2: Feature Space plot and the Decision Boundary of P.C.A applied to... |  Download Scientific Diagram">
            <a:extLst>
              <a:ext uri="{FF2B5EF4-FFF2-40B4-BE49-F238E27FC236}">
                <a16:creationId xmlns:a16="http://schemas.microsoft.com/office/drawing/2014/main" id="{70C2E738-4E40-47AF-99F9-D3AB0F19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0" y="1581148"/>
            <a:ext cx="7193280" cy="39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57" y="234512"/>
            <a:ext cx="10492155" cy="105727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736" y="1481856"/>
            <a:ext cx="8498305" cy="389428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is Classification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ANN Classifier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to Measure Performance of Classifier</a:t>
            </a: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1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0"/>
            <a:ext cx="10492155" cy="105727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215" y="1072903"/>
            <a:ext cx="10034918" cy="502194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Classification is the process of constructing a model that classifies data based on the training  set and uses it in classifying new data instances.</a:t>
            </a:r>
          </a:p>
          <a:p>
            <a:pPr marL="0" indent="0" algn="just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example: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Countries based on climate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2AC900-06BF-4F64-87EC-C7219C9BA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29" y="4021673"/>
            <a:ext cx="5813598" cy="191894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541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7F916E2F-3D36-4D38-BBB1-C0CA018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244744"/>
            <a:ext cx="10492155" cy="105727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ANN Classifier</a:t>
            </a:r>
          </a:p>
        </p:txBody>
      </p:sp>
      <p:pic>
        <p:nvPicPr>
          <p:cNvPr id="1026" name="Picture 2" descr="Applied Deep Learning - Part 1: Artificial Neural Networks | by Arden  Dertat | Towards Data Science">
            <a:extLst>
              <a:ext uri="{FF2B5EF4-FFF2-40B4-BE49-F238E27FC236}">
                <a16:creationId xmlns:a16="http://schemas.microsoft.com/office/drawing/2014/main" id="{564DCFCA-060B-4119-B88A-3E9C9FFAA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07" y="1314736"/>
            <a:ext cx="5986170" cy="292372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028CD3A-2F5C-4925-B9C1-3F95099BC5FA}"/>
              </a:ext>
            </a:extLst>
          </p:cNvPr>
          <p:cNvSpPr txBox="1"/>
          <p:nvPr/>
        </p:nvSpPr>
        <p:spPr>
          <a:xfrm>
            <a:off x="1145066" y="4709854"/>
            <a:ext cx="102087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ANN Classification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is the process of learning to separate samples into different classes by finding common features between samples of known classes. 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9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57" y="234512"/>
            <a:ext cx="10492155" cy="105727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Test Set -  Classifying New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127" y="1597057"/>
            <a:ext cx="9939126" cy="4234044"/>
          </a:xfrm>
        </p:spPr>
        <p:txBody>
          <a:bodyPr numCol="2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Training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Explore Data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Select Features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Train models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Assess Results</a:t>
            </a:r>
          </a:p>
          <a:p>
            <a:pPr algn="just">
              <a:lnSpc>
                <a:spcPct val="100000"/>
              </a:lnSpc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Prepare Dataset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Select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Features to Trained 	classifier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Assess Results</a:t>
            </a:r>
          </a:p>
          <a:p>
            <a:pPr algn="just">
              <a:lnSpc>
                <a:spcPct val="100000"/>
              </a:lnSpc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25" y="1048859"/>
            <a:ext cx="4154906" cy="491038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CONFUSION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5D4C7FC-1618-4178-9E1A-1AA8EFF6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78" y="33846"/>
            <a:ext cx="10515600" cy="959706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to Measure Performance of Classifier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C5BFB-D8B0-467E-9A1C-D362B68B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3769" y="-320842"/>
            <a:ext cx="15010283" cy="44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993778-0458-4C2E-A2AA-3EE44EBEE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7939"/>
              </p:ext>
            </p:extLst>
          </p:nvPr>
        </p:nvGraphicFramePr>
        <p:xfrm>
          <a:off x="2758469" y="1578627"/>
          <a:ext cx="6193025" cy="2638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132">
                  <a:extLst>
                    <a:ext uri="{9D8B030D-6E8A-4147-A177-3AD203B41FA5}">
                      <a16:colId xmlns:a16="http://schemas.microsoft.com/office/drawing/2014/main" val="2033497969"/>
                    </a:ext>
                  </a:extLst>
                </a:gridCol>
                <a:gridCol w="1528689">
                  <a:extLst>
                    <a:ext uri="{9D8B030D-6E8A-4147-A177-3AD203B41FA5}">
                      <a16:colId xmlns:a16="http://schemas.microsoft.com/office/drawing/2014/main" val="1005425912"/>
                    </a:ext>
                  </a:extLst>
                </a:gridCol>
                <a:gridCol w="1533581">
                  <a:extLst>
                    <a:ext uri="{9D8B030D-6E8A-4147-A177-3AD203B41FA5}">
                      <a16:colId xmlns:a16="http://schemas.microsoft.com/office/drawing/2014/main" val="941370244"/>
                    </a:ext>
                  </a:extLst>
                </a:gridCol>
                <a:gridCol w="1418623">
                  <a:extLst>
                    <a:ext uri="{9D8B030D-6E8A-4147-A177-3AD203B41FA5}">
                      <a16:colId xmlns:a16="http://schemas.microsoft.com/office/drawing/2014/main" val="3119419643"/>
                    </a:ext>
                  </a:extLst>
                </a:gridCol>
              </a:tblGrid>
              <a:tr h="4658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Predicted class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43261"/>
                  </a:ext>
                </a:extLst>
              </a:tr>
              <a:tr h="465841">
                <a:tc rowSpan="3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Actual class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A(yes)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B(no)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25359535"/>
                  </a:ext>
                </a:extLst>
              </a:tr>
              <a:tr h="702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A(yes)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74 (TP)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64 (FN) 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293594875"/>
                  </a:ext>
                </a:extLst>
              </a:tr>
              <a:tr h="86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B(no)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30 (FP) 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132 (TN) 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9903123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D83FFB3-F13C-46D6-9F88-66E1851B6F25}"/>
              </a:ext>
            </a:extLst>
          </p:cNvPr>
          <p:cNvSpPr txBox="1"/>
          <p:nvPr/>
        </p:nvSpPr>
        <p:spPr>
          <a:xfrm>
            <a:off x="1347290" y="4340523"/>
            <a:ext cx="100065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Correctly classified instances : 206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Incorrectly classified instances : 94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Accuracy – (TP+TN)/(TP+TN+FN+FP)=206/300  = 68.6667 %</a:t>
            </a:r>
          </a:p>
          <a:p>
            <a:r>
              <a:rPr lang="en-US" sz="24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Error Rate – (FN+FP)/(TP+TN+FN+FP)=94/ 300 = 31.3333%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C14938-ADAB-4417-99B0-8D5A9D71B44C}"/>
              </a:ext>
            </a:extLst>
          </p:cNvPr>
          <p:cNvSpPr txBox="1"/>
          <p:nvPr/>
        </p:nvSpPr>
        <p:spPr>
          <a:xfrm>
            <a:off x="618977" y="993552"/>
            <a:ext cx="1116036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u="none" strike="noStrike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Precision: proportion of the predicted cases that were correct .</a:t>
            </a:r>
          </a:p>
          <a:p>
            <a:pPr indent="-457200" rtl="0">
              <a:spcBef>
                <a:spcPts val="800"/>
              </a:spcBef>
              <a:spcAft>
                <a:spcPts val="0"/>
              </a:spcAft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			P= TP/(TP+FP)=74/104=.71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indent="-457200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Recall or TP rate: proportion of positive cases that are correctly            	identified.</a:t>
            </a:r>
          </a:p>
          <a:p>
            <a:pPr indent="-457200" rtl="0">
              <a:spcBef>
                <a:spcPts val="800"/>
              </a:spcBef>
              <a:spcAft>
                <a:spcPts val="0"/>
              </a:spcAft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			TPR= TP/(TP+FN)=74/138=.536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indent="-457200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False Positive Rate (FP) : proportion of negatives cases 	that were 	incorrectly classified as positive.</a:t>
            </a:r>
          </a:p>
          <a:p>
            <a:pPr indent="-457200" rtl="0">
              <a:spcBef>
                <a:spcPts val="800"/>
              </a:spcBef>
              <a:spcAft>
                <a:spcPts val="0"/>
              </a:spcAft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			FPR=FP/(FP+TN)=30/162=.185      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indent="-457200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F-Measure : is a combined measure for precision and recall.				 2*Precision*Recall/(Precision + Recall)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5F013-5B12-418E-AC19-2C5A52E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48" y="140853"/>
            <a:ext cx="10492155" cy="1057276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PERFORMANCE EVALUATION CLASS LABEL-YES</a:t>
            </a:r>
            <a:endParaRPr lang="en-IN" sz="6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409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57" y="234512"/>
            <a:ext cx="10492155" cy="1057276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PERFORMANCE EVALUATION CLASS LABEL-NO </a:t>
            </a:r>
            <a:endParaRPr lang="en-IN" sz="6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DF0E5-F531-4A7F-9E4D-D69B0666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219412"/>
            <a:ext cx="10469931" cy="4983267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Precision: proportion of the predicted cases that were correct </a:t>
            </a:r>
          </a:p>
          <a:p>
            <a:pPr indent="-457200" algn="ctr" rtl="0">
              <a:spcBef>
                <a:spcPts val="800"/>
              </a:spcBef>
              <a:spcAft>
                <a:spcPts val="0"/>
              </a:spcAft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P= TN/(TN+FN)=132/(132+64)=.67</a:t>
            </a:r>
            <a:endParaRPr lang="en-US" sz="3600" b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Recall or TP rate: proportion of positive cases that are correctly identified.</a:t>
            </a:r>
          </a:p>
          <a:p>
            <a:pPr indent="-457200" algn="ctr" rtl="0">
              <a:spcBef>
                <a:spcPts val="800"/>
              </a:spcBef>
              <a:spcAft>
                <a:spcPts val="0"/>
              </a:spcAft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TPR= TN/(TN+FP)=132/162 = .81</a:t>
            </a:r>
            <a:endParaRPr lang="en-US" sz="3600" b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False Positive Rate (FP) : proportion of negatives cases that were incorrectly classified as positive.</a:t>
            </a:r>
          </a:p>
          <a:p>
            <a:pPr indent="-457200" algn="ctr" rtl="0">
              <a:spcBef>
                <a:spcPts val="800"/>
              </a:spcBef>
              <a:spcAft>
                <a:spcPts val="0"/>
              </a:spcAft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FPR=FN/(TP+FN)=64/138=.46      </a:t>
            </a:r>
            <a:endParaRPr lang="en-US" sz="3600" b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F-Measure : is a combined measure for precision and recall.</a:t>
            </a:r>
          </a:p>
          <a:p>
            <a:pPr indent="-457200" algn="ctr" rtl="0">
              <a:spcBef>
                <a:spcPts val="800"/>
              </a:spcBef>
              <a:spcAft>
                <a:spcPts val="0"/>
              </a:spcAft>
            </a:pPr>
            <a:r>
              <a:rPr lang="en-US" sz="2400" b="1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 2*Precision*Recall/(Precision + Recall)</a:t>
            </a:r>
            <a:endParaRPr lang="en-US" sz="3600" b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281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57" y="234512"/>
            <a:ext cx="10492155" cy="1057276"/>
          </a:xfrm>
        </p:spPr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Classification problem with overlap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C62A09-BAB7-44B6-9896-1B3FE0C6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30" y="1291788"/>
            <a:ext cx="696994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116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onnect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7F73F8"/>
      </a:accent1>
      <a:accent2>
        <a:srgbClr val="FF9B20"/>
      </a:accent2>
      <a:accent3>
        <a:srgbClr val="05D2DD"/>
      </a:accent3>
      <a:accent4>
        <a:srgbClr val="DDD9DC"/>
      </a:accent4>
      <a:accent5>
        <a:srgbClr val="49A568"/>
      </a:accent5>
      <a:accent6>
        <a:srgbClr val="072E9D"/>
      </a:accent6>
      <a:hlink>
        <a:srgbClr val="A05024"/>
      </a:hlink>
      <a:folHlink>
        <a:srgbClr val="FEC037"/>
      </a:folHlink>
    </a:clrScheme>
    <a:fontScheme name="Oswald &amp; Open Sans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616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Oswald</vt:lpstr>
      <vt:lpstr>1_Office Theme</vt:lpstr>
      <vt:lpstr>PowerPoint Presentation</vt:lpstr>
      <vt:lpstr>Agenda</vt:lpstr>
      <vt:lpstr>What is Classification</vt:lpstr>
      <vt:lpstr>ANN Classifier</vt:lpstr>
      <vt:lpstr>Test Set -  Classifying New instances</vt:lpstr>
      <vt:lpstr>How to Measure Performance of Classifier</vt:lpstr>
      <vt:lpstr>PERFORMANCE EVALUATION CLASS LABEL-YES</vt:lpstr>
      <vt:lpstr>PERFORMANCE EVALUATION CLASS LABEL-NO </vt:lpstr>
      <vt:lpstr>Classification problem with overlap</vt:lpstr>
      <vt:lpstr>Decision boundaries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 Kumar</dc:creator>
  <cp:lastModifiedBy>Charile @</cp:lastModifiedBy>
  <cp:revision>29</cp:revision>
  <dcterms:created xsi:type="dcterms:W3CDTF">2021-05-13T10:59:34Z</dcterms:created>
  <dcterms:modified xsi:type="dcterms:W3CDTF">2021-06-16T05:55:39Z</dcterms:modified>
</cp:coreProperties>
</file>