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1CBA7-A326-4828-838F-0A5E0BD75A91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C5368-AA08-4884-B5BC-4CB99D9B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2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DA1980-5CC2-4C3E-A500-84C3B291DDB1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38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596FA5-8760-4B6A-9305-F2A2DFAAB4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032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596FA5-8760-4B6A-9305-F2A2DFAAB4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3547E35D-F641-4556-B0C9-C9EA403E33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472184"/>
            <a:ext cx="5138928" cy="4206240"/>
          </a:xfrm>
          <a:solidFill>
            <a:schemeClr val="bg2">
              <a:lumMod val="6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99F64BA-83D1-46AE-8479-CA074552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1589" y="1767890"/>
            <a:ext cx="4812145" cy="27980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6028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0">
            <a:extLst>
              <a:ext uri="{FF2B5EF4-FFF2-40B4-BE49-F238E27FC236}">
                <a16:creationId xmlns:a16="http://schemas.microsoft.com/office/drawing/2014/main" id="{68C5AF2E-B406-4FB2-92B2-801316DF0F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Picture Placeholder 31">
            <a:extLst>
              <a:ext uri="{FF2B5EF4-FFF2-40B4-BE49-F238E27FC236}">
                <a16:creationId xmlns:a16="http://schemas.microsoft.com/office/drawing/2014/main" id="{3275133D-0212-4B00-9901-3744F286E54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41714" y="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icture Placeholder 33">
            <a:extLst>
              <a:ext uri="{FF2B5EF4-FFF2-40B4-BE49-F238E27FC236}">
                <a16:creationId xmlns:a16="http://schemas.microsoft.com/office/drawing/2014/main" id="{9B76943A-4C42-4697-9AAA-4BFACFE2D62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25143" y="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Picture Placeholder 34">
            <a:extLst>
              <a:ext uri="{FF2B5EF4-FFF2-40B4-BE49-F238E27FC236}">
                <a16:creationId xmlns:a16="http://schemas.microsoft.com/office/drawing/2014/main" id="{784C92AC-3830-4E0C-9137-1B2C5A6142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6857" y="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Picture Placeholder 35">
            <a:extLst>
              <a:ext uri="{FF2B5EF4-FFF2-40B4-BE49-F238E27FC236}">
                <a16:creationId xmlns:a16="http://schemas.microsoft.com/office/drawing/2014/main" id="{09520CB5-5450-47C1-AE11-CCBD7CBA63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08571" y="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Picture Placeholder 36">
            <a:extLst>
              <a:ext uri="{FF2B5EF4-FFF2-40B4-BE49-F238E27FC236}">
                <a16:creationId xmlns:a16="http://schemas.microsoft.com/office/drawing/2014/main" id="{BCF47F14-134D-4EA7-9732-01A4750357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450284" y="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Picture Placeholder 32">
            <a:extLst>
              <a:ext uri="{FF2B5EF4-FFF2-40B4-BE49-F238E27FC236}">
                <a16:creationId xmlns:a16="http://schemas.microsoft.com/office/drawing/2014/main" id="{4BA1FFE7-75D6-4EEC-B945-5AA689355F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83429" y="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Picture Placeholder 45">
            <a:extLst>
              <a:ext uri="{FF2B5EF4-FFF2-40B4-BE49-F238E27FC236}">
                <a16:creationId xmlns:a16="http://schemas.microsoft.com/office/drawing/2014/main" id="{73EFDC14-23A6-4ABE-BF8A-162A769E96D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86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8" name="Picture Placeholder 46">
            <a:extLst>
              <a:ext uri="{FF2B5EF4-FFF2-40B4-BE49-F238E27FC236}">
                <a16:creationId xmlns:a16="http://schemas.microsoft.com/office/drawing/2014/main" id="{1551AC63-7FD9-4600-BDA1-8FBB6EF7EE7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41714" y="2286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9" name="Picture Placeholder 47">
            <a:extLst>
              <a:ext uri="{FF2B5EF4-FFF2-40B4-BE49-F238E27FC236}">
                <a16:creationId xmlns:a16="http://schemas.microsoft.com/office/drawing/2014/main" id="{730625B8-3D5A-4DAC-BB08-3AE0BB0900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483429" y="2286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0" name="Picture Placeholder 48">
            <a:extLst>
              <a:ext uri="{FF2B5EF4-FFF2-40B4-BE49-F238E27FC236}">
                <a16:creationId xmlns:a16="http://schemas.microsoft.com/office/drawing/2014/main" id="{6B957308-35D1-4E1F-972D-DA21B34A21A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25143" y="2286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1" name="Picture Placeholder 49">
            <a:extLst>
              <a:ext uri="{FF2B5EF4-FFF2-40B4-BE49-F238E27FC236}">
                <a16:creationId xmlns:a16="http://schemas.microsoft.com/office/drawing/2014/main" id="{1BBBE011-BBD5-4480-B9AA-FB252BC9AA5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66857" y="2286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2" name="Picture Placeholder 50">
            <a:extLst>
              <a:ext uri="{FF2B5EF4-FFF2-40B4-BE49-F238E27FC236}">
                <a16:creationId xmlns:a16="http://schemas.microsoft.com/office/drawing/2014/main" id="{3251E303-6246-46EA-B592-AC96789438C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708571" y="2286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3" name="Picture Placeholder 51">
            <a:extLst>
              <a:ext uri="{FF2B5EF4-FFF2-40B4-BE49-F238E27FC236}">
                <a16:creationId xmlns:a16="http://schemas.microsoft.com/office/drawing/2014/main" id="{42DC3CA4-9BE9-4153-9142-79D5ADA1E46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0450284" y="2286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4" name="Picture Placeholder 60">
            <a:extLst>
              <a:ext uri="{FF2B5EF4-FFF2-40B4-BE49-F238E27FC236}">
                <a16:creationId xmlns:a16="http://schemas.microsoft.com/office/drawing/2014/main" id="{22E3BC4C-F7D2-4764-B696-5AE0D7BD325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0" y="4572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5" name="Picture Placeholder 61">
            <a:extLst>
              <a:ext uri="{FF2B5EF4-FFF2-40B4-BE49-F238E27FC236}">
                <a16:creationId xmlns:a16="http://schemas.microsoft.com/office/drawing/2014/main" id="{64D2AEE1-9D9F-4E47-B3E5-ECF2A146768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741714" y="4572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6" name="Picture Placeholder 62">
            <a:extLst>
              <a:ext uri="{FF2B5EF4-FFF2-40B4-BE49-F238E27FC236}">
                <a16:creationId xmlns:a16="http://schemas.microsoft.com/office/drawing/2014/main" id="{26E042A4-0FA8-47FB-99AD-4825C1EE691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483429" y="4572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7" name="Picture Placeholder 63">
            <a:extLst>
              <a:ext uri="{FF2B5EF4-FFF2-40B4-BE49-F238E27FC236}">
                <a16:creationId xmlns:a16="http://schemas.microsoft.com/office/drawing/2014/main" id="{279D326B-C57A-45A0-A2BE-D5F5E45A05D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225143" y="4572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8" name="Picture Placeholder 64">
            <a:extLst>
              <a:ext uri="{FF2B5EF4-FFF2-40B4-BE49-F238E27FC236}">
                <a16:creationId xmlns:a16="http://schemas.microsoft.com/office/drawing/2014/main" id="{75180562-6C19-47AE-B11D-878C4C79EE8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66857" y="4572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Picture Placeholder 65">
            <a:extLst>
              <a:ext uri="{FF2B5EF4-FFF2-40B4-BE49-F238E27FC236}">
                <a16:creationId xmlns:a16="http://schemas.microsoft.com/office/drawing/2014/main" id="{31F63EBB-E9A0-4DFA-BEB9-42E43D15B92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708571" y="4572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0" name="Picture Placeholder 66">
            <a:extLst>
              <a:ext uri="{FF2B5EF4-FFF2-40B4-BE49-F238E27FC236}">
                <a16:creationId xmlns:a16="http://schemas.microsoft.com/office/drawing/2014/main" id="{37B8EC59-BF5F-4657-96FA-EFE239DB178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450284" y="4572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A64EDC7-D222-48DF-9379-D14D25F33C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6108" y="2019569"/>
            <a:ext cx="7251192" cy="70408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8207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3B56E64-EB86-413A-AFBC-F242F8703F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521952" cy="6858000"/>
          </a:xfrm>
          <a:custGeom>
            <a:avLst/>
            <a:gdLst>
              <a:gd name="connsiteX0" fmla="*/ 0 w 9521952"/>
              <a:gd name="connsiteY0" fmla="*/ 0 h 6858000"/>
              <a:gd name="connsiteX1" fmla="*/ 9521952 w 9521952"/>
              <a:gd name="connsiteY1" fmla="*/ 0 h 6858000"/>
              <a:gd name="connsiteX2" fmla="*/ 9521952 w 9521952"/>
              <a:gd name="connsiteY2" fmla="*/ 6858000 h 6858000"/>
              <a:gd name="connsiteX3" fmla="*/ 0 w 95219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1952" h="6858000">
                <a:moveTo>
                  <a:pt x="0" y="0"/>
                </a:moveTo>
                <a:lnTo>
                  <a:pt x="9521952" y="0"/>
                </a:lnTo>
                <a:lnTo>
                  <a:pt x="9521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8CCAE38-7C7B-4CF5-BFC9-29ED65A0B3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51776" y="499872"/>
            <a:ext cx="4340352" cy="5858256"/>
          </a:xfrm>
          <a:custGeom>
            <a:avLst/>
            <a:gdLst>
              <a:gd name="connsiteX0" fmla="*/ 147355 w 4340352"/>
              <a:gd name="connsiteY0" fmla="*/ 0 h 5858256"/>
              <a:gd name="connsiteX1" fmla="*/ 4192997 w 4340352"/>
              <a:gd name="connsiteY1" fmla="*/ 0 h 5858256"/>
              <a:gd name="connsiteX2" fmla="*/ 4340352 w 4340352"/>
              <a:gd name="connsiteY2" fmla="*/ 147355 h 5858256"/>
              <a:gd name="connsiteX3" fmla="*/ 4340352 w 4340352"/>
              <a:gd name="connsiteY3" fmla="*/ 5710901 h 5858256"/>
              <a:gd name="connsiteX4" fmla="*/ 4192997 w 4340352"/>
              <a:gd name="connsiteY4" fmla="*/ 5858256 h 5858256"/>
              <a:gd name="connsiteX5" fmla="*/ 147355 w 4340352"/>
              <a:gd name="connsiteY5" fmla="*/ 5858256 h 5858256"/>
              <a:gd name="connsiteX6" fmla="*/ 0 w 4340352"/>
              <a:gd name="connsiteY6" fmla="*/ 5710901 h 5858256"/>
              <a:gd name="connsiteX7" fmla="*/ 0 w 4340352"/>
              <a:gd name="connsiteY7" fmla="*/ 147355 h 5858256"/>
              <a:gd name="connsiteX8" fmla="*/ 147355 w 4340352"/>
              <a:gd name="connsiteY8" fmla="*/ 0 h 585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0352" h="5858256">
                <a:moveTo>
                  <a:pt x="147355" y="0"/>
                </a:moveTo>
                <a:lnTo>
                  <a:pt x="4192997" y="0"/>
                </a:lnTo>
                <a:cubicBezTo>
                  <a:pt x="4274379" y="0"/>
                  <a:pt x="4340352" y="65973"/>
                  <a:pt x="4340352" y="147355"/>
                </a:cubicBezTo>
                <a:lnTo>
                  <a:pt x="4340352" y="5710901"/>
                </a:lnTo>
                <a:cubicBezTo>
                  <a:pt x="4340352" y="5792283"/>
                  <a:pt x="4274379" y="5858256"/>
                  <a:pt x="4192997" y="5858256"/>
                </a:cubicBezTo>
                <a:lnTo>
                  <a:pt x="147355" y="5858256"/>
                </a:lnTo>
                <a:cubicBezTo>
                  <a:pt x="65973" y="5858256"/>
                  <a:pt x="0" y="5792283"/>
                  <a:pt x="0" y="5710901"/>
                </a:cubicBezTo>
                <a:lnTo>
                  <a:pt x="0" y="147355"/>
                </a:lnTo>
                <a:cubicBezTo>
                  <a:pt x="0" y="65973"/>
                  <a:pt x="65973" y="0"/>
                  <a:pt x="147355" y="0"/>
                </a:cubicBezTo>
                <a:close/>
              </a:path>
            </a:pathLst>
          </a:custGeom>
          <a:solidFill>
            <a:schemeClr val="bg2">
              <a:lumMod val="6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E8AE6B-A351-4064-9644-8C040F22F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04" y="1197939"/>
            <a:ext cx="5550408" cy="19385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</a:t>
            </a:r>
            <a:br>
              <a:rPr lang="en-US" dirty="0"/>
            </a:br>
            <a:r>
              <a:rPr lang="en-US" dirty="0"/>
              <a:t>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4362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42D57323-8A10-4D51-9755-F9AB78031AA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35112" y="0"/>
            <a:ext cx="4056888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B1353FBF-6FF0-46B3-9973-C5D5CC1C5E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056888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48C79FED-F459-4EB5-8987-712416ECC0F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56888" y="0"/>
            <a:ext cx="4078224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9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B1353FBF-6FF0-46B3-9973-C5D5CC1C5E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30D7F9-B252-4F78-A688-77FA42C33618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00A5CE-5428-4FAA-86A8-54DB97A5C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73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74FA7-F20D-4362-BB65-93E9125B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808B9-BC0D-4E57-9D5B-1E1E99D28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B5488-7B5A-4F29-98AC-2F9CA4907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0D1AA-DF6A-4C01-B030-3027F1A9DCC2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D858-6695-4F96-B1FC-7A89B3291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EE6A9-CCFA-4D83-8B59-4D0B8D706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B7D95-96FE-4A34-835C-BA3A3E349B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15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04FA13-A14C-4D9C-AFE7-05F5FFD6FB0F}"/>
              </a:ext>
            </a:extLst>
          </p:cNvPr>
          <p:cNvSpPr txBox="1"/>
          <p:nvPr/>
        </p:nvSpPr>
        <p:spPr>
          <a:xfrm>
            <a:off x="1" y="2226363"/>
            <a:ext cx="1219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Calibri" panose="020F0502020204030204" pitchFamily="34" charset="0"/>
                <a:cs typeface="Aharoni" panose="02010803020104030203" pitchFamily="2" charset="-79"/>
              </a:rPr>
              <a:t>Correction learning rule</a:t>
            </a:r>
          </a:p>
        </p:txBody>
      </p:sp>
      <p:sp>
        <p:nvSpPr>
          <p:cNvPr id="3" name="Rectangle 2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53" y="114204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6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148714"/>
            <a:ext cx="10860506" cy="4946136"/>
          </a:xfrm>
        </p:spPr>
        <p:txBody>
          <a:bodyPr>
            <a:normAutofit lnSpcReduction="10000"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The correlation learning rule based on a similar principle as the Hebbian learning rule. It assumes that weights between responding neurons should be more positive, and weights between neurons with opposite reaction should be more negative.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Contrary to the Hebbian rule, the correlation rule is the supervised learning.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Instead of an actual The response,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oj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, the desired response,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dj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, uses for the weight-change calculation.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cs typeface="Arial" panose="020B0604020202020204" pitchFamily="34" charset="0"/>
              </a:rPr>
            </a:br>
            <a:endParaRPr lang="en-US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1"/>
            <a:ext cx="851094" cy="83839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829608A-A811-4C4D-A2EB-D3C3232B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53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Correction Learning rule</a:t>
            </a:r>
          </a:p>
        </p:txBody>
      </p:sp>
    </p:spTree>
    <p:extLst>
      <p:ext uri="{BB962C8B-B14F-4D97-AF65-F5344CB8AC3E}">
        <p14:creationId xmlns:p14="http://schemas.microsoft.com/office/powerpoint/2010/main" val="276401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98" y="1093657"/>
            <a:ext cx="10921713" cy="5001192"/>
          </a:xfrm>
        </p:spPr>
        <p:txBody>
          <a:bodyPr>
            <a:normAutofit/>
          </a:bodyPr>
          <a:lstStyle/>
          <a:p>
            <a:pPr algn="just"/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In Mathematical form the correlation learning rule is as follows:</a:t>
            </a:r>
          </a:p>
          <a:p>
            <a:pPr algn="just"/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algn="just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Where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dj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 is the desired value of output signal. This training algorithm usually starts with the initialization of weights to zero.</a:t>
            </a:r>
          </a:p>
          <a:p>
            <a:pPr algn="just"/>
            <a:endParaRPr lang="en-US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Since assigning the desired weight by users, the correlation learning rule is an example of supervised learning.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1"/>
            <a:ext cx="851094" cy="838391"/>
          </a:xfrm>
          <a:prstGeom prst="rect">
            <a:avLst/>
          </a:prstGeom>
        </p:spPr>
      </p:pic>
      <p:pic>
        <p:nvPicPr>
          <p:cNvPr id="8" name="Picture 2" descr="Mathematical Formula of Correlation Learning Rule in Artificial Neural Network.">
            <a:extLst>
              <a:ext uri="{FF2B5EF4-FFF2-40B4-BE49-F238E27FC236}">
                <a16:creationId xmlns:a16="http://schemas.microsoft.com/office/drawing/2014/main" id="{A5EB6A09-2E9B-443B-9FBE-691819AC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852" y="1854701"/>
            <a:ext cx="25241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6657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onnect Dark">
      <a:dk1>
        <a:srgbClr val="FFFFFF"/>
      </a:dk1>
      <a:lt1>
        <a:srgbClr val="3C3C3C"/>
      </a:lt1>
      <a:dk2>
        <a:srgbClr val="313C41"/>
      </a:dk2>
      <a:lt2>
        <a:srgbClr val="FFFFFF"/>
      </a:lt2>
      <a:accent1>
        <a:srgbClr val="7F73F8"/>
      </a:accent1>
      <a:accent2>
        <a:srgbClr val="FF9B20"/>
      </a:accent2>
      <a:accent3>
        <a:srgbClr val="05D2DD"/>
      </a:accent3>
      <a:accent4>
        <a:srgbClr val="DDD9DC"/>
      </a:accent4>
      <a:accent5>
        <a:srgbClr val="49A568"/>
      </a:accent5>
      <a:accent6>
        <a:srgbClr val="072E9D"/>
      </a:accent6>
      <a:hlink>
        <a:srgbClr val="A05024"/>
      </a:hlink>
      <a:folHlink>
        <a:srgbClr val="FEC037"/>
      </a:folHlink>
    </a:clrScheme>
    <a:fontScheme name="Oswald &amp; Open Sans">
      <a:majorFont>
        <a:latin typeface="Oswa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</TotalTime>
  <Words>189</Words>
  <Application>Microsoft Office PowerPoint</Application>
  <PresentationFormat>Widescreen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Open Sans</vt:lpstr>
      <vt:lpstr>Oswald</vt:lpstr>
      <vt:lpstr>1_Office Theme</vt:lpstr>
      <vt:lpstr>PowerPoint Presentation</vt:lpstr>
      <vt:lpstr>Correction Learning rule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Chinna Kumar</dc:creator>
  <cp:lastModifiedBy>Charile @</cp:lastModifiedBy>
  <cp:revision>23</cp:revision>
  <dcterms:created xsi:type="dcterms:W3CDTF">2021-05-13T10:59:34Z</dcterms:created>
  <dcterms:modified xsi:type="dcterms:W3CDTF">2021-06-14T08:19:01Z</dcterms:modified>
</cp:coreProperties>
</file>