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sldIdLst>
    <p:sldId id="258" r:id="rId2"/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45" d="100"/>
          <a:sy n="45" d="100"/>
        </p:scale>
        <p:origin x="163" y="9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41CBA7-A326-4828-838F-0A5E0BD75A91}" type="datetimeFigureOut">
              <a:rPr lang="en-US" smtClean="0"/>
              <a:t>6/16/2021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AC5368-AA08-4884-B5BC-4CB99D9BAC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729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DA1980-5CC2-4C3E-A500-84C3B291DDB1}" type="slidenum">
              <a:rPr kumimoji="0" lang="en-ID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ID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7382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0327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5596FA5-8760-4B6A-9305-F2A2DFAAB4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3547E35D-F641-4556-B0C9-C9EA403E3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1472184"/>
            <a:ext cx="5138928" cy="4206240"/>
          </a:xfrm>
          <a:solidFill>
            <a:schemeClr val="bg2">
              <a:lumMod val="6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99F64BA-83D1-46AE-8479-CA074552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61589" y="1767890"/>
            <a:ext cx="4812145" cy="2798064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60286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30">
            <a:extLst>
              <a:ext uri="{FF2B5EF4-FFF2-40B4-BE49-F238E27FC236}">
                <a16:creationId xmlns:a16="http://schemas.microsoft.com/office/drawing/2014/main" id="{68C5AF2E-B406-4FB2-92B2-801316DF0F2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7" name="Picture Placeholder 31">
            <a:extLst>
              <a:ext uri="{FF2B5EF4-FFF2-40B4-BE49-F238E27FC236}">
                <a16:creationId xmlns:a16="http://schemas.microsoft.com/office/drawing/2014/main" id="{3275133D-0212-4B00-9901-3744F286E54A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4171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8" name="Picture Placeholder 33">
            <a:extLst>
              <a:ext uri="{FF2B5EF4-FFF2-40B4-BE49-F238E27FC236}">
                <a16:creationId xmlns:a16="http://schemas.microsoft.com/office/drawing/2014/main" id="{9B76943A-4C42-4697-9AAA-4BFACFE2D62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225143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9" name="Picture Placeholder 34">
            <a:extLst>
              <a:ext uri="{FF2B5EF4-FFF2-40B4-BE49-F238E27FC236}">
                <a16:creationId xmlns:a16="http://schemas.microsoft.com/office/drawing/2014/main" id="{784C92AC-3830-4E0C-9137-1B2C5A6142A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66857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0" name="Picture Placeholder 35">
            <a:extLst>
              <a:ext uri="{FF2B5EF4-FFF2-40B4-BE49-F238E27FC236}">
                <a16:creationId xmlns:a16="http://schemas.microsoft.com/office/drawing/2014/main" id="{09520CB5-5450-47C1-AE11-CCBD7CBA636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708571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1" name="Picture Placeholder 36">
            <a:extLst>
              <a:ext uri="{FF2B5EF4-FFF2-40B4-BE49-F238E27FC236}">
                <a16:creationId xmlns:a16="http://schemas.microsoft.com/office/drawing/2014/main" id="{BCF47F14-134D-4EA7-9732-01A475035707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450284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2" name="Picture Placeholder 32">
            <a:extLst>
              <a:ext uri="{FF2B5EF4-FFF2-40B4-BE49-F238E27FC236}">
                <a16:creationId xmlns:a16="http://schemas.microsoft.com/office/drawing/2014/main" id="{4BA1FFE7-75D6-4EEC-B945-5AA689355FFC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483429" y="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3" name="Picture Placeholder 45">
            <a:extLst>
              <a:ext uri="{FF2B5EF4-FFF2-40B4-BE49-F238E27FC236}">
                <a16:creationId xmlns:a16="http://schemas.microsoft.com/office/drawing/2014/main" id="{73EFDC14-23A6-4ABE-BF8A-162A769E96DC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8" name="Picture Placeholder 46">
            <a:extLst>
              <a:ext uri="{FF2B5EF4-FFF2-40B4-BE49-F238E27FC236}">
                <a16:creationId xmlns:a16="http://schemas.microsoft.com/office/drawing/2014/main" id="{1551AC63-7FD9-4600-BDA1-8FBB6EF7EE72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74171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19" name="Picture Placeholder 47">
            <a:extLst>
              <a:ext uri="{FF2B5EF4-FFF2-40B4-BE49-F238E27FC236}">
                <a16:creationId xmlns:a16="http://schemas.microsoft.com/office/drawing/2014/main" id="{730625B8-3D5A-4DAC-BB08-3AE0BB09005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83429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0" name="Picture Placeholder 48">
            <a:extLst>
              <a:ext uri="{FF2B5EF4-FFF2-40B4-BE49-F238E27FC236}">
                <a16:creationId xmlns:a16="http://schemas.microsoft.com/office/drawing/2014/main" id="{6B957308-35D1-4E1F-972D-DA21B34A21A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5225143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1" name="Picture Placeholder 49">
            <a:extLst>
              <a:ext uri="{FF2B5EF4-FFF2-40B4-BE49-F238E27FC236}">
                <a16:creationId xmlns:a16="http://schemas.microsoft.com/office/drawing/2014/main" id="{1BBBE011-BBD5-4480-B9AA-FB252BC9AA51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66857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2" name="Picture Placeholder 50">
            <a:extLst>
              <a:ext uri="{FF2B5EF4-FFF2-40B4-BE49-F238E27FC236}">
                <a16:creationId xmlns:a16="http://schemas.microsoft.com/office/drawing/2014/main" id="{3251E303-6246-46EA-B592-AC96789438C5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708571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3" name="Picture Placeholder 51">
            <a:extLst>
              <a:ext uri="{FF2B5EF4-FFF2-40B4-BE49-F238E27FC236}">
                <a16:creationId xmlns:a16="http://schemas.microsoft.com/office/drawing/2014/main" id="{42DC3CA4-9BE9-4153-9142-79D5ADA1E46B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450284" y="2286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4" name="Picture Placeholder 60">
            <a:extLst>
              <a:ext uri="{FF2B5EF4-FFF2-40B4-BE49-F238E27FC236}">
                <a16:creationId xmlns:a16="http://schemas.microsoft.com/office/drawing/2014/main" id="{22E3BC4C-F7D2-4764-B696-5AE0D7BD325A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0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5" name="Picture Placeholder 61">
            <a:extLst>
              <a:ext uri="{FF2B5EF4-FFF2-40B4-BE49-F238E27FC236}">
                <a16:creationId xmlns:a16="http://schemas.microsoft.com/office/drawing/2014/main" id="{64D2AEE1-9D9F-4E47-B3E5-ECF2A1467687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74171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6" name="Picture Placeholder 62">
            <a:extLst>
              <a:ext uri="{FF2B5EF4-FFF2-40B4-BE49-F238E27FC236}">
                <a16:creationId xmlns:a16="http://schemas.microsoft.com/office/drawing/2014/main" id="{26E042A4-0FA8-47FB-99AD-4825C1EE691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483429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7" name="Picture Placeholder 63">
            <a:extLst>
              <a:ext uri="{FF2B5EF4-FFF2-40B4-BE49-F238E27FC236}">
                <a16:creationId xmlns:a16="http://schemas.microsoft.com/office/drawing/2014/main" id="{279D326B-C57A-45A0-A2BE-D5F5E45A05D2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5225143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8" name="Picture Placeholder 64">
            <a:extLst>
              <a:ext uri="{FF2B5EF4-FFF2-40B4-BE49-F238E27FC236}">
                <a16:creationId xmlns:a16="http://schemas.microsoft.com/office/drawing/2014/main" id="{75180562-6C19-47AE-B11D-878C4C79EE8A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6966857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29" name="Picture Placeholder 65">
            <a:extLst>
              <a:ext uri="{FF2B5EF4-FFF2-40B4-BE49-F238E27FC236}">
                <a16:creationId xmlns:a16="http://schemas.microsoft.com/office/drawing/2014/main" id="{31F63EBB-E9A0-4DFA-BEB9-42E43D15B929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708571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0" name="Picture Placeholder 66">
            <a:extLst>
              <a:ext uri="{FF2B5EF4-FFF2-40B4-BE49-F238E27FC236}">
                <a16:creationId xmlns:a16="http://schemas.microsoft.com/office/drawing/2014/main" id="{37B8EC59-BF5F-4657-96FA-EFE239DB1788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10450284" y="4572000"/>
            <a:ext cx="1741714" cy="2286000"/>
          </a:xfrm>
          <a:custGeom>
            <a:avLst/>
            <a:gdLst>
              <a:gd name="connsiteX0" fmla="*/ 0 w 1741714"/>
              <a:gd name="connsiteY0" fmla="*/ 0 h 2286000"/>
              <a:gd name="connsiteX1" fmla="*/ 1741714 w 1741714"/>
              <a:gd name="connsiteY1" fmla="*/ 0 h 2286000"/>
              <a:gd name="connsiteX2" fmla="*/ 1741714 w 1741714"/>
              <a:gd name="connsiteY2" fmla="*/ 2286000 h 2286000"/>
              <a:gd name="connsiteX3" fmla="*/ 0 w 1741714"/>
              <a:gd name="connsiteY3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41714" h="2286000">
                <a:moveTo>
                  <a:pt x="0" y="0"/>
                </a:moveTo>
                <a:lnTo>
                  <a:pt x="1741714" y="0"/>
                </a:lnTo>
                <a:lnTo>
                  <a:pt x="1741714" y="2286000"/>
                </a:lnTo>
                <a:lnTo>
                  <a:pt x="0" y="2286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US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FA64EDC7-D222-48DF-9379-D14D25F33C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6108" y="2019569"/>
            <a:ext cx="7251192" cy="70408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182076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3B56E64-EB86-413A-AFBC-F242F8703FB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521952" cy="6858000"/>
          </a:xfrm>
          <a:custGeom>
            <a:avLst/>
            <a:gdLst>
              <a:gd name="connsiteX0" fmla="*/ 0 w 9521952"/>
              <a:gd name="connsiteY0" fmla="*/ 0 h 6858000"/>
              <a:gd name="connsiteX1" fmla="*/ 9521952 w 9521952"/>
              <a:gd name="connsiteY1" fmla="*/ 0 h 6858000"/>
              <a:gd name="connsiteX2" fmla="*/ 9521952 w 9521952"/>
              <a:gd name="connsiteY2" fmla="*/ 6858000 h 6858000"/>
              <a:gd name="connsiteX3" fmla="*/ 0 w 952195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521952" h="6858000">
                <a:moveTo>
                  <a:pt x="0" y="0"/>
                </a:moveTo>
                <a:lnTo>
                  <a:pt x="9521952" y="0"/>
                </a:lnTo>
                <a:lnTo>
                  <a:pt x="952195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8CCAE38-7C7B-4CF5-BFC9-29ED65A0B3B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351776" y="499872"/>
            <a:ext cx="4340352" cy="5858256"/>
          </a:xfrm>
          <a:custGeom>
            <a:avLst/>
            <a:gdLst>
              <a:gd name="connsiteX0" fmla="*/ 147355 w 4340352"/>
              <a:gd name="connsiteY0" fmla="*/ 0 h 5858256"/>
              <a:gd name="connsiteX1" fmla="*/ 4192997 w 4340352"/>
              <a:gd name="connsiteY1" fmla="*/ 0 h 5858256"/>
              <a:gd name="connsiteX2" fmla="*/ 4340352 w 4340352"/>
              <a:gd name="connsiteY2" fmla="*/ 147355 h 5858256"/>
              <a:gd name="connsiteX3" fmla="*/ 4340352 w 4340352"/>
              <a:gd name="connsiteY3" fmla="*/ 5710901 h 5858256"/>
              <a:gd name="connsiteX4" fmla="*/ 4192997 w 4340352"/>
              <a:gd name="connsiteY4" fmla="*/ 5858256 h 5858256"/>
              <a:gd name="connsiteX5" fmla="*/ 147355 w 4340352"/>
              <a:gd name="connsiteY5" fmla="*/ 5858256 h 5858256"/>
              <a:gd name="connsiteX6" fmla="*/ 0 w 4340352"/>
              <a:gd name="connsiteY6" fmla="*/ 5710901 h 5858256"/>
              <a:gd name="connsiteX7" fmla="*/ 0 w 4340352"/>
              <a:gd name="connsiteY7" fmla="*/ 147355 h 5858256"/>
              <a:gd name="connsiteX8" fmla="*/ 147355 w 4340352"/>
              <a:gd name="connsiteY8" fmla="*/ 0 h 5858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340352" h="5858256">
                <a:moveTo>
                  <a:pt x="147355" y="0"/>
                </a:moveTo>
                <a:lnTo>
                  <a:pt x="4192997" y="0"/>
                </a:lnTo>
                <a:cubicBezTo>
                  <a:pt x="4274379" y="0"/>
                  <a:pt x="4340352" y="65973"/>
                  <a:pt x="4340352" y="147355"/>
                </a:cubicBezTo>
                <a:lnTo>
                  <a:pt x="4340352" y="5710901"/>
                </a:lnTo>
                <a:cubicBezTo>
                  <a:pt x="4340352" y="5792283"/>
                  <a:pt x="4274379" y="5858256"/>
                  <a:pt x="4192997" y="5858256"/>
                </a:cubicBezTo>
                <a:lnTo>
                  <a:pt x="147355" y="5858256"/>
                </a:lnTo>
                <a:cubicBezTo>
                  <a:pt x="65973" y="5858256"/>
                  <a:pt x="0" y="5792283"/>
                  <a:pt x="0" y="5710901"/>
                </a:cubicBezTo>
                <a:lnTo>
                  <a:pt x="0" y="147355"/>
                </a:lnTo>
                <a:cubicBezTo>
                  <a:pt x="0" y="65973"/>
                  <a:pt x="65973" y="0"/>
                  <a:pt x="147355" y="0"/>
                </a:cubicBezTo>
                <a:close/>
              </a:path>
            </a:pathLst>
          </a:custGeom>
          <a:solidFill>
            <a:schemeClr val="bg2">
              <a:lumMod val="65000"/>
            </a:schemeClr>
          </a:solidFill>
        </p:spPr>
        <p:txBody>
          <a:bodyPr wrap="square">
            <a:noAutofit/>
          </a:bodyPr>
          <a:lstStyle>
            <a:lvl1pPr>
              <a:defRPr sz="800"/>
            </a:lvl1pPr>
          </a:lstStyle>
          <a:p>
            <a:endParaRPr lang="en-ID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E8AE6B-A351-4064-9644-8C040F22F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04" y="1197939"/>
            <a:ext cx="5550408" cy="1938528"/>
          </a:xfrm>
          <a:prstGeom prst="rect">
            <a:avLst/>
          </a:prstGeom>
        </p:spPr>
        <p:txBody>
          <a:bodyPr anchor="ctr"/>
          <a:lstStyle>
            <a:lvl1pPr algn="l">
              <a:lnSpc>
                <a:spcPct val="100000"/>
              </a:lnSpc>
              <a:defRPr sz="4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</a:t>
            </a:r>
            <a:br>
              <a:rPr lang="en-US" dirty="0"/>
            </a:br>
            <a:r>
              <a:rPr lang="en-US" dirty="0"/>
              <a:t>TITLE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43620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>
            <a:extLst>
              <a:ext uri="{FF2B5EF4-FFF2-40B4-BE49-F238E27FC236}">
                <a16:creationId xmlns:a16="http://schemas.microsoft.com/office/drawing/2014/main" id="{42D57323-8A10-4D51-9755-F9AB78031AA8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35112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056888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48C79FED-F459-4EB5-8987-712416ECC0F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056888" y="0"/>
            <a:ext cx="4078224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09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7">
            <a:extLst>
              <a:ext uri="{FF2B5EF4-FFF2-40B4-BE49-F238E27FC236}">
                <a16:creationId xmlns:a16="http://schemas.microsoft.com/office/drawing/2014/main" id="{B1353FBF-6FF0-46B3-9973-C5D5CC1C5E1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bg2">
              <a:lumMod val="75000"/>
            </a:schemeClr>
          </a:solidFill>
        </p:spPr>
        <p:txBody>
          <a:bodyPr>
            <a:normAutofit/>
          </a:bodyPr>
          <a:lstStyle>
            <a:lvl1pPr>
              <a:defRPr sz="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044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430D7F9-B252-4F78-A688-77FA42C33618}" type="datetimeFigureOut">
              <a:rPr lang="en-IN" smtClean="0"/>
              <a:t>16-06-2021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000A5CE-5428-4FAA-86A8-54DB97A5CD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39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B74FA7-F20D-4362-BB65-93E9125B7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B808B9-BC0D-4E57-9D5B-1E1E99D28E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BB5488-7B5A-4F29-98AC-2F9CA49071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80D1AA-DF6A-4C01-B030-3027F1A9DCC2}" type="datetimeFigureOut">
              <a:rPr lang="en-ID" smtClean="0"/>
              <a:t>16/06/2021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9D858-6695-4F96-B1FC-7A89B329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EE6A9-CCFA-4D83-8B59-4D0B8D706D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B7D95-96FE-4A34-835C-BA3A3E349B0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11595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4" name="Picture 3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04FA13-A14C-4D9C-AFE7-05F5FFD6FB0F}"/>
              </a:ext>
            </a:extLst>
          </p:cNvPr>
          <p:cNvSpPr txBox="1"/>
          <p:nvPr/>
        </p:nvSpPr>
        <p:spPr>
          <a:xfrm>
            <a:off x="1" y="1761825"/>
            <a:ext cx="12191999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800" b="1" i="0" dirty="0">
                <a:effectLst/>
                <a:latin typeface="+mj-lt"/>
              </a:rPr>
              <a:t>Delta learning rule for multi-perceptron layer</a:t>
            </a:r>
          </a:p>
        </p:txBody>
      </p:sp>
      <p:sp>
        <p:nvSpPr>
          <p:cNvPr id="3" name="Rectangle 2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553" y="114204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765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28BD0C-17C3-4EDA-898C-C173C9C525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04" y="574355"/>
            <a:ext cx="9841395" cy="5613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907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785565"/>
            <a:ext cx="11343248" cy="5309284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So the generalized delta rule is: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				∆v = −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ηδx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			(3)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 η is learning const., δ is layer error, and x is layer input.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weights of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layer is proportional to the weighted sum of all δ of next layer.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Delta training rule of output layer and generalized delta learning rule for hidden layer have fairly uniform formula.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8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785565"/>
            <a:ext cx="11343248" cy="5309284"/>
          </a:xfrm>
        </p:spPr>
        <p:txBody>
          <a:bodyPr>
            <a:normAutofit/>
          </a:bodyPr>
          <a:lstStyle/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But I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δo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(dk − ok )ok (1 − ok ) contains scalar entries, contains error between desired and actual output times derivative of activation function </a:t>
            </a: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δy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wj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δo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f 0 y contains the weighted sum of contributing error signal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δo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produced by the following layer </a:t>
            </a:r>
          </a:p>
          <a:p>
            <a:pPr algn="just"/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algn="just"/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generalized learning rule propagates the error back by one layer.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59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244744"/>
            <a:ext cx="10492155" cy="1057276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7" y="1365746"/>
            <a:ext cx="11343249" cy="446535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Delta Learning Rule for Multilayer Perceptron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Generalized Delta Learning Rule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831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98" y="244744"/>
            <a:ext cx="10492155" cy="1057276"/>
          </a:xfrm>
        </p:spPr>
        <p:txBody>
          <a:bodyPr>
            <a:noAutofit/>
          </a:bodyPr>
          <a:lstStyle/>
          <a:p>
            <a:r>
              <a:rPr lang="en-US" sz="3600" b="1" dirty="0">
                <a:solidFill>
                  <a:schemeClr val="accent6">
                    <a:lumMod val="75000"/>
                  </a:schemeClr>
                </a:solidFill>
              </a:rPr>
              <a:t>Delta Learning Rule for Feedforward Multilayer Perceptron</a:t>
            </a:r>
            <a:endParaRPr lang="en-IN" sz="36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778" y="1544061"/>
            <a:ext cx="10917702" cy="4774436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training algorithm is called error back propagation training algorithm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If a submitted pattern provides an output far from desired value, the weights and thresholds are adjusted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s.t.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the current mean square classification error is reduced. 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training is continued/repeated for all patterns until the training set provide an acceptable overall error.</a:t>
            </a:r>
          </a:p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weight adjustment propagate backward from output layer through hidden layer toward input layer.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2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6098" y="1365746"/>
            <a:ext cx="10917702" cy="4774436"/>
          </a:xfrm>
        </p:spPr>
        <p:txBody>
          <a:bodyPr>
            <a:normAutofit/>
          </a:bodyPr>
          <a:lstStyle/>
          <a:p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710009-9674-4E35-8DE8-452A8D06FC8B}"/>
              </a:ext>
            </a:extLst>
          </p:cNvPr>
          <p:cNvSpPr txBox="1"/>
          <p:nvPr/>
        </p:nvSpPr>
        <p:spPr>
          <a:xfrm>
            <a:off x="412653" y="393819"/>
            <a:ext cx="11505027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	Input: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yj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, j = 1, 2, ..., J, Output: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, k = 1, ..., R and weights between output of the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jth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neuron and input of the kth neuron: </a:t>
            </a:r>
            <a:r>
              <a:rPr lang="en-US" sz="2800" b="1" dirty="0" err="1">
                <a:solidFill>
                  <a:schemeClr val="accent6">
                    <a:lumMod val="75000"/>
                  </a:schemeClr>
                </a:solidFill>
              </a:rPr>
              <a:t>wkj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endParaRPr lang="en-US" sz="28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6DFE88-3E34-4269-8E7B-92BDBBE1B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9858" y="2240280"/>
            <a:ext cx="4913142" cy="403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890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653" y="574356"/>
            <a:ext cx="10819227" cy="564356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Desired output vector d = [d1, d2, ..., dk ] T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activation vector is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netk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= Wy</a:t>
            </a: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7DF489-BC64-45C2-AB1E-14CF6EF6F3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50" y="1511188"/>
            <a:ext cx="11452499" cy="444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1312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6A652A-A2E1-41F2-87CC-C5F91AF701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2558" y="600891"/>
            <a:ext cx="7364242" cy="5493958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73317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92309B7-A3A4-4967-AFB2-8D96DB341A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5397" y="1066779"/>
            <a:ext cx="9235536" cy="4954843"/>
          </a:xfrm>
          <a:ln>
            <a:solidFill>
              <a:schemeClr val="bg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413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354" y="1395165"/>
            <a:ext cx="11343248" cy="483754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Delta learning rule is a supervised rule which adjusts the weights based on error between neuron output and desired output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 multiple layer networks, the desired output of internal layer is not available.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Delta learning rule cannot be applied directly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Assuming input as a layer with identity activation function, the network shown in fig is a three layer network (some times it is called a two layer network)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Since output of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jth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layer is not accessible it is called hidden layer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4D792A1F-74D4-47B8-8F65-9605BC2A1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653" y="212007"/>
            <a:ext cx="10492155" cy="105727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Generalized Delta Learning Rule</a:t>
            </a:r>
            <a:endParaRPr lang="en-IN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3783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978" y="993552"/>
            <a:ext cx="11343248" cy="15125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The weights of output layer w can be updated based in delta rule, since desired output is available for them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3B19959-1B75-446B-9536-DC6E624DD98C}"/>
              </a:ext>
            </a:extLst>
          </p:cNvPr>
          <p:cNvSpPr/>
          <p:nvPr/>
        </p:nvSpPr>
        <p:spPr>
          <a:xfrm>
            <a:off x="-145774" y="6094849"/>
            <a:ext cx="124702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============================================================================= </a:t>
            </a:r>
          </a:p>
        </p:txBody>
      </p:sp>
      <p:pic>
        <p:nvPicPr>
          <p:cNvPr id="5" name="Picture 4" descr="Text, logo&#10;&#10;Description automatically generated">
            <a:extLst>
              <a:ext uri="{FF2B5EF4-FFF2-40B4-BE49-F238E27FC236}">
                <a16:creationId xmlns:a16="http://schemas.microsoft.com/office/drawing/2014/main" id="{0E73F8EE-527A-4406-9B86-A45AF8D2CE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0" t="12486" r="77764" b="11655"/>
          <a:stretch/>
        </p:blipFill>
        <p:spPr>
          <a:xfrm>
            <a:off x="436098" y="6358596"/>
            <a:ext cx="365760" cy="36933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72757" y="6403317"/>
            <a:ext cx="111684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1200" cap="none" spc="0" normalizeH="0" baseline="0" noProof="0" dirty="0">
                <a:ln>
                  <a:noFill/>
                </a:ln>
                <a:solidFill>
                  <a:srgbClr val="072E9D">
                    <a:lumMod val="50000"/>
                  </a:srgbClr>
                </a:solidFill>
                <a:effectLst/>
                <a:uLnTx/>
                <a:uFillTx/>
                <a:latin typeface="Open Sans"/>
                <a:ea typeface="+mn-ea"/>
                <a:cs typeface="+mn-cs"/>
              </a:rPr>
              <a:t>WWW.THEMLLABS.COM     ||  contact@themllabs.com    || Phone : 91-7338339898, 91-6362546088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8253" y="155161"/>
            <a:ext cx="851094" cy="8383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621FE29-EC59-4C37-B03D-3C997FEC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757" y="2026810"/>
            <a:ext cx="9272672" cy="383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52700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onnect Dark">
      <a:dk1>
        <a:srgbClr val="FFFFFF"/>
      </a:dk1>
      <a:lt1>
        <a:srgbClr val="3C3C3C"/>
      </a:lt1>
      <a:dk2>
        <a:srgbClr val="313C41"/>
      </a:dk2>
      <a:lt2>
        <a:srgbClr val="FFFFFF"/>
      </a:lt2>
      <a:accent1>
        <a:srgbClr val="7F73F8"/>
      </a:accent1>
      <a:accent2>
        <a:srgbClr val="FF9B20"/>
      </a:accent2>
      <a:accent3>
        <a:srgbClr val="05D2DD"/>
      </a:accent3>
      <a:accent4>
        <a:srgbClr val="DDD9DC"/>
      </a:accent4>
      <a:accent5>
        <a:srgbClr val="49A568"/>
      </a:accent5>
      <a:accent6>
        <a:srgbClr val="072E9D"/>
      </a:accent6>
      <a:hlink>
        <a:srgbClr val="A05024"/>
      </a:hlink>
      <a:folHlink>
        <a:srgbClr val="FEC037"/>
      </a:folHlink>
    </a:clrScheme>
    <a:fontScheme name="Oswald &amp; Open Sans">
      <a:majorFont>
        <a:latin typeface="Oswald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</TotalTime>
  <Words>633</Words>
  <Application>Microsoft Office PowerPoint</Application>
  <PresentationFormat>Widescreen</PresentationFormat>
  <Paragraphs>70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Open Sans</vt:lpstr>
      <vt:lpstr>Oswald</vt:lpstr>
      <vt:lpstr>1_Office Theme</vt:lpstr>
      <vt:lpstr>PowerPoint Presentation</vt:lpstr>
      <vt:lpstr>Agenda</vt:lpstr>
      <vt:lpstr>Delta Learning Rule for Feedforward Multilayer Perceptron</vt:lpstr>
      <vt:lpstr>PowerPoint Presentation</vt:lpstr>
      <vt:lpstr>PowerPoint Presentation</vt:lpstr>
      <vt:lpstr>PowerPoint Presentation</vt:lpstr>
      <vt:lpstr>PowerPoint Presentation</vt:lpstr>
      <vt:lpstr>Generalized Delta Learning Rule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Chinna Kumar</dc:creator>
  <cp:lastModifiedBy>Charile @</cp:lastModifiedBy>
  <cp:revision>33</cp:revision>
  <dcterms:created xsi:type="dcterms:W3CDTF">2021-05-13T10:59:34Z</dcterms:created>
  <dcterms:modified xsi:type="dcterms:W3CDTF">2021-06-17T11:15:37Z</dcterms:modified>
</cp:coreProperties>
</file>