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Oswald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snfk/CiHxrGx6HDLOiMCE66FZ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11"/>
          <p:cNvSpPr/>
          <p:nvPr>
            <p:ph idx="3" type="pic"/>
          </p:nvPr>
        </p:nvSpPr>
        <p:spPr>
          <a:xfrm>
            <a:off x="0" y="1472184"/>
            <a:ext cx="5138928" cy="420624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type="title"/>
          </p:nvPr>
        </p:nvSpPr>
        <p:spPr>
          <a:xfrm>
            <a:off x="7061589" y="1767890"/>
            <a:ext cx="4812145" cy="2798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Oswald"/>
              <a:buNone/>
              <a:defRPr sz="4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>
            <p:ph idx="2" type="pic"/>
          </p:nvPr>
        </p:nvSpPr>
        <p:spPr>
          <a:xfrm>
            <a:off x="0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12"/>
          <p:cNvSpPr/>
          <p:nvPr>
            <p:ph idx="3" type="pic"/>
          </p:nvPr>
        </p:nvSpPr>
        <p:spPr>
          <a:xfrm>
            <a:off x="1741714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12"/>
          <p:cNvSpPr/>
          <p:nvPr>
            <p:ph idx="4" type="pic"/>
          </p:nvPr>
        </p:nvSpPr>
        <p:spPr>
          <a:xfrm>
            <a:off x="5225143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12"/>
          <p:cNvSpPr/>
          <p:nvPr>
            <p:ph idx="5" type="pic"/>
          </p:nvPr>
        </p:nvSpPr>
        <p:spPr>
          <a:xfrm>
            <a:off x="6966857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12"/>
          <p:cNvSpPr/>
          <p:nvPr>
            <p:ph idx="6" type="pic"/>
          </p:nvPr>
        </p:nvSpPr>
        <p:spPr>
          <a:xfrm>
            <a:off x="8708571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12"/>
          <p:cNvSpPr/>
          <p:nvPr>
            <p:ph idx="7" type="pic"/>
          </p:nvPr>
        </p:nvSpPr>
        <p:spPr>
          <a:xfrm>
            <a:off x="10450284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12"/>
          <p:cNvSpPr/>
          <p:nvPr>
            <p:ph idx="8" type="pic"/>
          </p:nvPr>
        </p:nvSpPr>
        <p:spPr>
          <a:xfrm>
            <a:off x="3483429" y="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12"/>
          <p:cNvSpPr/>
          <p:nvPr>
            <p:ph idx="9" type="pic"/>
          </p:nvPr>
        </p:nvSpPr>
        <p:spPr>
          <a:xfrm>
            <a:off x="0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12"/>
          <p:cNvSpPr/>
          <p:nvPr>
            <p:ph idx="13" type="pic"/>
          </p:nvPr>
        </p:nvSpPr>
        <p:spPr>
          <a:xfrm>
            <a:off x="1741714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Google Shape;37;p12"/>
          <p:cNvSpPr/>
          <p:nvPr>
            <p:ph idx="14" type="pic"/>
          </p:nvPr>
        </p:nvSpPr>
        <p:spPr>
          <a:xfrm>
            <a:off x="3483429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Google Shape;38;p12"/>
          <p:cNvSpPr/>
          <p:nvPr>
            <p:ph idx="15" type="pic"/>
          </p:nvPr>
        </p:nvSpPr>
        <p:spPr>
          <a:xfrm>
            <a:off x="5225143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12"/>
          <p:cNvSpPr/>
          <p:nvPr>
            <p:ph idx="16" type="pic"/>
          </p:nvPr>
        </p:nvSpPr>
        <p:spPr>
          <a:xfrm>
            <a:off x="6966857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12"/>
          <p:cNvSpPr/>
          <p:nvPr>
            <p:ph idx="17" type="pic"/>
          </p:nvPr>
        </p:nvSpPr>
        <p:spPr>
          <a:xfrm>
            <a:off x="8708571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12"/>
          <p:cNvSpPr/>
          <p:nvPr>
            <p:ph idx="18" type="pic"/>
          </p:nvPr>
        </p:nvSpPr>
        <p:spPr>
          <a:xfrm>
            <a:off x="10450284" y="2286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12"/>
          <p:cNvSpPr/>
          <p:nvPr>
            <p:ph idx="19" type="pic"/>
          </p:nvPr>
        </p:nvSpPr>
        <p:spPr>
          <a:xfrm>
            <a:off x="0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12"/>
          <p:cNvSpPr/>
          <p:nvPr>
            <p:ph idx="20" type="pic"/>
          </p:nvPr>
        </p:nvSpPr>
        <p:spPr>
          <a:xfrm>
            <a:off x="1741714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" name="Google Shape;44;p12"/>
          <p:cNvSpPr/>
          <p:nvPr>
            <p:ph idx="21" type="pic"/>
          </p:nvPr>
        </p:nvSpPr>
        <p:spPr>
          <a:xfrm>
            <a:off x="3483429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" name="Google Shape;45;p12"/>
          <p:cNvSpPr/>
          <p:nvPr>
            <p:ph idx="22" type="pic"/>
          </p:nvPr>
        </p:nvSpPr>
        <p:spPr>
          <a:xfrm>
            <a:off x="5225143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12"/>
          <p:cNvSpPr/>
          <p:nvPr>
            <p:ph idx="23" type="pic"/>
          </p:nvPr>
        </p:nvSpPr>
        <p:spPr>
          <a:xfrm>
            <a:off x="6966857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2"/>
          <p:cNvSpPr/>
          <p:nvPr>
            <p:ph idx="24" type="pic"/>
          </p:nvPr>
        </p:nvSpPr>
        <p:spPr>
          <a:xfrm>
            <a:off x="8708571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12"/>
          <p:cNvSpPr/>
          <p:nvPr>
            <p:ph idx="25" type="pic"/>
          </p:nvPr>
        </p:nvSpPr>
        <p:spPr>
          <a:xfrm>
            <a:off x="10450284" y="4572000"/>
            <a:ext cx="1741714" cy="228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1796108" y="2019569"/>
            <a:ext cx="7251192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Oswald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521952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/>
          <p:nvPr>
            <p:ph idx="3" type="pic"/>
          </p:nvPr>
        </p:nvSpPr>
        <p:spPr>
          <a:xfrm>
            <a:off x="7351776" y="499872"/>
            <a:ext cx="4340352" cy="585825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173404" y="1197939"/>
            <a:ext cx="5550408" cy="193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Oswald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8135112" y="0"/>
            <a:ext cx="4056888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14"/>
          <p:cNvSpPr/>
          <p:nvPr>
            <p:ph idx="3" type="pic"/>
          </p:nvPr>
        </p:nvSpPr>
        <p:spPr>
          <a:xfrm>
            <a:off x="0" y="0"/>
            <a:ext cx="4056888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/>
          <p:nvPr>
            <p:ph idx="4" type="pic"/>
          </p:nvPr>
        </p:nvSpPr>
        <p:spPr>
          <a:xfrm>
            <a:off x="4056888" y="0"/>
            <a:ext cx="40782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174E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66" name="Google Shape;66;p1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" y="2418869"/>
            <a:ext cx="121919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haroni"/>
              <a:buNone/>
            </a:pPr>
            <a:r>
              <a:rPr b="1" i="0" lang="en-US" sz="8800" u="none" cap="none" strike="noStrike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Delta learning rule</a:t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553" y="114204"/>
            <a:ext cx="851094" cy="83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75" name="Google Shape;75;p2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1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>
            <p:ph idx="1" type="body"/>
          </p:nvPr>
        </p:nvSpPr>
        <p:spPr>
          <a:xfrm>
            <a:off x="838199" y="1825625"/>
            <a:ext cx="59636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>
                <a:solidFill>
                  <a:srgbClr val="052275"/>
                </a:solidFill>
              </a:rPr>
              <a:t>What Does Delta Rule Mean?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>
                <a:solidFill>
                  <a:srgbClr val="052275"/>
                </a:solidFill>
              </a:rPr>
              <a:t>Derivation of the delta rule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52275"/>
              </a:solidFill>
            </a:endParaRPr>
          </a:p>
        </p:txBody>
      </p:sp>
      <p:sp>
        <p:nvSpPr>
          <p:cNvPr id="79" name="Google Shape;7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2275"/>
              </a:buClr>
              <a:buSzPts val="4400"/>
              <a:buFont typeface="Open Sans"/>
              <a:buNone/>
            </a:pPr>
            <a:r>
              <a:rPr b="1" lang="en-US">
                <a:solidFill>
                  <a:srgbClr val="052275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85" name="Google Shape;85;p3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1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>
            <p:ph idx="1" type="body"/>
          </p:nvPr>
        </p:nvSpPr>
        <p:spPr>
          <a:xfrm>
            <a:off x="838200" y="1540042"/>
            <a:ext cx="10744200" cy="4636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>
                <a:solidFill>
                  <a:srgbClr val="052275"/>
                </a:solidFill>
              </a:rPr>
              <a:t>The Delta rule in machine learning and neural network environments is a specific type of backpropagation that helps to refine connectionist ML/AI networks, making connections between inputs and outputs with layers of artificial neurons.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lang="en-US">
                <a:solidFill>
                  <a:srgbClr val="052275"/>
                </a:solidFill>
              </a:rPr>
              <a:t>B</a:t>
            </a:r>
            <a:r>
              <a:rPr b="1" i="0" lang="en-US">
                <a:solidFill>
                  <a:srgbClr val="052275"/>
                </a:solidFill>
              </a:rPr>
              <a:t>ackpropagation has to do with recalculating input weights for artificial neurons using a gradient method. Delta learning does this using the difference between a target activation and an actual obtained activation. Using a linear activation function, network connections are adjusted.</a:t>
            </a:r>
            <a:endParaRPr/>
          </a:p>
        </p:txBody>
      </p:sp>
      <p:sp>
        <p:nvSpPr>
          <p:cNvPr id="89" name="Google Shape;89;p3"/>
          <p:cNvSpPr txBox="1"/>
          <p:nvPr>
            <p:ph type="title"/>
          </p:nvPr>
        </p:nvSpPr>
        <p:spPr>
          <a:xfrm>
            <a:off x="831574" y="2144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2275"/>
              </a:buClr>
              <a:buSzPts val="4400"/>
              <a:buFont typeface="Open Sans"/>
              <a:buNone/>
            </a:pPr>
            <a:r>
              <a:rPr b="1" i="0" lang="en-US">
                <a:solidFill>
                  <a:srgbClr val="052275"/>
                </a:solidFill>
                <a:latin typeface="Open Sans"/>
                <a:ea typeface="Open Sans"/>
                <a:cs typeface="Open Sans"/>
                <a:sym typeface="Open Sans"/>
              </a:rPr>
              <a:t>What Does Delta Rule Mean?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95" name="Google Shape;95;p4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1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>
            <p:ph idx="1" type="body"/>
          </p:nvPr>
        </p:nvSpPr>
        <p:spPr>
          <a:xfrm>
            <a:off x="838200" y="1302020"/>
            <a:ext cx="10515600" cy="487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2275"/>
              </a:buClr>
              <a:buSzPct val="100000"/>
              <a:buChar char="•"/>
            </a:pPr>
            <a:r>
              <a:rPr b="1" i="0" lang="en-US">
                <a:solidFill>
                  <a:srgbClr val="052275"/>
                </a:solidFill>
              </a:rPr>
              <a:t>Another way to explain the Delta rule is that it uses an error function to perform gradient descent learning.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>
              <a:solidFill>
                <a:srgbClr val="052275"/>
              </a:solidFill>
            </a:endParaRPr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ct val="100000"/>
              <a:buChar char="•"/>
            </a:pPr>
            <a:r>
              <a:rPr b="1" i="0" lang="en-US">
                <a:solidFill>
                  <a:srgbClr val="052275"/>
                </a:solidFill>
              </a:rPr>
              <a:t>The actual implementation of the Delta rule is going to vary according to the network and its composition, but by employing a linear activation function, the Delta rule can be useful in refining some types of neural network systems with particular flavors of backpropagation.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>
              <a:solidFill>
                <a:srgbClr val="052275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ct val="100000"/>
              <a:buChar char="•"/>
            </a:pPr>
            <a:r>
              <a:rPr b="1" i="0" lang="en-US" sz="2800" u="none" cap="none" strike="noStrike">
                <a:solidFill>
                  <a:srgbClr val="052275"/>
                </a:solidFill>
              </a:rPr>
              <a:t>Developed by </a:t>
            </a:r>
            <a:r>
              <a:rPr b="1" lang="en-US" sz="2800" u="none" cap="none" strike="noStrike">
                <a:solidFill>
                  <a:srgbClr val="052275"/>
                </a:solidFill>
              </a:rPr>
              <a:t>Widrow</a:t>
            </a:r>
            <a:r>
              <a:rPr b="1" i="0" lang="en-US" sz="2800" u="none" cap="none" strike="noStrike">
                <a:solidFill>
                  <a:srgbClr val="052275"/>
                </a:solidFill>
              </a:rPr>
              <a:t> and </a:t>
            </a:r>
            <a:r>
              <a:rPr b="1" lang="en-US" sz="2800" u="none" cap="none" strike="noStrike">
                <a:solidFill>
                  <a:srgbClr val="052275"/>
                </a:solidFill>
              </a:rPr>
              <a:t>Hoff</a:t>
            </a:r>
            <a:r>
              <a:rPr b="1" i="0" lang="en-US" sz="2800" u="none" cap="none" strike="noStrike">
                <a:solidFill>
                  <a:srgbClr val="052275"/>
                </a:solidFill>
              </a:rPr>
              <a:t>, the delta rule, is one of the most common learning rules. It depends on supervised learning.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>
              <a:solidFill>
                <a:srgbClr val="052275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04" name="Google Shape;104;p5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1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618977" y="1069511"/>
            <a:ext cx="10680393" cy="50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052275"/>
                </a:solidFill>
              </a:rPr>
              <a:t>This rule states that the modification in sympatric weight of a node is equal to the multiplication of error and the input.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052275"/>
                </a:solidFill>
              </a:rPr>
              <a:t>In Mathematical form the delta rule is as follows:</a:t>
            </a:r>
            <a:endParaRPr b="1" i="0" sz="1200" u="none" cap="none" strike="noStrike">
              <a:solidFill>
                <a:srgbClr val="052275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52275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52275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ts val="2600"/>
              <a:buChar char="•"/>
            </a:pPr>
            <a:r>
              <a:rPr b="1" i="0" lang="en-US" sz="2600" u="none" cap="none" strike="noStrike">
                <a:solidFill>
                  <a:srgbClr val="052275"/>
                </a:solidFill>
              </a:rPr>
              <a:t>For a given input vector, compare the output vector is the correct answer. If the difference is zero, no learning takes place; otherwise, adjusts its weights to reduce this difference. </a:t>
            </a:r>
            <a:endParaRPr/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i="0" sz="2600" u="none" cap="none" strike="noStrike">
              <a:solidFill>
                <a:srgbClr val="052275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ts val="2600"/>
              <a:buChar char="•"/>
            </a:pPr>
            <a:r>
              <a:rPr b="1" i="0" lang="en-US" sz="2600" u="none" cap="none" strike="noStrike">
                <a:solidFill>
                  <a:srgbClr val="052275"/>
                </a:solidFill>
              </a:rPr>
              <a:t>The change in weight from ui to uj is: dwij = r* ai * ej.</a:t>
            </a:r>
            <a:endParaRPr b="1" sz="2600">
              <a:solidFill>
                <a:srgbClr val="052275"/>
              </a:solidFill>
            </a:endParaRPr>
          </a:p>
        </p:txBody>
      </p:sp>
      <p:pic>
        <p:nvPicPr>
          <p:cNvPr descr="Mathematical Formula of Delta Learning Rule in Artificial Neural Network." id="108" name="Google Shape;10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1194" y="3061615"/>
            <a:ext cx="27336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14" name="Google Shape;114;p6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1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171074"/>
            <a:ext cx="10515600" cy="500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052275"/>
                </a:solidFill>
              </a:rPr>
              <a:t>where r is the learning rate, ai represents the activation of ui and ej is the difference between the expected output and the actual output of uj.</a:t>
            </a:r>
            <a:endParaRPr b="1" i="0" sz="3600" u="none" cap="none" strike="noStrike">
              <a:solidFill>
                <a:srgbClr val="052275"/>
              </a:solidFill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0" sz="2800" u="none" cap="none" strike="noStrike">
              <a:solidFill>
                <a:srgbClr val="052275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052275"/>
                </a:solidFill>
              </a:rPr>
              <a:t>If the set of input patterns form an independent set then learn arbitrary associations using the delta rule.</a:t>
            </a:r>
            <a:br>
              <a:rPr b="1" i="0" lang="en-US" sz="2800" u="none" cap="none" strike="noStrike">
                <a:solidFill>
                  <a:srgbClr val="052275"/>
                </a:solidFill>
              </a:rPr>
            </a:br>
            <a:r>
              <a:rPr b="1" i="0" lang="en-US" sz="2800" u="none" cap="none" strike="noStrike">
                <a:solidFill>
                  <a:srgbClr val="052275"/>
                </a:solidFill>
              </a:rPr>
              <a:t>It has seen that for networks with linear activation functions and with no hidden units.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0" sz="2800" u="none" cap="none" strike="noStrike">
              <a:solidFill>
                <a:srgbClr val="052275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052275"/>
                </a:solidFill>
              </a:rPr>
              <a:t>The error squared vs. the weight graph is a paraboloid in n-space.</a:t>
            </a:r>
            <a:endParaRPr b="1">
              <a:solidFill>
                <a:srgbClr val="0522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============================================================================= </a:t>
            </a:r>
            <a:endParaRPr/>
          </a:p>
        </p:txBody>
      </p:sp>
      <p:pic>
        <p:nvPicPr>
          <p:cNvPr descr="Text, logo&#10;&#10;Description automatically generated" id="123" name="Google Shape;123;p7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74E"/>
              </a:buClr>
              <a:buSzPts val="1800"/>
              <a:buFont typeface="Open Sans"/>
              <a:buNone/>
            </a:pPr>
            <a:r>
              <a:rPr b="1" i="0" lang="en-US" sz="1800" u="none" cap="none" strike="noStrike">
                <a:solidFill>
                  <a:srgbClr val="03174E"/>
                </a:solidFill>
                <a:latin typeface="Open Sans"/>
                <a:ea typeface="Open Sans"/>
                <a:cs typeface="Open Sans"/>
                <a:sym typeface="Open Sans"/>
              </a:rPr>
              <a:t>WWW.THEMLLABS.COM     ||  contact@themllabs.com    || Phone : 91-7338339898, 91-6362546088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8253" y="155161"/>
            <a:ext cx="851094" cy="83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302020"/>
            <a:ext cx="10515600" cy="487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052275"/>
                </a:solidFill>
              </a:rPr>
              <a:t>Since the proportionality constant is negative, the graph of such a function is concave upward and has the least value. The vertex of this paraboloid represents the point where it reduces the error. </a:t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52275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2275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052275"/>
                </a:solidFill>
              </a:rPr>
              <a:t>The weight vector corresponding to this point is then the ideal weight vector.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onnect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7F73F8"/>
      </a:accent1>
      <a:accent2>
        <a:srgbClr val="FF9B20"/>
      </a:accent2>
      <a:accent3>
        <a:srgbClr val="05D2DD"/>
      </a:accent3>
      <a:accent4>
        <a:srgbClr val="DDD9DC"/>
      </a:accent4>
      <a:accent5>
        <a:srgbClr val="49A568"/>
      </a:accent5>
      <a:accent6>
        <a:srgbClr val="072E9D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2021-05-13T10:59:34Z</dcterms:created>
  <dc:creator>Chinna Kumar</dc:creator>
</cp:coreProperties>
</file>