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8F843-D841-46B1-9D45-DABEAD19B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C5B74-0D51-4178-927A-B9352182D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32005-6733-456B-8C4B-07CA96D9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11E6-B280-44C0-A5D5-6F0A6F6DE9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C8CA3-EBD9-43C8-BF33-433C5BEF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50C03-B6E3-4850-8E2F-BE5CF3A1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CFD2-6A70-4A69-90C9-8499F6BA3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86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EE63-EA6C-4BF0-8D3D-31F99A43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B552E-9C1F-49C4-B50B-1837EA601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2D14C-E647-4A25-908A-566EC4E0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11E6-B280-44C0-A5D5-6F0A6F6DE9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77A87-C8B0-47FD-8734-DF7EBD83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2B22-F330-45B8-955F-10B0A337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CFD2-6A70-4A69-90C9-8499F6BA3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27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A4C45-686A-4CEB-B974-4CC2B22D10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3DDF6-BC18-446A-8468-BF5A3B269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D274E-509D-40B5-9797-45B10B60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11E6-B280-44C0-A5D5-6F0A6F6DE9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179DA-BACA-40A3-B503-0F745EB8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2738C-2E99-4B66-B71B-E5D198D6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CFD2-6A70-4A69-90C9-8499F6BA3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497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EDE8-8589-4243-8C04-3B6A5D7D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7CD48-AB9B-4DDB-8ED1-8E443C957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8FA03-35AD-4967-8ED9-8E281B04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11E6-B280-44C0-A5D5-6F0A6F6DE9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6D34B-AE4C-4A34-8AD8-9B9C2A54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B70D0-1829-44E3-B45E-36E378000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CFD2-6A70-4A69-90C9-8499F6BA3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3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A50F-0124-4EC6-BD81-53148A5A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A5158-B0A1-4726-9D12-B23CB4C5B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E37D8-0BB5-40E6-8001-C00A28B2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11E6-B280-44C0-A5D5-6F0A6F6DE9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2903-B58F-45C7-B593-BBA0D990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D38AB-B00F-410B-BEDF-8843ECE3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CFD2-6A70-4A69-90C9-8499F6BA3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79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8C0CA-3B98-4C7B-88D4-4CFCA3CD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6119-AD0E-4A27-B4E0-0BF02AE7E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83EC6-4D6D-4844-BC98-4F5C2D91A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F5989-B170-48CC-BEAA-22684459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11E6-B280-44C0-A5D5-6F0A6F6DE9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6E168-55C5-43C7-B8F3-30208F13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CFB23-5F58-4B34-98CF-4E10BBBD4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CFD2-6A70-4A69-90C9-8499F6BA3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42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7D06-418A-4249-A84D-23A6DD94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C741C-4341-4718-B6E3-92B91734C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54409-C7FA-4922-A07A-6A59ED718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FCDED-B8A3-4BDA-9D98-4C0AF6DE2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18D35-077C-4166-A8DD-E283C5266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733C71-B84B-431E-A458-A5037E14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11E6-B280-44C0-A5D5-6F0A6F6DE9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1C803-F5FF-4CB6-9C08-B1042ADC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4F070-0D64-4A54-8D9F-4D3E645D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CFD2-6A70-4A69-90C9-8499F6BA3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32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7F41-4B2B-4095-902E-11ED6D0D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BF4A8-C5AA-44EB-867A-9F7AA782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11E6-B280-44C0-A5D5-6F0A6F6DE9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4FFDE-4FB2-4980-B9EB-F88A0C03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A9FC8-F0F2-4F5E-BAF1-C87EE3D00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CFD2-6A70-4A69-90C9-8499F6BA3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8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1F75E-6A63-4305-B335-E816D2EF7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11E6-B280-44C0-A5D5-6F0A6F6DE9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7CEC9B-44CB-4E79-A88B-5388C955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1DE53-9D85-4720-B018-9C779859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CFD2-6A70-4A69-90C9-8499F6BA3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96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6314-249B-49C5-A921-BC798FAFD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93FB-9E7E-4A42-BEBB-CD3FFFFBA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5AB56-3E36-4E89-A6C5-B4EF05890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2B33F-A5D1-4F3C-9C83-13863E15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11E6-B280-44C0-A5D5-6F0A6F6DE9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59C4C-242C-40A0-BD90-3754D2C5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979A-4C56-4E63-86AA-68A730FD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CFD2-6A70-4A69-90C9-8499F6BA3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7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7324-ECB0-48DA-8BC4-736318716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A632F-A4F7-4B59-9B67-9585D0FEA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866EF-A5CF-4094-88DA-F26CFA6A6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7DF08-C36B-458A-B33D-FF06001F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11E6-B280-44C0-A5D5-6F0A6F6DE9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B114D-4037-44E2-84FF-8222C43BF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8F7F2-6EB7-484B-A8BC-ADD92046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0CFD2-6A70-4A69-90C9-8499F6BA3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9D916-F527-432E-B631-25A3BDCE3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3279F-3001-4535-A010-5F6DB4DE5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F406E-30F0-45B1-803A-DFCFBEC63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11E6-B280-44C0-A5D5-6F0A6F6DE926}" type="datetimeFigureOut">
              <a:rPr lang="en-IN" smtClean="0"/>
              <a:t>14-06-2021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F2D9E-39F5-41F9-AEB1-7F5EB6ED6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94B5D-A969-4E05-B543-854A39DF3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0CFD2-6A70-4A69-90C9-8499F6BA3B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17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53F4459-FC24-411B-95E9-1EE4D9129D6C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298B0A4C-E146-404C-992D-9F3DDA2331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575EEA23-3E40-451B-8F2D-798FF7643BFA}"/>
              </a:ext>
            </a:extLst>
          </p:cNvPr>
          <p:cNvSpPr txBox="1"/>
          <p:nvPr/>
        </p:nvSpPr>
        <p:spPr>
          <a:xfrm>
            <a:off x="0" y="1621387"/>
            <a:ext cx="12191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Features and decision regions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68289E-8FB0-41B7-A8A8-47DEF171BBD6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F4C466-3982-4A24-A707-99600DA7FDF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5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669672-39DC-46EA-878D-7FEC7BAE5BA8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4ED74B13-59CF-4722-B91E-E5DB80C28E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D6744A46-B044-42DC-AD53-87441CAD6E6C}"/>
              </a:ext>
            </a:extLst>
          </p:cNvPr>
          <p:cNvSpPr txBox="1"/>
          <p:nvPr/>
        </p:nvSpPr>
        <p:spPr>
          <a:xfrm>
            <a:off x="0" y="2097637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Thank you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0785A-95DA-4929-80C8-A5C01E74379A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57A36-D32B-4DDA-9020-28533844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0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C670DD-2DC9-4685-B11D-0EE00B278051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C504C-5D81-4E46-97B3-51FDF02622A4}"/>
              </a:ext>
            </a:extLst>
          </p:cNvPr>
          <p:cNvSpPr txBox="1">
            <a:spLocks/>
          </p:cNvSpPr>
          <p:nvPr/>
        </p:nvSpPr>
        <p:spPr>
          <a:xfrm>
            <a:off x="872757" y="1591327"/>
            <a:ext cx="868893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Features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Decision regions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DFAE6-EE5C-4D7F-AA04-53C7E938D906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209D7ED9-5819-4B10-90CE-33D0EF9755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F29554-B3EC-4A3F-9203-6E891DB57CF5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7CDB54-DF30-4267-8F0B-ED19E413B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3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F173BE-2FED-4B5A-8337-0635D0EF4E73}"/>
              </a:ext>
            </a:extLst>
          </p:cNvPr>
          <p:cNvSpPr txBox="1">
            <a:spLocks/>
          </p:cNvSpPr>
          <p:nvPr/>
        </p:nvSpPr>
        <p:spPr>
          <a:xfrm>
            <a:off x="0" y="147078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8DC2E5-467E-4098-A2F7-65F77505AB75}"/>
              </a:ext>
            </a:extLst>
          </p:cNvPr>
          <p:cNvSpPr txBox="1">
            <a:spLocks/>
          </p:cNvSpPr>
          <p:nvPr/>
        </p:nvSpPr>
        <p:spPr>
          <a:xfrm>
            <a:off x="872757" y="1591327"/>
            <a:ext cx="10055496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Features is any column in the given input matrix, it will be used as an independent variable.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Features are elements of the input vectors.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Number of features is equal to the number of nodes in the input layer of the neural network.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3F8F9-1737-462E-8048-62A51DE8403B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388F2159-0D29-44FD-938D-C9D55E3C9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E1511A-9F9D-49F8-9B05-09777CC61FBC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486DE6-A039-448D-8C1E-78213BC75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5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1CAC38-88E8-421E-B7F9-AF4E2C0050FA}"/>
              </a:ext>
            </a:extLst>
          </p:cNvPr>
          <p:cNvSpPr txBox="1">
            <a:spLocks/>
          </p:cNvSpPr>
          <p:nvPr/>
        </p:nvSpPr>
        <p:spPr>
          <a:xfrm>
            <a:off x="801858" y="1254356"/>
            <a:ext cx="10055496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Features can be taken directly from source data or you can apply some transformation, which is appropriate for modelling.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For example, if you want to classify the person as either men or women, then height, weight, hair length are the features for the network.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0BBEDC-625A-4E5A-92F0-64549F37B33B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F6372280-0B28-49A5-B31D-56259F3A18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6AEFF0-66CD-43DC-8DFE-0E2F38866ADD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B982B2-B3B5-4C06-BAE9-D95097C27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68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0CD453C-55E2-41FA-80AB-5669933E8037}"/>
              </a:ext>
            </a:extLst>
          </p:cNvPr>
          <p:cNvSpPr txBox="1">
            <a:spLocks/>
          </p:cNvSpPr>
          <p:nvPr/>
        </p:nvSpPr>
        <p:spPr>
          <a:xfrm>
            <a:off x="0" y="22000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Decision region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3D25B4-C222-40C4-8164-0A263B9C67D5}"/>
              </a:ext>
            </a:extLst>
          </p:cNvPr>
          <p:cNvSpPr txBox="1">
            <a:spLocks/>
          </p:cNvSpPr>
          <p:nvPr/>
        </p:nvSpPr>
        <p:spPr>
          <a:xfrm>
            <a:off x="872757" y="1438927"/>
            <a:ext cx="10385793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Decision region or decision surface is the region of a problem space where the output label of the classifier is ambiguous.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For a problem with 2 classes, the decision region is hyper surface that partitions the vector space into two sets, one for each class.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If the decision region is hyperplane, then the classification problem is linear and those classes can be separated linearly.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63072-4622-4407-BF45-E47F1D4DFD9E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35F513AC-F4E4-4B0E-9ADA-EA888692F1F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4EF28C-79FF-49F2-860A-FC29117E176C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A3E4C-4733-4233-BC2E-27F12993A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2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F2370D-27D9-42A9-B232-CCAAEA3E5E76}"/>
              </a:ext>
            </a:extLst>
          </p:cNvPr>
          <p:cNvSpPr txBox="1">
            <a:spLocks/>
          </p:cNvSpPr>
          <p:nvPr/>
        </p:nvSpPr>
        <p:spPr>
          <a:xfrm>
            <a:off x="710832" y="1019827"/>
            <a:ext cx="10385793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Decision boundaries results are not clear always.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Below figure is example for decision region with two classes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95CA9D-14C4-410F-83F5-46662FB3ED4E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758A197B-2C0E-4A28-ACD9-B876262829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D073CC-59FB-43B4-99FD-2BD1C1E4B009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86479-EB6B-492F-9230-0AE77B445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1026" name="Picture 2" descr="Machine learning - Wikipedia">
            <a:extLst>
              <a:ext uri="{FF2B5EF4-FFF2-40B4-BE49-F238E27FC236}">
                <a16:creationId xmlns:a16="http://schemas.microsoft.com/office/drawing/2014/main" id="{3AD0968B-FF1C-478D-86E5-D155DBCE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00" y="2397681"/>
            <a:ext cx="5162550" cy="342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61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53E9B1-AEF2-4319-99E1-172CB97CA0FB}"/>
              </a:ext>
            </a:extLst>
          </p:cNvPr>
          <p:cNvSpPr txBox="1">
            <a:spLocks/>
          </p:cNvSpPr>
          <p:nvPr/>
        </p:nvSpPr>
        <p:spPr>
          <a:xfrm>
            <a:off x="618978" y="938538"/>
            <a:ext cx="10385793" cy="49809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For non-linear decisions, we can use either multiple lines boundaries or curves to classify the classes.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endParaRPr lang="en-US" b="1" dirty="0"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A5836-99EF-4D3B-819F-F061BA59677B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5C7D55B4-30F2-4A4E-B65B-1555E4EE2A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4F5CAE-A823-4DAA-9F42-BCE22D89F37D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B2E369-7C9B-4F83-AEB1-83119C963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DBDEEC5-AAE4-42F4-894E-E52CE7646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3" y="2621175"/>
            <a:ext cx="44100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50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A389CB-05C2-4D91-AE2A-E1E126E00169}"/>
              </a:ext>
            </a:extLst>
          </p:cNvPr>
          <p:cNvSpPr txBox="1">
            <a:spLocks/>
          </p:cNvSpPr>
          <p:nvPr/>
        </p:nvSpPr>
        <p:spPr>
          <a:xfrm>
            <a:off x="710832" y="1019827"/>
            <a:ext cx="10385793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previous figure contains points which are not separated by a line, so using two lines the white and black points are separated. Consider another way of separating the classes.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6BF202-B135-4858-9217-1A923E29E5E0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6" name="Picture 5" descr="Text, logo&#10;&#10;Description automatically generated">
            <a:extLst>
              <a:ext uri="{FF2B5EF4-FFF2-40B4-BE49-F238E27FC236}">
                <a16:creationId xmlns:a16="http://schemas.microsoft.com/office/drawing/2014/main" id="{F152500C-032F-471C-8DD6-D9EA3B5E79F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BA54DE7-A7EF-4A4B-8853-01AFF36322CF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094FE6-863F-4125-99E3-BDBF97507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3074" name="Picture 2" descr="combined boundaries">
            <a:extLst>
              <a:ext uri="{FF2B5EF4-FFF2-40B4-BE49-F238E27FC236}">
                <a16:creationId xmlns:a16="http://schemas.microsoft.com/office/drawing/2014/main" id="{7144FC9C-A48C-4684-9D79-E928E8E7B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765" y="2980673"/>
            <a:ext cx="47339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449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9D35650-A032-4830-881A-6D681D258574}"/>
              </a:ext>
            </a:extLst>
          </p:cNvPr>
          <p:cNvSpPr txBox="1">
            <a:spLocks/>
          </p:cNvSpPr>
          <p:nvPr/>
        </p:nvSpPr>
        <p:spPr>
          <a:xfrm>
            <a:off x="710832" y="1019827"/>
            <a:ext cx="10385793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points ae separated by a curve (a non linear boundary).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In neural network , we can think each hidden node as a linear decision boundary, the network can combine them to form nonlinear boundaries.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n-US" b="1" dirty="0">
                <a:ea typeface="Calibri" panose="020F0502020204030204" pitchFamily="34" charset="0"/>
                <a:cs typeface="Aharoni" panose="02010803020104030203" pitchFamily="2" charset="-79"/>
              </a:rPr>
              <a:t>The previous figure produced the results for a network with 2 hidden nodes.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C6B701-C583-4C81-BB8D-702F8C18BAF9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4A1EC432-1C48-4AAD-AFB4-E0D960580A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808109-04D1-496F-9579-F9D0D1EED799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BA920-3A85-420E-967D-B7F67836F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9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482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</dc:creator>
  <cp:lastModifiedBy>Vinay S</cp:lastModifiedBy>
  <cp:revision>6</cp:revision>
  <dcterms:created xsi:type="dcterms:W3CDTF">2021-06-14T05:44:45Z</dcterms:created>
  <dcterms:modified xsi:type="dcterms:W3CDTF">2021-06-14T07:35:29Z</dcterms:modified>
</cp:coreProperties>
</file>