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Oswald"/>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jMOTmiGL6XRCZwqjx6HwUhj2tP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25"/>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
                                        </p:tgtEl>
                                        <p:attrNameLst>
                                          <p:attrName>style.visibility</p:attrName>
                                        </p:attrNameLst>
                                      </p:cBhvr>
                                      <p:to>
                                        <p:strVal val="visible"/>
                                      </p:to>
                                    </p:set>
                                    <p:animEffect filter="fade" transition="in">
                                      <p:cBhvr>
                                        <p:cTn dur="500"/>
                                        <p:tgtEl>
                                          <p:spTgt spid="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3" name="Shape 23"/>
        <p:cNvGrpSpPr/>
        <p:nvPr/>
      </p:nvGrpSpPr>
      <p:grpSpPr>
        <a:xfrm>
          <a:off x="0" y="0"/>
          <a:ext cx="0" cy="0"/>
          <a:chOff x="0" y="0"/>
          <a:chExt cx="0" cy="0"/>
        </a:xfrm>
      </p:grpSpPr>
      <p:sp>
        <p:nvSpPr>
          <p:cNvPr id="24" name="Google Shape;24;p26"/>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5" name="Google Shape;25;p26"/>
          <p:cNvSpPr/>
          <p:nvPr>
            <p:ph idx="3" type="pic"/>
          </p:nvPr>
        </p:nvSpPr>
        <p:spPr>
          <a:xfrm>
            <a:off x="0" y="1472184"/>
            <a:ext cx="5138928" cy="4206240"/>
          </a:xfrm>
          <a:prstGeom prst="rect">
            <a:avLst/>
          </a:prstGeom>
          <a:solidFill>
            <a:srgbClr val="A5A5A5"/>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6" name="Google Shape;26;p26"/>
          <p:cNvSpPr txBox="1"/>
          <p:nvPr>
            <p:ph type="title"/>
          </p:nvPr>
        </p:nvSpPr>
        <p:spPr>
          <a:xfrm>
            <a:off x="7061589" y="1767890"/>
            <a:ext cx="4812145" cy="279806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400"/>
              <a:buFont typeface="Oswald"/>
              <a:buNone/>
              <a:defRPr sz="4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500"/>
                                        <p:tgtEl>
                                          <p:spTgt spid="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27" name="Shape 27"/>
        <p:cNvGrpSpPr/>
        <p:nvPr/>
      </p:nvGrpSpPr>
      <p:grpSpPr>
        <a:xfrm>
          <a:off x="0" y="0"/>
          <a:ext cx="0" cy="0"/>
          <a:chOff x="0" y="0"/>
          <a:chExt cx="0" cy="0"/>
        </a:xfrm>
      </p:grpSpPr>
      <p:sp>
        <p:nvSpPr>
          <p:cNvPr id="28" name="Google Shape;28;p27"/>
          <p:cNvSpPr/>
          <p:nvPr>
            <p:ph idx="2" type="pic"/>
          </p:nvPr>
        </p:nvSpPr>
        <p:spPr>
          <a:xfrm>
            <a:off x="0"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9" name="Google Shape;29;p27"/>
          <p:cNvSpPr/>
          <p:nvPr>
            <p:ph idx="3" type="pic"/>
          </p:nvPr>
        </p:nvSpPr>
        <p:spPr>
          <a:xfrm>
            <a:off x="1741714"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0" name="Google Shape;30;p27"/>
          <p:cNvSpPr/>
          <p:nvPr>
            <p:ph idx="4" type="pic"/>
          </p:nvPr>
        </p:nvSpPr>
        <p:spPr>
          <a:xfrm>
            <a:off x="5225143"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1" name="Google Shape;31;p27"/>
          <p:cNvSpPr/>
          <p:nvPr>
            <p:ph idx="5" type="pic"/>
          </p:nvPr>
        </p:nvSpPr>
        <p:spPr>
          <a:xfrm>
            <a:off x="6966857"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2" name="Google Shape;32;p27"/>
          <p:cNvSpPr/>
          <p:nvPr>
            <p:ph idx="6" type="pic"/>
          </p:nvPr>
        </p:nvSpPr>
        <p:spPr>
          <a:xfrm>
            <a:off x="8708571"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3" name="Google Shape;33;p27"/>
          <p:cNvSpPr/>
          <p:nvPr>
            <p:ph idx="7" type="pic"/>
          </p:nvPr>
        </p:nvSpPr>
        <p:spPr>
          <a:xfrm>
            <a:off x="10450284"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4" name="Google Shape;34;p27"/>
          <p:cNvSpPr/>
          <p:nvPr>
            <p:ph idx="8" type="pic"/>
          </p:nvPr>
        </p:nvSpPr>
        <p:spPr>
          <a:xfrm>
            <a:off x="3483429"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5" name="Google Shape;35;p27"/>
          <p:cNvSpPr/>
          <p:nvPr>
            <p:ph idx="9" type="pic"/>
          </p:nvPr>
        </p:nvSpPr>
        <p:spPr>
          <a:xfrm>
            <a:off x="0"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6" name="Google Shape;36;p27"/>
          <p:cNvSpPr/>
          <p:nvPr>
            <p:ph idx="13" type="pic"/>
          </p:nvPr>
        </p:nvSpPr>
        <p:spPr>
          <a:xfrm>
            <a:off x="1741714"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7" name="Google Shape;37;p27"/>
          <p:cNvSpPr/>
          <p:nvPr>
            <p:ph idx="14" type="pic"/>
          </p:nvPr>
        </p:nvSpPr>
        <p:spPr>
          <a:xfrm>
            <a:off x="3483429"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8" name="Google Shape;38;p27"/>
          <p:cNvSpPr/>
          <p:nvPr>
            <p:ph idx="15" type="pic"/>
          </p:nvPr>
        </p:nvSpPr>
        <p:spPr>
          <a:xfrm>
            <a:off x="5225143"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9" name="Google Shape;39;p27"/>
          <p:cNvSpPr/>
          <p:nvPr>
            <p:ph idx="16" type="pic"/>
          </p:nvPr>
        </p:nvSpPr>
        <p:spPr>
          <a:xfrm>
            <a:off x="6966857"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0" name="Google Shape;40;p27"/>
          <p:cNvSpPr/>
          <p:nvPr>
            <p:ph idx="17" type="pic"/>
          </p:nvPr>
        </p:nvSpPr>
        <p:spPr>
          <a:xfrm>
            <a:off x="8708571"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1" name="Google Shape;41;p27"/>
          <p:cNvSpPr/>
          <p:nvPr>
            <p:ph idx="18" type="pic"/>
          </p:nvPr>
        </p:nvSpPr>
        <p:spPr>
          <a:xfrm>
            <a:off x="10450284"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2" name="Google Shape;42;p27"/>
          <p:cNvSpPr/>
          <p:nvPr>
            <p:ph idx="19" type="pic"/>
          </p:nvPr>
        </p:nvSpPr>
        <p:spPr>
          <a:xfrm>
            <a:off x="0"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3" name="Google Shape;43;p27"/>
          <p:cNvSpPr/>
          <p:nvPr>
            <p:ph idx="20" type="pic"/>
          </p:nvPr>
        </p:nvSpPr>
        <p:spPr>
          <a:xfrm>
            <a:off x="1741714"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4" name="Google Shape;44;p27"/>
          <p:cNvSpPr/>
          <p:nvPr>
            <p:ph idx="21" type="pic"/>
          </p:nvPr>
        </p:nvSpPr>
        <p:spPr>
          <a:xfrm>
            <a:off x="3483429"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5" name="Google Shape;45;p27"/>
          <p:cNvSpPr/>
          <p:nvPr>
            <p:ph idx="22" type="pic"/>
          </p:nvPr>
        </p:nvSpPr>
        <p:spPr>
          <a:xfrm>
            <a:off x="5225143"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6" name="Google Shape;46;p27"/>
          <p:cNvSpPr/>
          <p:nvPr>
            <p:ph idx="23" type="pic"/>
          </p:nvPr>
        </p:nvSpPr>
        <p:spPr>
          <a:xfrm>
            <a:off x="6966857"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7" name="Google Shape;47;p27"/>
          <p:cNvSpPr/>
          <p:nvPr>
            <p:ph idx="24" type="pic"/>
          </p:nvPr>
        </p:nvSpPr>
        <p:spPr>
          <a:xfrm>
            <a:off x="8708571"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8" name="Google Shape;48;p27"/>
          <p:cNvSpPr/>
          <p:nvPr>
            <p:ph idx="25" type="pic"/>
          </p:nvPr>
        </p:nvSpPr>
        <p:spPr>
          <a:xfrm>
            <a:off x="10450284"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9" name="Google Shape;49;p27"/>
          <p:cNvSpPr txBox="1"/>
          <p:nvPr>
            <p:ph type="title"/>
          </p:nvPr>
        </p:nvSpPr>
        <p:spPr>
          <a:xfrm>
            <a:off x="1796108" y="2019569"/>
            <a:ext cx="7251192" cy="70408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Oswald"/>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par>
                                <p:cTn fill="hold" nodeType="withEffect" presetClass="entr" presetID="10" presetSubtype="0">
                                  <p:stCondLst>
                                    <p:cond delay="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par>
                                <p:cTn fill="hold" nodeType="with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par>
                                <p:cTn fill="hold" nodeType="with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500"/>
                                        <p:tgtEl>
                                          <p:spTgt spid="36"/>
                                        </p:tgtEl>
                                      </p:cBhvr>
                                    </p:animEffect>
                                  </p:childTnLst>
                                </p:cTn>
                              </p:par>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par>
                                <p:cTn fill="hold" nodeType="with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par>
                                <p:cTn fill="hold" nodeType="with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500"/>
                                        <p:tgtEl>
                                          <p:spTgt spid="42"/>
                                        </p:tgtEl>
                                      </p:cBhvr>
                                    </p:animEffect>
                                  </p:childTnLst>
                                </p:cTn>
                              </p:par>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par>
                                <p:cTn fill="hold" nodeType="with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50" name="Shape 50"/>
        <p:cNvGrpSpPr/>
        <p:nvPr/>
      </p:nvGrpSpPr>
      <p:grpSpPr>
        <a:xfrm>
          <a:off x="0" y="0"/>
          <a:ext cx="0" cy="0"/>
          <a:chOff x="0" y="0"/>
          <a:chExt cx="0" cy="0"/>
        </a:xfrm>
      </p:grpSpPr>
      <p:sp>
        <p:nvSpPr>
          <p:cNvPr id="51" name="Google Shape;51;p28"/>
          <p:cNvSpPr/>
          <p:nvPr>
            <p:ph idx="2" type="pic"/>
          </p:nvPr>
        </p:nvSpPr>
        <p:spPr>
          <a:xfrm>
            <a:off x="0" y="0"/>
            <a:ext cx="9521952"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2" name="Google Shape;52;p28"/>
          <p:cNvSpPr/>
          <p:nvPr>
            <p:ph idx="3" type="pic"/>
          </p:nvPr>
        </p:nvSpPr>
        <p:spPr>
          <a:xfrm>
            <a:off x="7351776" y="499872"/>
            <a:ext cx="4340352" cy="5858256"/>
          </a:xfrm>
          <a:prstGeom prst="rect">
            <a:avLst/>
          </a:prstGeom>
          <a:solidFill>
            <a:srgbClr val="A5A5A5"/>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3" name="Google Shape;53;p28"/>
          <p:cNvSpPr txBox="1"/>
          <p:nvPr>
            <p:ph type="title"/>
          </p:nvPr>
        </p:nvSpPr>
        <p:spPr>
          <a:xfrm>
            <a:off x="1173404" y="1197939"/>
            <a:ext cx="5550408" cy="193852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Oswald"/>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4" name="Shape 54"/>
        <p:cNvGrpSpPr/>
        <p:nvPr/>
      </p:nvGrpSpPr>
      <p:grpSpPr>
        <a:xfrm>
          <a:off x="0" y="0"/>
          <a:ext cx="0" cy="0"/>
          <a:chOff x="0" y="0"/>
          <a:chExt cx="0" cy="0"/>
        </a:xfrm>
      </p:grpSpPr>
      <p:sp>
        <p:nvSpPr>
          <p:cNvPr id="55" name="Google Shape;55;p29"/>
          <p:cNvSpPr/>
          <p:nvPr>
            <p:ph idx="2" type="pic"/>
          </p:nvPr>
        </p:nvSpPr>
        <p:spPr>
          <a:xfrm>
            <a:off x="8135112" y="0"/>
            <a:ext cx="4056888"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6" name="Google Shape;56;p29"/>
          <p:cNvSpPr/>
          <p:nvPr>
            <p:ph idx="3" type="pic"/>
          </p:nvPr>
        </p:nvSpPr>
        <p:spPr>
          <a:xfrm>
            <a:off x="0" y="0"/>
            <a:ext cx="4056888"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7" name="Google Shape;57;p29"/>
          <p:cNvSpPr/>
          <p:nvPr>
            <p:ph idx="4" type="pic"/>
          </p:nvPr>
        </p:nvSpPr>
        <p:spPr>
          <a:xfrm>
            <a:off x="4056888" y="0"/>
            <a:ext cx="4078224"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58" name="Shape 58"/>
        <p:cNvGrpSpPr/>
        <p:nvPr/>
      </p:nvGrpSpPr>
      <p:grpSpPr>
        <a:xfrm>
          <a:off x="0" y="0"/>
          <a:ext cx="0" cy="0"/>
          <a:chOff x="0" y="0"/>
          <a:chExt cx="0" cy="0"/>
        </a:xfrm>
      </p:grpSpPr>
      <p:sp>
        <p:nvSpPr>
          <p:cNvPr id="59" name="Google Shape;59;p30"/>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swald"/>
              <a:buNone/>
              <a:defRPr b="0" i="0" sz="44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Open Sans"/>
                <a:ea typeface="Open Sans"/>
                <a:cs typeface="Open Sans"/>
                <a:sym typeface="Open Sans"/>
              </a:defRPr>
            </a:lvl1pPr>
            <a:lvl2pPr indent="0" lvl="1" marL="0" marR="0" rtl="0" algn="r">
              <a:spcBef>
                <a:spcPts val="0"/>
              </a:spcBef>
              <a:buNone/>
              <a:defRPr b="0" i="0" sz="1200" u="none" cap="none" strike="noStrike">
                <a:solidFill>
                  <a:schemeClr val="dk1"/>
                </a:solidFill>
                <a:latin typeface="Open Sans"/>
                <a:ea typeface="Open Sans"/>
                <a:cs typeface="Open Sans"/>
                <a:sym typeface="Open Sans"/>
              </a:defRPr>
            </a:lvl2pPr>
            <a:lvl3pPr indent="0" lvl="2" marL="0" marR="0" rtl="0" algn="r">
              <a:spcBef>
                <a:spcPts val="0"/>
              </a:spcBef>
              <a:buNone/>
              <a:defRPr b="0" i="0" sz="1200" u="none" cap="none" strike="noStrike">
                <a:solidFill>
                  <a:schemeClr val="dk1"/>
                </a:solidFill>
                <a:latin typeface="Open Sans"/>
                <a:ea typeface="Open Sans"/>
                <a:cs typeface="Open Sans"/>
                <a:sym typeface="Open Sans"/>
              </a:defRPr>
            </a:lvl3pPr>
            <a:lvl4pPr indent="0" lvl="3" marL="0" marR="0" rtl="0" algn="r">
              <a:spcBef>
                <a:spcPts val="0"/>
              </a:spcBef>
              <a:buNone/>
              <a:defRPr b="0" i="0" sz="1200" u="none" cap="none" strike="noStrike">
                <a:solidFill>
                  <a:schemeClr val="dk1"/>
                </a:solidFill>
                <a:latin typeface="Open Sans"/>
                <a:ea typeface="Open Sans"/>
                <a:cs typeface="Open Sans"/>
                <a:sym typeface="Open Sans"/>
              </a:defRPr>
            </a:lvl4pPr>
            <a:lvl5pPr indent="0" lvl="4" marL="0" marR="0" rtl="0" algn="r">
              <a:spcBef>
                <a:spcPts val="0"/>
              </a:spcBef>
              <a:buNone/>
              <a:defRPr b="0" i="0" sz="1200" u="none" cap="none" strike="noStrike">
                <a:solidFill>
                  <a:schemeClr val="dk1"/>
                </a:solidFill>
                <a:latin typeface="Open Sans"/>
                <a:ea typeface="Open Sans"/>
                <a:cs typeface="Open Sans"/>
                <a:sym typeface="Open Sans"/>
              </a:defRPr>
            </a:lvl5pPr>
            <a:lvl6pPr indent="0" lvl="5" marL="0" marR="0" rtl="0" algn="r">
              <a:spcBef>
                <a:spcPts val="0"/>
              </a:spcBef>
              <a:buNone/>
              <a:defRPr b="0" i="0" sz="1200" u="none" cap="none" strike="noStrike">
                <a:solidFill>
                  <a:schemeClr val="dk1"/>
                </a:solidFill>
                <a:latin typeface="Open Sans"/>
                <a:ea typeface="Open Sans"/>
                <a:cs typeface="Open Sans"/>
                <a:sym typeface="Open Sans"/>
              </a:defRPr>
            </a:lvl6pPr>
            <a:lvl7pPr indent="0" lvl="6" marL="0" marR="0" rtl="0" algn="r">
              <a:spcBef>
                <a:spcPts val="0"/>
              </a:spcBef>
              <a:buNone/>
              <a:defRPr b="0" i="0" sz="1200" u="none" cap="none" strike="noStrike">
                <a:solidFill>
                  <a:schemeClr val="dk1"/>
                </a:solidFill>
                <a:latin typeface="Open Sans"/>
                <a:ea typeface="Open Sans"/>
                <a:cs typeface="Open Sans"/>
                <a:sym typeface="Open Sans"/>
              </a:defRPr>
            </a:lvl7pPr>
            <a:lvl8pPr indent="0" lvl="7" marL="0" marR="0" rtl="0" algn="r">
              <a:spcBef>
                <a:spcPts val="0"/>
              </a:spcBef>
              <a:buNone/>
              <a:defRPr b="0" i="0" sz="1200" u="none" cap="none" strike="noStrike">
                <a:solidFill>
                  <a:schemeClr val="dk1"/>
                </a:solidFill>
                <a:latin typeface="Open Sans"/>
                <a:ea typeface="Open Sans"/>
                <a:cs typeface="Open Sans"/>
                <a:sym typeface="Open Sans"/>
              </a:defRPr>
            </a:lvl8pPr>
            <a:lvl9pPr indent="0" lvl="8" marL="0" marR="0" rtl="0" algn="r">
              <a:spcBef>
                <a:spcPts val="0"/>
              </a:spcBef>
              <a:buNone/>
              <a:defRPr b="0" i="0" sz="12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en.wikipedia.org/wiki/Artificial_neural_network"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74E"/>
        </a:solidFill>
      </p:bgPr>
    </p:bg>
    <p:spTree>
      <p:nvGrpSpPr>
        <p:cNvPr id="64" name="Shape 64"/>
        <p:cNvGrpSpPr/>
        <p:nvPr/>
      </p:nvGrpSpPr>
      <p:grpSpPr>
        <a:xfrm>
          <a:off x="0" y="0"/>
          <a:ext cx="0" cy="0"/>
          <a:chOff x="0" y="0"/>
          <a:chExt cx="0" cy="0"/>
        </a:xfrm>
      </p:grpSpPr>
      <p:sp>
        <p:nvSpPr>
          <p:cNvPr id="65" name="Google Shape;65;p1"/>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Open Sans"/>
              <a:buNone/>
            </a:pPr>
            <a:r>
              <a:rPr b="0" i="0" lang="en-US" sz="1800" u="none" cap="none" strike="noStrike">
                <a:solidFill>
                  <a:srgbClr val="FFFFFF"/>
                </a:solidFill>
                <a:latin typeface="Open Sans"/>
                <a:ea typeface="Open Sans"/>
                <a:cs typeface="Open Sans"/>
                <a:sym typeface="Open Sans"/>
              </a:rPr>
              <a:t>============================================================================= </a:t>
            </a:r>
            <a:endParaRPr/>
          </a:p>
        </p:txBody>
      </p:sp>
      <p:pic>
        <p:nvPicPr>
          <p:cNvPr descr="Text, logo&#10;&#10;Description automatically generated" id="66" name="Google Shape;66;p1"/>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67" name="Google Shape;67;p1"/>
          <p:cNvSpPr txBox="1"/>
          <p:nvPr/>
        </p:nvSpPr>
        <p:spPr>
          <a:xfrm>
            <a:off x="-6626" y="2246449"/>
            <a:ext cx="12192000" cy="255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0"/>
              <a:buFont typeface="Aharoni"/>
              <a:buNone/>
            </a:pPr>
            <a:r>
              <a:rPr b="1" i="0" lang="en-US" sz="8000" u="none" cap="none" strike="noStrike">
                <a:solidFill>
                  <a:srgbClr val="FFFFFF"/>
                </a:solidFill>
                <a:latin typeface="Aharoni"/>
                <a:ea typeface="Aharoni"/>
                <a:cs typeface="Aharoni"/>
                <a:sym typeface="Aharoni"/>
              </a:rPr>
              <a:t>Feedforward </a:t>
            </a:r>
            <a:r>
              <a:rPr b="1" lang="en-US" sz="8000">
                <a:solidFill>
                  <a:srgbClr val="FFFFFF"/>
                </a:solidFill>
                <a:latin typeface="Aharoni"/>
                <a:ea typeface="Aharoni"/>
                <a:cs typeface="Aharoni"/>
                <a:sym typeface="Aharoni"/>
              </a:rPr>
              <a:t>and</a:t>
            </a:r>
            <a:r>
              <a:rPr b="1" i="0" lang="en-US" sz="8000" u="none" cap="none" strike="noStrike">
                <a:solidFill>
                  <a:srgbClr val="FFFFFF"/>
                </a:solidFill>
                <a:latin typeface="Aharoni"/>
                <a:ea typeface="Aharoni"/>
                <a:cs typeface="Aharoni"/>
                <a:sym typeface="Aharoni"/>
              </a:rPr>
              <a:t> Feedback networks</a:t>
            </a:r>
            <a:endParaRPr/>
          </a:p>
        </p:txBody>
      </p:sp>
      <p:sp>
        <p:nvSpPr>
          <p:cNvPr id="68" name="Google Shape;68;p1"/>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Open Sans"/>
              <a:buNone/>
            </a:pPr>
            <a:r>
              <a:rPr b="1" i="0" lang="en-US" sz="1800" u="none" cap="none" strike="noStrike">
                <a:solidFill>
                  <a:srgbClr val="FFFFFF"/>
                </a:solidFill>
                <a:latin typeface="Open Sans"/>
                <a:ea typeface="Open Sans"/>
                <a:cs typeface="Open Sans"/>
                <a:sym typeface="Open Sans"/>
              </a:rPr>
              <a:t>WWW.THEMLLABS.COM     ||  contact@themllabs.com    || Phone : 91-7338339898, 91-6362546088</a:t>
            </a:r>
            <a:endParaRPr/>
          </a:p>
        </p:txBody>
      </p:sp>
      <p:pic>
        <p:nvPicPr>
          <p:cNvPr id="69" name="Google Shape;69;p1"/>
          <p:cNvPicPr preferRelativeResize="0"/>
          <p:nvPr/>
        </p:nvPicPr>
        <p:blipFill rotWithShape="1">
          <a:blip r:embed="rId4">
            <a:alphaModFix/>
          </a:blip>
          <a:srcRect b="0" l="0" r="0" t="0"/>
          <a:stretch/>
        </p:blipFill>
        <p:spPr>
          <a:xfrm>
            <a:off x="11042553" y="114204"/>
            <a:ext cx="851094" cy="8383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idx="1" type="body"/>
          </p:nvPr>
        </p:nvSpPr>
        <p:spPr>
          <a:xfrm>
            <a:off x="468553" y="642204"/>
            <a:ext cx="10459700" cy="5573591"/>
          </a:xfrm>
          <a:prstGeom prst="rect">
            <a:avLst/>
          </a:prstGeom>
          <a:blipFill rotWithShape="1">
            <a:blip r:embed="rId3">
              <a:alphaModFix/>
            </a:blip>
            <a:stretch>
              <a:fillRect b="0" l="-1223" r="-1165" t="-1092"/>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57" name="Google Shape;157;p10"/>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58" name="Google Shape;158;p10"/>
          <p:cNvPicPr preferRelativeResize="0"/>
          <p:nvPr/>
        </p:nvPicPr>
        <p:blipFill rotWithShape="1">
          <a:blip r:embed="rId4">
            <a:alphaModFix/>
          </a:blip>
          <a:srcRect b="11654" l="4430" r="77763" t="12486"/>
          <a:stretch/>
        </p:blipFill>
        <p:spPr>
          <a:xfrm>
            <a:off x="436098" y="6358596"/>
            <a:ext cx="365760" cy="369333"/>
          </a:xfrm>
          <a:prstGeom prst="rect">
            <a:avLst/>
          </a:prstGeom>
          <a:noFill/>
          <a:ln>
            <a:noFill/>
          </a:ln>
        </p:spPr>
      </p:pic>
      <p:sp>
        <p:nvSpPr>
          <p:cNvPr id="159" name="Google Shape;159;p10"/>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60" name="Google Shape;160;p10"/>
          <p:cNvPicPr preferRelativeResize="0"/>
          <p:nvPr/>
        </p:nvPicPr>
        <p:blipFill rotWithShape="1">
          <a:blip r:embed="rId5">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66" name="Google Shape;166;p11"/>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67" name="Google Shape;167;p11"/>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68" name="Google Shape;168;p11"/>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69" name="Google Shape;1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2275"/>
              </a:buClr>
              <a:buSzPts val="4400"/>
              <a:buFont typeface="Open Sans"/>
              <a:buNone/>
            </a:pPr>
            <a:r>
              <a:rPr b="1" i="0" lang="en-US">
                <a:solidFill>
                  <a:srgbClr val="052275"/>
                </a:solidFill>
                <a:latin typeface="Open Sans"/>
                <a:ea typeface="Open Sans"/>
                <a:cs typeface="Open Sans"/>
                <a:sym typeface="Open Sans"/>
              </a:rPr>
              <a:t>Multi-layer perceptron</a:t>
            </a:r>
            <a:endParaRPr/>
          </a:p>
        </p:txBody>
      </p:sp>
      <p:pic>
        <p:nvPicPr>
          <p:cNvPr descr="Welcome to Virtual Labs - A MHRD Govt of india Initiative" id="170" name="Google Shape;170;p11"/>
          <p:cNvPicPr preferRelativeResize="0"/>
          <p:nvPr/>
        </p:nvPicPr>
        <p:blipFill rotWithShape="1">
          <a:blip r:embed="rId5">
            <a:alphaModFix/>
          </a:blip>
          <a:srcRect b="0" l="0" r="0" t="0"/>
          <a:stretch/>
        </p:blipFill>
        <p:spPr>
          <a:xfrm>
            <a:off x="1989221" y="1621129"/>
            <a:ext cx="7892716" cy="4323347"/>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idx="1" type="body"/>
          </p:nvPr>
        </p:nvSpPr>
        <p:spPr>
          <a:xfrm>
            <a:off x="801858" y="1351770"/>
            <a:ext cx="10090053" cy="4927745"/>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rgbClr val="052275"/>
              </a:buClr>
              <a:buSzPts val="2800"/>
              <a:buChar char="•"/>
            </a:pPr>
            <a:r>
              <a:rPr b="1" lang="en-US">
                <a:solidFill>
                  <a:srgbClr val="052275"/>
                </a:solidFill>
              </a:rPr>
              <a:t>The </a:t>
            </a:r>
            <a:r>
              <a:rPr b="1" lang="en-US" u="none" strike="noStrike">
                <a:solidFill>
                  <a:srgbClr val="052275"/>
                </a:solidFill>
              </a:rPr>
              <a:t>universal approximation theorem</a:t>
            </a:r>
            <a:r>
              <a:rPr b="1" lang="en-US">
                <a:solidFill>
                  <a:srgbClr val="052275"/>
                </a:solidFill>
              </a:rPr>
              <a:t> for neural networks states that every continuous function that maps intervals of real numbers to some output interval of real numbers can be approximated arbitrarily closely by a multi-layer perceptron with just one hidden layer. </a:t>
            </a:r>
            <a:endParaRPr/>
          </a:p>
          <a:p>
            <a:pPr indent="-50800" lvl="0" marL="228600" rtl="0" algn="just">
              <a:lnSpc>
                <a:spcPct val="12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120000"/>
              </a:lnSpc>
              <a:spcBef>
                <a:spcPts val="1000"/>
              </a:spcBef>
              <a:spcAft>
                <a:spcPts val="0"/>
              </a:spcAft>
              <a:buClr>
                <a:srgbClr val="052275"/>
              </a:buClr>
              <a:buSzPts val="2800"/>
              <a:buChar char="•"/>
            </a:pPr>
            <a:r>
              <a:rPr b="1" lang="en-US">
                <a:solidFill>
                  <a:srgbClr val="052275"/>
                </a:solidFill>
              </a:rPr>
              <a:t>This result holds for a wide range of activation functions, e.g. for the sigmoidal functions.</a:t>
            </a:r>
            <a:endParaRPr/>
          </a:p>
        </p:txBody>
      </p:sp>
      <p:sp>
        <p:nvSpPr>
          <p:cNvPr id="176" name="Google Shape;176;p12"/>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77" name="Google Shape;177;p12"/>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78" name="Google Shape;178;p12"/>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79" name="Google Shape;179;p12"/>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80" name="Google Shape;180;p12"/>
          <p:cNvSpPr txBox="1"/>
          <p:nvPr>
            <p:ph type="title"/>
          </p:nvPr>
        </p:nvSpPr>
        <p:spPr>
          <a:xfrm>
            <a:off x="436098" y="33077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2275"/>
              </a:buClr>
              <a:buSzPts val="4400"/>
              <a:buFont typeface="Open Sans"/>
              <a:buNone/>
            </a:pPr>
            <a:r>
              <a:rPr b="1" i="0" lang="en-US">
                <a:solidFill>
                  <a:srgbClr val="052275"/>
                </a:solidFill>
                <a:latin typeface="Open Sans"/>
                <a:ea typeface="Open Sans"/>
                <a:cs typeface="Open Sans"/>
                <a:sym typeface="Open Sans"/>
              </a:rPr>
              <a:t>Multi-layer perceptron</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1" type="body"/>
          </p:nvPr>
        </p:nvSpPr>
        <p:spPr>
          <a:xfrm>
            <a:off x="872756" y="776004"/>
            <a:ext cx="9843369" cy="530599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lang="en-US">
                <a:solidFill>
                  <a:srgbClr val="052275"/>
                </a:solidFill>
              </a:rPr>
              <a:t>Multi-layer networks use a variety of learning techniques, the most popular being </a:t>
            </a:r>
            <a:r>
              <a:rPr b="1" lang="en-US" u="none" strike="noStrike">
                <a:solidFill>
                  <a:srgbClr val="052275"/>
                </a:solidFill>
              </a:rPr>
              <a:t>back-propagation</a:t>
            </a:r>
            <a:r>
              <a:rPr b="1" lang="en-US">
                <a:solidFill>
                  <a:srgbClr val="052275"/>
                </a:solidFill>
              </a:rPr>
              <a:t>. The output values are compared with the correct answer to compute the value of some predefined error-function. </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By various techniques, the error is then fed back through the network</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Using this information, the algorithm adjusts the weights of each connection in order to reduce the value of the error function by some small amount. </a:t>
            </a:r>
            <a:endParaRPr b="1">
              <a:solidFill>
                <a:srgbClr val="03174E"/>
              </a:solidFill>
            </a:endParaRPr>
          </a:p>
        </p:txBody>
      </p:sp>
      <p:sp>
        <p:nvSpPr>
          <p:cNvPr id="186" name="Google Shape;186;p13"/>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87" name="Google Shape;187;p13"/>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88" name="Google Shape;188;p13"/>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89" name="Google Shape;189;p13"/>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idx="1" type="body"/>
          </p:nvPr>
        </p:nvSpPr>
        <p:spPr>
          <a:xfrm>
            <a:off x="801858" y="786064"/>
            <a:ext cx="10126395" cy="535411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52275"/>
              </a:buClr>
              <a:buSzPts val="2800"/>
              <a:buNone/>
            </a:pPr>
            <a:r>
              <a:rPr b="1" lang="en-US">
                <a:solidFill>
                  <a:srgbClr val="052275"/>
                </a:solidFill>
              </a:rPr>
              <a:t>After repeating this process for a sufficiently large number of training cycles, the network will usually converge to some state where the error of the calculations is small</a:t>
            </a:r>
            <a:r>
              <a:rPr b="0" lang="en-US">
                <a:solidFill>
                  <a:srgbClr val="202122"/>
                </a:solidFill>
              </a:rPr>
              <a:t>. </a:t>
            </a:r>
            <a:endParaRPr/>
          </a:p>
          <a:p>
            <a:pPr indent="0" lvl="0" marL="0" rtl="0" algn="just">
              <a:lnSpc>
                <a:spcPct val="90000"/>
              </a:lnSpc>
              <a:spcBef>
                <a:spcPts val="1000"/>
              </a:spcBef>
              <a:spcAft>
                <a:spcPts val="0"/>
              </a:spcAft>
              <a:buClr>
                <a:schemeClr val="dk1"/>
              </a:buClr>
              <a:buSzPts val="2800"/>
              <a:buNone/>
            </a:pPr>
            <a:r>
              <a:t/>
            </a:r>
            <a:endParaRPr b="1">
              <a:solidFill>
                <a:srgbClr val="03174E"/>
              </a:solidFill>
            </a:endParaRPr>
          </a:p>
          <a:p>
            <a:pPr indent="0" lvl="0" marL="0" rtl="0" algn="just">
              <a:lnSpc>
                <a:spcPct val="90000"/>
              </a:lnSpc>
              <a:spcBef>
                <a:spcPts val="1000"/>
              </a:spcBef>
              <a:spcAft>
                <a:spcPts val="0"/>
              </a:spcAft>
              <a:buClr>
                <a:srgbClr val="052275"/>
              </a:buClr>
              <a:buSzPts val="2800"/>
              <a:buNone/>
            </a:pPr>
            <a:r>
              <a:rPr b="1" i="0" lang="en-US">
                <a:solidFill>
                  <a:srgbClr val="052275"/>
                </a:solidFill>
              </a:rPr>
              <a:t>To adjust weights properly, one applies a general method for non-linear </a:t>
            </a:r>
            <a:r>
              <a:rPr b="1" i="0" lang="en-US" u="none" strike="noStrike">
                <a:solidFill>
                  <a:srgbClr val="052275"/>
                </a:solidFill>
              </a:rPr>
              <a:t>optimization</a:t>
            </a:r>
            <a:r>
              <a:rPr b="1" i="0" lang="en-US">
                <a:solidFill>
                  <a:srgbClr val="052275"/>
                </a:solidFill>
              </a:rPr>
              <a:t> that is called </a:t>
            </a:r>
            <a:r>
              <a:rPr b="1" i="0" lang="en-US" u="none" strike="noStrike">
                <a:solidFill>
                  <a:srgbClr val="052275"/>
                </a:solidFill>
              </a:rPr>
              <a:t>gradient descent</a:t>
            </a:r>
            <a:r>
              <a:rPr b="1" i="0" lang="en-US">
                <a:solidFill>
                  <a:srgbClr val="052275"/>
                </a:solidFill>
              </a:rPr>
              <a:t>. </a:t>
            </a:r>
            <a:endParaRPr/>
          </a:p>
          <a:p>
            <a:pPr indent="0" lvl="0" marL="0" rtl="0" algn="just">
              <a:lnSpc>
                <a:spcPct val="90000"/>
              </a:lnSpc>
              <a:spcBef>
                <a:spcPts val="1000"/>
              </a:spcBef>
              <a:spcAft>
                <a:spcPts val="0"/>
              </a:spcAft>
              <a:buClr>
                <a:schemeClr val="dk1"/>
              </a:buClr>
              <a:buSzPts val="2800"/>
              <a:buNone/>
            </a:pPr>
            <a:r>
              <a:t/>
            </a:r>
            <a:endParaRPr b="1" i="0">
              <a:solidFill>
                <a:srgbClr val="052275"/>
              </a:solidFill>
            </a:endParaRPr>
          </a:p>
          <a:p>
            <a:pPr indent="0" lvl="0" marL="0" rtl="0" algn="just">
              <a:lnSpc>
                <a:spcPct val="90000"/>
              </a:lnSpc>
              <a:spcBef>
                <a:spcPts val="1000"/>
              </a:spcBef>
              <a:spcAft>
                <a:spcPts val="0"/>
              </a:spcAft>
              <a:buClr>
                <a:srgbClr val="052275"/>
              </a:buClr>
              <a:buSzPts val="2800"/>
              <a:buNone/>
            </a:pPr>
            <a:r>
              <a:rPr b="1" i="0" lang="en-US">
                <a:solidFill>
                  <a:srgbClr val="052275"/>
                </a:solidFill>
              </a:rPr>
              <a:t>For this, the network calculates the derivative of the error function with respect to the network weights, and changes the weights such that the error decreases.</a:t>
            </a:r>
            <a:endParaRPr/>
          </a:p>
          <a:p>
            <a:pPr indent="0" lvl="0" marL="0" rtl="0" algn="just">
              <a:lnSpc>
                <a:spcPct val="90000"/>
              </a:lnSpc>
              <a:spcBef>
                <a:spcPts val="1000"/>
              </a:spcBef>
              <a:spcAft>
                <a:spcPts val="0"/>
              </a:spcAft>
              <a:buClr>
                <a:schemeClr val="dk1"/>
              </a:buClr>
              <a:buSzPts val="2800"/>
              <a:buNone/>
            </a:pPr>
            <a:r>
              <a:t/>
            </a:r>
            <a:endParaRPr b="1">
              <a:solidFill>
                <a:srgbClr val="03174E"/>
              </a:solidFill>
            </a:endParaRPr>
          </a:p>
        </p:txBody>
      </p:sp>
      <p:sp>
        <p:nvSpPr>
          <p:cNvPr id="195" name="Google Shape;195;p14"/>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96" name="Google Shape;196;p14"/>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97" name="Google Shape;197;p14"/>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98" name="Google Shape;198;p14"/>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idx="1" type="body"/>
          </p:nvPr>
        </p:nvSpPr>
        <p:spPr>
          <a:xfrm>
            <a:off x="1031577" y="574356"/>
            <a:ext cx="10021434" cy="5520493"/>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052275"/>
              </a:buClr>
              <a:buSzPct val="100000"/>
              <a:buChar char="•"/>
            </a:pPr>
            <a:r>
              <a:rPr b="1" i="0" lang="en-US">
                <a:solidFill>
                  <a:srgbClr val="052275"/>
                </a:solidFill>
              </a:rPr>
              <a:t> For this reason, back-propagation can only be applied on  networks with differentiable activation functions.</a:t>
            </a:r>
            <a:endParaRPr/>
          </a:p>
          <a:p>
            <a:pPr indent="-64135" lvl="0" marL="228600" rtl="0" algn="just">
              <a:lnSpc>
                <a:spcPct val="90000"/>
              </a:lnSpc>
              <a:spcBef>
                <a:spcPts val="1000"/>
              </a:spcBef>
              <a:spcAft>
                <a:spcPts val="0"/>
              </a:spcAft>
              <a:buClr>
                <a:schemeClr val="dk1"/>
              </a:buClr>
              <a:buSzPct val="1000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ct val="100000"/>
              <a:buChar char="•"/>
            </a:pPr>
            <a:r>
              <a:rPr b="1" i="0" lang="en-US">
                <a:solidFill>
                  <a:srgbClr val="052275"/>
                </a:solidFill>
              </a:rPr>
              <a:t>The problem of teaching a network to perform well, even on samples that were not used as training samples, is a quite subtle issue that requires additional techniques. </a:t>
            </a:r>
            <a:endParaRPr/>
          </a:p>
          <a:p>
            <a:pPr indent="-64135" lvl="0" marL="228600" rtl="0" algn="just">
              <a:lnSpc>
                <a:spcPct val="90000"/>
              </a:lnSpc>
              <a:spcBef>
                <a:spcPts val="1000"/>
              </a:spcBef>
              <a:spcAft>
                <a:spcPts val="0"/>
              </a:spcAft>
              <a:buClr>
                <a:schemeClr val="dk1"/>
              </a:buClr>
              <a:buSzPct val="1000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ct val="100000"/>
              <a:buChar char="•"/>
            </a:pPr>
            <a:r>
              <a:rPr b="1" i="0" lang="en-US">
                <a:solidFill>
                  <a:srgbClr val="052275"/>
                </a:solidFill>
              </a:rPr>
              <a:t>This is especially important for cases where only very limited numbers of training samples are available.</a:t>
            </a:r>
            <a:endParaRPr b="1" baseline="30000" i="0">
              <a:solidFill>
                <a:srgbClr val="052275"/>
              </a:solidFill>
            </a:endParaRPr>
          </a:p>
          <a:p>
            <a:pPr indent="-64135" lvl="0" marL="228600" rtl="0" algn="just">
              <a:lnSpc>
                <a:spcPct val="90000"/>
              </a:lnSpc>
              <a:spcBef>
                <a:spcPts val="1000"/>
              </a:spcBef>
              <a:spcAft>
                <a:spcPts val="0"/>
              </a:spcAft>
              <a:buClr>
                <a:schemeClr val="dk1"/>
              </a:buClr>
              <a:buSzPct val="100000"/>
              <a:buNone/>
            </a:pPr>
            <a:r>
              <a:t/>
            </a:r>
            <a:endParaRPr b="1" baseline="30000">
              <a:solidFill>
                <a:srgbClr val="052275"/>
              </a:solidFill>
            </a:endParaRPr>
          </a:p>
          <a:p>
            <a:pPr indent="-228600" lvl="0" marL="228600" rtl="0" algn="just">
              <a:lnSpc>
                <a:spcPct val="90000"/>
              </a:lnSpc>
              <a:spcBef>
                <a:spcPts val="1000"/>
              </a:spcBef>
              <a:spcAft>
                <a:spcPts val="0"/>
              </a:spcAft>
              <a:buClr>
                <a:srgbClr val="052275"/>
              </a:buClr>
              <a:buSzPct val="87500"/>
              <a:buChar char="•"/>
            </a:pPr>
            <a:r>
              <a:rPr b="1" i="0" lang="en-US">
                <a:solidFill>
                  <a:srgbClr val="052275"/>
                </a:solidFill>
              </a:rPr>
              <a:t>The danger is that the network </a:t>
            </a:r>
            <a:r>
              <a:rPr b="1" i="0" lang="en-US" u="none" strike="noStrike">
                <a:solidFill>
                  <a:srgbClr val="052275"/>
                </a:solidFill>
              </a:rPr>
              <a:t>overfits</a:t>
            </a:r>
            <a:r>
              <a:rPr b="1" i="0" lang="en-US">
                <a:solidFill>
                  <a:srgbClr val="052275"/>
                </a:solidFill>
              </a:rPr>
              <a:t> the training data and fails to capture the true statistical process generating the data. </a:t>
            </a:r>
            <a:endParaRPr b="1" sz="3200">
              <a:solidFill>
                <a:srgbClr val="03174E"/>
              </a:solidFill>
            </a:endParaRPr>
          </a:p>
        </p:txBody>
      </p:sp>
      <p:sp>
        <p:nvSpPr>
          <p:cNvPr id="204" name="Google Shape;204;p15"/>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05" name="Google Shape;205;p15"/>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06" name="Google Shape;206;p15"/>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07" name="Google Shape;207;p15"/>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idx="1" type="body"/>
          </p:nvPr>
        </p:nvSpPr>
        <p:spPr>
          <a:xfrm>
            <a:off x="1283367" y="737938"/>
            <a:ext cx="9644885" cy="540224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i="0" lang="en-US" u="none" strike="noStrike">
                <a:solidFill>
                  <a:srgbClr val="052275"/>
                </a:solidFill>
              </a:rPr>
              <a:t>Computational learning theory</a:t>
            </a:r>
            <a:r>
              <a:rPr b="1" i="0" lang="en-US">
                <a:solidFill>
                  <a:srgbClr val="052275"/>
                </a:solidFill>
              </a:rPr>
              <a:t> is concerned with training classifiers on a limited amount of data.</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The context of neural networks a simple </a:t>
            </a:r>
            <a:r>
              <a:rPr b="1" i="0" lang="en-US" u="none" strike="noStrike">
                <a:solidFill>
                  <a:srgbClr val="052275"/>
                </a:solidFill>
              </a:rPr>
              <a:t>heuristic</a:t>
            </a:r>
            <a:r>
              <a:rPr b="1" i="0" lang="en-US">
                <a:solidFill>
                  <a:srgbClr val="052275"/>
                </a:solidFill>
              </a:rPr>
              <a:t>, called </a:t>
            </a:r>
            <a:r>
              <a:rPr b="1" i="0" lang="en-US" u="none" strike="noStrike">
                <a:solidFill>
                  <a:srgbClr val="052275"/>
                </a:solidFill>
              </a:rPr>
              <a:t>early stopping</a:t>
            </a:r>
            <a:r>
              <a:rPr b="1" i="0" lang="en-US">
                <a:solidFill>
                  <a:srgbClr val="052275"/>
                </a:solidFill>
              </a:rPr>
              <a:t>, often ensures that the network will generalize well to examples not in the training set.</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Other typical problems of the back-propagation algorithm are the speed of convergence and the possibility of ending up in a </a:t>
            </a:r>
            <a:r>
              <a:rPr b="1" i="0" lang="en-US" u="none" strike="noStrike">
                <a:solidFill>
                  <a:srgbClr val="052275"/>
                </a:solidFill>
              </a:rPr>
              <a:t>local minimum</a:t>
            </a:r>
            <a:r>
              <a:rPr b="1" i="0" lang="en-US">
                <a:solidFill>
                  <a:srgbClr val="052275"/>
                </a:solidFill>
              </a:rPr>
              <a:t> of the error function. </a:t>
            </a:r>
            <a:endParaRPr b="1" sz="3200">
              <a:solidFill>
                <a:srgbClr val="03174E"/>
              </a:solidFill>
            </a:endParaRPr>
          </a:p>
        </p:txBody>
      </p:sp>
      <p:sp>
        <p:nvSpPr>
          <p:cNvPr id="213" name="Google Shape;213;p16"/>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14" name="Google Shape;214;p16"/>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15" name="Google Shape;215;p16"/>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16" name="Google Shape;216;p16"/>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1272209" y="1212436"/>
            <a:ext cx="9656044" cy="49277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i="0" lang="en-US">
                <a:solidFill>
                  <a:srgbClr val="052275"/>
                </a:solidFill>
              </a:rPr>
              <a:t>There are practical methods that make back-propagation in multi-layer perceptron's the tool of choice for many </a:t>
            </a:r>
            <a:r>
              <a:rPr b="1" i="0" lang="en-US" u="none" strike="noStrike">
                <a:solidFill>
                  <a:srgbClr val="052275"/>
                </a:solidFill>
              </a:rPr>
              <a:t>machine learning</a:t>
            </a:r>
            <a:r>
              <a:rPr b="1" i="0" lang="en-US">
                <a:solidFill>
                  <a:srgbClr val="052275"/>
                </a:solidFill>
              </a:rPr>
              <a:t> tasks.</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One also can use a series of independent neural networks moderated by some intermediary, a similar behavior that happens in brain.</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 These neurons can perform separably and handle a large task, and the results can be finally combined.</a:t>
            </a:r>
            <a:endParaRPr/>
          </a:p>
          <a:p>
            <a:pPr indent="0" lvl="0" marL="0" rtl="0" algn="just">
              <a:lnSpc>
                <a:spcPct val="90000"/>
              </a:lnSpc>
              <a:spcBef>
                <a:spcPts val="1000"/>
              </a:spcBef>
              <a:spcAft>
                <a:spcPts val="0"/>
              </a:spcAft>
              <a:buClr>
                <a:schemeClr val="dk1"/>
              </a:buClr>
              <a:buSzPts val="2800"/>
              <a:buNone/>
            </a:pPr>
            <a:r>
              <a:t/>
            </a:r>
            <a:endParaRPr b="1">
              <a:solidFill>
                <a:srgbClr val="03174E"/>
              </a:solidFill>
            </a:endParaRPr>
          </a:p>
        </p:txBody>
      </p:sp>
      <p:sp>
        <p:nvSpPr>
          <p:cNvPr id="222" name="Google Shape;222;p17"/>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23" name="Google Shape;223;p17"/>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24" name="Google Shape;224;p17"/>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25" name="Google Shape;225;p17"/>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idx="1" type="body"/>
          </p:nvPr>
        </p:nvSpPr>
        <p:spPr>
          <a:xfrm>
            <a:off x="1272209" y="1212436"/>
            <a:ext cx="9656044" cy="49277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i="0" lang="en-US">
                <a:solidFill>
                  <a:srgbClr val="052275"/>
                </a:solidFill>
              </a:rPr>
              <a:t>More generally, any </a:t>
            </a:r>
            <a:r>
              <a:rPr b="1" i="0" lang="en-US" u="none" strike="noStrike">
                <a:solidFill>
                  <a:srgbClr val="052275"/>
                </a:solidFill>
              </a:rPr>
              <a:t>directed acyclic graph</a:t>
            </a:r>
            <a:r>
              <a:rPr b="1" i="0" lang="en-US">
                <a:solidFill>
                  <a:srgbClr val="052275"/>
                </a:solidFill>
              </a:rPr>
              <a:t> may be used for a feedforward network, with some nodes (with no parents) designated as inputs, and some nodes (with no children) designated as outputs.</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 These can be viewed as multilayer networks where some edges skip layers, either counting layers backwards from the outputs or forwards from the inputs. Various activation functions can be used, and there can be relations between weights, as in </a:t>
            </a:r>
            <a:r>
              <a:rPr b="1" i="0" lang="en-US" u="none" strike="noStrike">
                <a:solidFill>
                  <a:srgbClr val="052275"/>
                </a:solidFill>
              </a:rPr>
              <a:t>convolutional neural networks</a:t>
            </a:r>
            <a:r>
              <a:rPr b="1" i="0" lang="en-US">
                <a:solidFill>
                  <a:srgbClr val="052275"/>
                </a:solidFill>
              </a:rPr>
              <a:t>.</a:t>
            </a:r>
            <a:endParaRPr/>
          </a:p>
          <a:p>
            <a:pPr indent="0" lvl="0" marL="0" rtl="0" algn="just">
              <a:lnSpc>
                <a:spcPct val="90000"/>
              </a:lnSpc>
              <a:spcBef>
                <a:spcPts val="1000"/>
              </a:spcBef>
              <a:spcAft>
                <a:spcPts val="0"/>
              </a:spcAft>
              <a:buClr>
                <a:schemeClr val="dk1"/>
              </a:buClr>
              <a:buSzPts val="2800"/>
              <a:buNone/>
            </a:pPr>
            <a:r>
              <a:t/>
            </a:r>
            <a:endParaRPr b="1">
              <a:solidFill>
                <a:srgbClr val="03174E"/>
              </a:solidFill>
            </a:endParaRPr>
          </a:p>
        </p:txBody>
      </p:sp>
      <p:sp>
        <p:nvSpPr>
          <p:cNvPr id="231" name="Google Shape;231;p18"/>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32" name="Google Shape;232;p18"/>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33" name="Google Shape;233;p18"/>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34" name="Google Shape;234;p18"/>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235" name="Google Shape;235;p18"/>
          <p:cNvSpPr txBox="1"/>
          <p:nvPr>
            <p:ph type="title"/>
          </p:nvPr>
        </p:nvSpPr>
        <p:spPr>
          <a:xfrm>
            <a:off x="618978" y="287274"/>
            <a:ext cx="10515600" cy="7709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2275"/>
              </a:buClr>
              <a:buSzPts val="4400"/>
              <a:buFont typeface="Open Sans"/>
              <a:buNone/>
            </a:pPr>
            <a:r>
              <a:rPr b="1" i="0" lang="en-US">
                <a:solidFill>
                  <a:srgbClr val="052275"/>
                </a:solidFill>
                <a:latin typeface="Open Sans"/>
                <a:ea typeface="Open Sans"/>
                <a:cs typeface="Open Sans"/>
                <a:sym typeface="Open Sans"/>
              </a:rPr>
              <a:t>Other feedforward networks</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idx="1" type="body"/>
          </p:nvPr>
        </p:nvSpPr>
        <p:spPr>
          <a:xfrm>
            <a:off x="1078657" y="1167104"/>
            <a:ext cx="10021433" cy="49277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i="0" lang="en-US">
                <a:solidFill>
                  <a:srgbClr val="052275"/>
                </a:solidFill>
              </a:rPr>
              <a:t>feedforward networks include </a:t>
            </a:r>
            <a:r>
              <a:rPr b="1" i="0" lang="en-US" u="none" strike="noStrike">
                <a:solidFill>
                  <a:srgbClr val="052275"/>
                </a:solidFill>
              </a:rPr>
              <a:t>radial basis function networks</a:t>
            </a:r>
            <a:r>
              <a:rPr b="1" i="0" lang="en-US">
                <a:solidFill>
                  <a:srgbClr val="052275"/>
                </a:solidFill>
              </a:rPr>
              <a:t>, which use a different activation function.</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Sometimes </a:t>
            </a:r>
            <a:r>
              <a:rPr b="1" lang="en-US">
                <a:solidFill>
                  <a:srgbClr val="052275"/>
                </a:solidFill>
              </a:rPr>
              <a:t>multi-layer perceptron </a:t>
            </a:r>
            <a:r>
              <a:rPr b="1" i="0" lang="en-US">
                <a:solidFill>
                  <a:srgbClr val="052275"/>
                </a:solidFill>
              </a:rPr>
              <a:t>is used loosely to refer to any feedforward neural network, while in other cases it is restricted to specific ones</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 (e.g., with specific activation functions, or with fully connected layers, or trained by the perceptron algorithm).</a:t>
            </a:r>
            <a:endParaRPr/>
          </a:p>
          <a:p>
            <a:pPr indent="0" lvl="0" marL="0" rtl="0" algn="just">
              <a:lnSpc>
                <a:spcPct val="90000"/>
              </a:lnSpc>
              <a:spcBef>
                <a:spcPts val="1000"/>
              </a:spcBef>
              <a:spcAft>
                <a:spcPts val="0"/>
              </a:spcAft>
              <a:buClr>
                <a:schemeClr val="dk1"/>
              </a:buClr>
              <a:buSzPts val="2800"/>
              <a:buNone/>
            </a:pPr>
            <a:r>
              <a:t/>
            </a:r>
            <a:endParaRPr b="1">
              <a:solidFill>
                <a:srgbClr val="052275"/>
              </a:solidFill>
            </a:endParaRPr>
          </a:p>
        </p:txBody>
      </p:sp>
      <p:sp>
        <p:nvSpPr>
          <p:cNvPr id="241" name="Google Shape;241;p19"/>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42" name="Google Shape;242;p19"/>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43" name="Google Shape;243;p19"/>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44" name="Google Shape;244;p19"/>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970722" y="274416"/>
            <a:ext cx="11353800" cy="10572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3174E"/>
              </a:buClr>
              <a:buSzPts val="4400"/>
              <a:buFont typeface="Open Sans"/>
              <a:buNone/>
            </a:pPr>
            <a:r>
              <a:rPr b="1" lang="en-US">
                <a:solidFill>
                  <a:srgbClr val="03174E"/>
                </a:solidFill>
                <a:latin typeface="Open Sans"/>
                <a:ea typeface="Open Sans"/>
                <a:cs typeface="Open Sans"/>
                <a:sym typeface="Open Sans"/>
              </a:rPr>
              <a:t>Agenda</a:t>
            </a:r>
            <a:endParaRPr/>
          </a:p>
        </p:txBody>
      </p:sp>
      <p:sp>
        <p:nvSpPr>
          <p:cNvPr id="75" name="Google Shape;75;p2"/>
          <p:cNvSpPr txBox="1"/>
          <p:nvPr>
            <p:ph idx="1" type="body"/>
          </p:nvPr>
        </p:nvSpPr>
        <p:spPr>
          <a:xfrm>
            <a:off x="2159406" y="1429275"/>
            <a:ext cx="7546067" cy="447040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52275"/>
              </a:buClr>
              <a:buSzPts val="3200"/>
              <a:buChar char="•"/>
            </a:pPr>
            <a:r>
              <a:rPr b="1" lang="en-US" sz="3200">
                <a:solidFill>
                  <a:srgbClr val="052275"/>
                </a:solidFill>
              </a:rPr>
              <a:t>Introduction to Feedforward </a:t>
            </a:r>
            <a:endParaRPr/>
          </a:p>
          <a:p>
            <a:pPr indent="-228600" lvl="0" marL="228600" rtl="0" algn="l">
              <a:lnSpc>
                <a:spcPct val="100000"/>
              </a:lnSpc>
              <a:spcBef>
                <a:spcPts val="1000"/>
              </a:spcBef>
              <a:spcAft>
                <a:spcPts val="0"/>
              </a:spcAft>
              <a:buClr>
                <a:srgbClr val="052275"/>
              </a:buClr>
              <a:buSzPts val="2800"/>
              <a:buChar char="•"/>
            </a:pPr>
            <a:r>
              <a:rPr b="1" i="0" lang="en-US">
                <a:solidFill>
                  <a:srgbClr val="052275"/>
                </a:solidFill>
              </a:rPr>
              <a:t>Single-layer perceptron</a:t>
            </a:r>
            <a:endParaRPr/>
          </a:p>
          <a:p>
            <a:pPr indent="-228600" lvl="0" marL="228600" rtl="0" algn="l">
              <a:lnSpc>
                <a:spcPct val="100000"/>
              </a:lnSpc>
              <a:spcBef>
                <a:spcPts val="1000"/>
              </a:spcBef>
              <a:spcAft>
                <a:spcPts val="0"/>
              </a:spcAft>
              <a:buClr>
                <a:srgbClr val="052275"/>
              </a:buClr>
              <a:buSzPts val="2800"/>
              <a:buChar char="•"/>
            </a:pPr>
            <a:r>
              <a:rPr b="1" i="0" lang="en-US">
                <a:solidFill>
                  <a:srgbClr val="052275"/>
                </a:solidFill>
              </a:rPr>
              <a:t>Multi-layer perceptron</a:t>
            </a:r>
            <a:endParaRPr b="1">
              <a:solidFill>
                <a:srgbClr val="052275"/>
              </a:solidFill>
            </a:endParaRPr>
          </a:p>
          <a:p>
            <a:pPr indent="-228600" lvl="0" marL="228600" rtl="0" algn="l">
              <a:lnSpc>
                <a:spcPct val="100000"/>
              </a:lnSpc>
              <a:spcBef>
                <a:spcPts val="1000"/>
              </a:spcBef>
              <a:spcAft>
                <a:spcPts val="0"/>
              </a:spcAft>
              <a:buClr>
                <a:srgbClr val="052275"/>
              </a:buClr>
              <a:buSzPts val="2800"/>
              <a:buChar char="•"/>
            </a:pPr>
            <a:r>
              <a:rPr b="1" i="0" lang="en-US">
                <a:solidFill>
                  <a:srgbClr val="052275"/>
                </a:solidFill>
              </a:rPr>
              <a:t>Other feedforward networks</a:t>
            </a:r>
            <a:endParaRPr/>
          </a:p>
          <a:p>
            <a:pPr indent="0" lvl="0" marL="228600" rtl="0" algn="l">
              <a:lnSpc>
                <a:spcPct val="100000"/>
              </a:lnSpc>
              <a:spcBef>
                <a:spcPts val="1000"/>
              </a:spcBef>
              <a:spcAft>
                <a:spcPts val="0"/>
              </a:spcAft>
              <a:buNone/>
            </a:pPr>
            <a:r>
              <a:t/>
            </a:r>
            <a:endParaRPr b="1" i="0">
              <a:solidFill>
                <a:srgbClr val="052275"/>
              </a:solidFill>
            </a:endParaRPr>
          </a:p>
        </p:txBody>
      </p:sp>
      <p:sp>
        <p:nvSpPr>
          <p:cNvPr id="76" name="Google Shape;76;p2"/>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77" name="Google Shape;77;p2"/>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78" name="Google Shape;78;p2"/>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79" name="Google Shape;79;p2"/>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idx="1" type="body"/>
          </p:nvPr>
        </p:nvSpPr>
        <p:spPr>
          <a:xfrm>
            <a:off x="872757" y="1211824"/>
            <a:ext cx="10597348" cy="4927745"/>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rgbClr val="052275"/>
              </a:buClr>
              <a:buSzPts val="2800"/>
              <a:buChar char="•"/>
            </a:pPr>
            <a:r>
              <a:rPr b="1" lang="en-US">
                <a:solidFill>
                  <a:srgbClr val="052275"/>
                </a:solidFill>
              </a:rPr>
              <a:t>The term backpropagation strictly refers only to the algorithm for computing the gradient The term is often used loosely to refer to the entire learning algorithm.</a:t>
            </a:r>
            <a:endParaRPr/>
          </a:p>
          <a:p>
            <a:pPr indent="-50800" lvl="0" marL="228600" rtl="0" algn="just">
              <a:lnSpc>
                <a:spcPct val="10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100000"/>
              </a:lnSpc>
              <a:spcBef>
                <a:spcPts val="1000"/>
              </a:spcBef>
              <a:spcAft>
                <a:spcPts val="0"/>
              </a:spcAft>
              <a:buClr>
                <a:srgbClr val="052275"/>
              </a:buClr>
              <a:buSzPts val="2800"/>
              <a:buChar char="•"/>
            </a:pPr>
            <a:r>
              <a:rPr b="1" i="0" lang="en-US">
                <a:solidFill>
                  <a:srgbClr val="052275"/>
                </a:solidFill>
              </a:rPr>
              <a:t>Backpropagation generalizes the gradient computation in the </a:t>
            </a:r>
            <a:r>
              <a:rPr b="1" i="0" lang="en-US" u="none" strike="noStrike">
                <a:solidFill>
                  <a:srgbClr val="052275"/>
                </a:solidFill>
              </a:rPr>
              <a:t>delta rule</a:t>
            </a:r>
            <a:r>
              <a:rPr b="1" i="0" lang="en-US">
                <a:solidFill>
                  <a:srgbClr val="052275"/>
                </a:solidFill>
              </a:rPr>
              <a:t>, which is the single-layer version of backpropagation, and is in turn generalized by </a:t>
            </a:r>
            <a:r>
              <a:rPr b="1" i="0" lang="en-US" u="none" strike="noStrike">
                <a:solidFill>
                  <a:srgbClr val="052275"/>
                </a:solidFill>
              </a:rPr>
              <a:t>automatic differentiation</a:t>
            </a:r>
            <a:r>
              <a:rPr b="1" i="0" lang="en-US">
                <a:solidFill>
                  <a:srgbClr val="052275"/>
                </a:solidFill>
              </a:rPr>
              <a:t>, where backpropagation is a special case of </a:t>
            </a:r>
            <a:r>
              <a:rPr b="1" i="0" lang="en-US" u="none" strike="noStrike">
                <a:solidFill>
                  <a:srgbClr val="052275"/>
                </a:solidFill>
              </a:rPr>
              <a:t>reverse accumulation</a:t>
            </a:r>
            <a:endParaRPr b="1" i="0">
              <a:solidFill>
                <a:srgbClr val="052275"/>
              </a:solidFill>
            </a:endParaRPr>
          </a:p>
          <a:p>
            <a:pPr indent="0" lvl="0" marL="0" rtl="0" algn="just">
              <a:lnSpc>
                <a:spcPct val="90000"/>
              </a:lnSpc>
              <a:spcBef>
                <a:spcPts val="1000"/>
              </a:spcBef>
              <a:spcAft>
                <a:spcPts val="0"/>
              </a:spcAft>
              <a:buClr>
                <a:schemeClr val="dk1"/>
              </a:buClr>
              <a:buSzPts val="2800"/>
              <a:buNone/>
            </a:pPr>
            <a:r>
              <a:t/>
            </a:r>
            <a:endParaRPr b="1">
              <a:solidFill>
                <a:srgbClr val="03174E"/>
              </a:solidFill>
            </a:endParaRPr>
          </a:p>
        </p:txBody>
      </p:sp>
      <p:sp>
        <p:nvSpPr>
          <p:cNvPr id="250" name="Google Shape;250;p22"/>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251" name="Google Shape;251;p22"/>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252" name="Google Shape;252;p22"/>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253" name="Google Shape;253;p22"/>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0" y="393819"/>
            <a:ext cx="10383863" cy="105727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52275"/>
              </a:buClr>
              <a:buSzPct val="100000"/>
              <a:buFont typeface="Open Sans"/>
              <a:buNone/>
            </a:pPr>
            <a:r>
              <a:rPr b="1" lang="en-US">
                <a:solidFill>
                  <a:srgbClr val="052275"/>
                </a:solidFill>
                <a:latin typeface="Open Sans"/>
                <a:ea typeface="Open Sans"/>
                <a:cs typeface="Open Sans"/>
                <a:sym typeface="Open Sans"/>
              </a:rPr>
              <a:t>Introduction to </a:t>
            </a:r>
            <a:r>
              <a:rPr b="1" i="0" lang="en-US">
                <a:solidFill>
                  <a:srgbClr val="052275"/>
                </a:solidFill>
                <a:latin typeface="Open Sans"/>
                <a:ea typeface="Open Sans"/>
                <a:cs typeface="Open Sans"/>
                <a:sym typeface="Open Sans"/>
              </a:rPr>
              <a:t>Feedforward neural network</a:t>
            </a:r>
            <a:endParaRPr b="1">
              <a:solidFill>
                <a:srgbClr val="052275"/>
              </a:solidFill>
              <a:latin typeface="Open Sans"/>
              <a:ea typeface="Open Sans"/>
              <a:cs typeface="Open Sans"/>
              <a:sym typeface="Open Sans"/>
            </a:endParaRPr>
          </a:p>
        </p:txBody>
      </p:sp>
      <p:sp>
        <p:nvSpPr>
          <p:cNvPr id="85" name="Google Shape;85;p3"/>
          <p:cNvSpPr txBox="1"/>
          <p:nvPr>
            <p:ph idx="1" type="body"/>
          </p:nvPr>
        </p:nvSpPr>
        <p:spPr>
          <a:xfrm>
            <a:off x="687399" y="1381277"/>
            <a:ext cx="10240854" cy="508290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i="0" lang="en-US">
                <a:solidFill>
                  <a:srgbClr val="052275"/>
                </a:solidFill>
              </a:rPr>
              <a:t>A feedforward neural network is an </a:t>
            </a:r>
            <a:r>
              <a:rPr b="1" i="0" lang="en-US" strike="noStrike">
                <a:solidFill>
                  <a:srgbClr val="052275"/>
                </a:solidFill>
              </a:rPr>
              <a:t>artificial</a:t>
            </a:r>
            <a:r>
              <a:rPr b="1" lang="en-US">
                <a:solidFill>
                  <a:srgbClr val="052275"/>
                </a:solidFill>
              </a:rPr>
              <a:t> </a:t>
            </a:r>
            <a:r>
              <a:rPr b="1" i="0" lang="en-US" strike="noStrike">
                <a:solidFill>
                  <a:srgbClr val="052275"/>
                </a:solidFill>
              </a:rPr>
              <a:t>neural</a:t>
            </a:r>
            <a:r>
              <a:rPr b="1" i="0" lang="en-US" u="sng" strike="noStrike">
                <a:solidFill>
                  <a:srgbClr val="052275"/>
                </a:solidFill>
                <a:hlinkClick r:id="rId3">
                  <a:extLst>
                    <a:ext uri="{A12FA001-AC4F-418D-AE19-62706E023703}">
                      <ahyp:hlinkClr val="tx"/>
                    </a:ext>
                  </a:extLst>
                </a:hlinkClick>
              </a:rPr>
              <a:t> </a:t>
            </a:r>
            <a:r>
              <a:rPr b="1" i="0" lang="en-US" strike="noStrike">
                <a:solidFill>
                  <a:srgbClr val="052275"/>
                </a:solidFill>
              </a:rPr>
              <a:t>network</a:t>
            </a:r>
            <a:r>
              <a:rPr b="1" i="0" lang="en-US">
                <a:solidFill>
                  <a:srgbClr val="052275"/>
                </a:solidFill>
              </a:rPr>
              <a:t> wherein connections between the nodes do </a:t>
            </a:r>
            <a:r>
              <a:rPr b="1" lang="en-US">
                <a:solidFill>
                  <a:srgbClr val="052275"/>
                </a:solidFill>
              </a:rPr>
              <a:t>not form </a:t>
            </a:r>
            <a:r>
              <a:rPr b="1" i="0" lang="en-US">
                <a:solidFill>
                  <a:srgbClr val="052275"/>
                </a:solidFill>
              </a:rPr>
              <a:t>a cycle. As such, it is different from its descendant: </a:t>
            </a:r>
            <a:r>
              <a:rPr b="1" i="0" lang="en-US" strike="noStrike">
                <a:solidFill>
                  <a:srgbClr val="052275"/>
                </a:solidFill>
              </a:rPr>
              <a:t>recurrent neural networks</a:t>
            </a:r>
            <a:r>
              <a:rPr b="1" i="0" lang="en-US">
                <a:solidFill>
                  <a:srgbClr val="052275"/>
                </a:solidFill>
              </a:rPr>
              <a:t>.</a:t>
            </a:r>
            <a:endParaRPr/>
          </a:p>
          <a:p>
            <a:pPr indent="-50800" lvl="0" marL="228600" rtl="0" algn="just">
              <a:lnSpc>
                <a:spcPct val="90000"/>
              </a:lnSpc>
              <a:spcBef>
                <a:spcPts val="1000"/>
              </a:spcBef>
              <a:spcAft>
                <a:spcPts val="0"/>
              </a:spcAft>
              <a:buClr>
                <a:schemeClr val="dk1"/>
              </a:buClr>
              <a:buSzPts val="2800"/>
              <a:buNone/>
            </a:pPr>
            <a:r>
              <a:t/>
            </a:r>
            <a:endParaRPr b="0" i="0">
              <a:solidFill>
                <a:srgbClr val="202122"/>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The feedforward </a:t>
            </a:r>
            <a:r>
              <a:rPr b="1" i="0" lang="en-US" u="none" strike="noStrike">
                <a:solidFill>
                  <a:srgbClr val="052275"/>
                </a:solidFill>
              </a:rPr>
              <a:t>neural network</a:t>
            </a:r>
            <a:r>
              <a:rPr b="1" i="0" lang="en-US">
                <a:solidFill>
                  <a:srgbClr val="052275"/>
                </a:solidFill>
              </a:rPr>
              <a:t> was the first and simplest type of artificial neural network devised. In this network, the information moves in only one direction forward</a:t>
            </a:r>
            <a:r>
              <a:rPr b="1" lang="en-US">
                <a:solidFill>
                  <a:srgbClr val="052275"/>
                </a:solidFill>
              </a:rPr>
              <a:t> </a:t>
            </a:r>
            <a:r>
              <a:rPr b="1" i="0" lang="en-US">
                <a:solidFill>
                  <a:srgbClr val="052275"/>
                </a:solidFill>
              </a:rPr>
              <a:t>from the input nodes, through the hidden nodes (if any) and to the output nodes. There are no cycles or loops in the network.</a:t>
            </a:r>
            <a:endParaRPr/>
          </a:p>
        </p:txBody>
      </p:sp>
      <p:sp>
        <p:nvSpPr>
          <p:cNvPr id="86" name="Google Shape;86;p3"/>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87" name="Google Shape;87;p3"/>
          <p:cNvPicPr preferRelativeResize="0"/>
          <p:nvPr/>
        </p:nvPicPr>
        <p:blipFill rotWithShape="1">
          <a:blip r:embed="rId4">
            <a:alphaModFix/>
          </a:blip>
          <a:srcRect b="11654" l="4430" r="77763" t="12486"/>
          <a:stretch/>
        </p:blipFill>
        <p:spPr>
          <a:xfrm>
            <a:off x="436098" y="6358596"/>
            <a:ext cx="365760" cy="369333"/>
          </a:xfrm>
          <a:prstGeom prst="rect">
            <a:avLst/>
          </a:prstGeom>
          <a:noFill/>
          <a:ln>
            <a:noFill/>
          </a:ln>
        </p:spPr>
      </p:pic>
      <p:sp>
        <p:nvSpPr>
          <p:cNvPr id="88" name="Google Shape;88;p3"/>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89" name="Google Shape;89;p3"/>
          <p:cNvPicPr preferRelativeResize="0"/>
          <p:nvPr/>
        </p:nvPicPr>
        <p:blipFill rotWithShape="1">
          <a:blip r:embed="rId5">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95" name="Google Shape;95;p4"/>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96" name="Google Shape;96;p4"/>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97" name="Google Shape;97;p4"/>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pic>
        <p:nvPicPr>
          <p:cNvPr descr="Feed-forward and feedback networks - Neural Networks with R" id="98" name="Google Shape;98;p4"/>
          <p:cNvPicPr preferRelativeResize="0"/>
          <p:nvPr/>
        </p:nvPicPr>
        <p:blipFill rotWithShape="1">
          <a:blip r:embed="rId5">
            <a:alphaModFix/>
          </a:blip>
          <a:srcRect b="0" l="0" r="0" t="0"/>
          <a:stretch/>
        </p:blipFill>
        <p:spPr>
          <a:xfrm>
            <a:off x="2554329" y="745456"/>
            <a:ext cx="6156534" cy="3350770"/>
          </a:xfrm>
          <a:prstGeom prst="rect">
            <a:avLst/>
          </a:prstGeom>
          <a:noFill/>
          <a:ln cap="flat" cmpd="sng" w="9525">
            <a:solidFill>
              <a:schemeClr val="lt1"/>
            </a:solidFill>
            <a:prstDash val="solid"/>
            <a:round/>
            <a:headEnd len="sm" w="sm" type="none"/>
            <a:tailEnd len="sm" w="sm" type="none"/>
          </a:ln>
        </p:spPr>
      </p:pic>
      <p:sp>
        <p:nvSpPr>
          <p:cNvPr id="99" name="Google Shape;99;p4"/>
          <p:cNvSpPr txBox="1"/>
          <p:nvPr/>
        </p:nvSpPr>
        <p:spPr>
          <a:xfrm>
            <a:off x="1415716" y="4449206"/>
            <a:ext cx="6232358"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52275"/>
              </a:buClr>
              <a:buSzPts val="2400"/>
              <a:buFont typeface="Arial"/>
              <a:buChar char="•"/>
            </a:pPr>
            <a:r>
              <a:rPr b="1" i="0" lang="en-US" sz="2400" u="none" cap="none" strike="noStrike">
                <a:solidFill>
                  <a:srgbClr val="052275"/>
                </a:solidFill>
                <a:latin typeface="Open Sans"/>
                <a:ea typeface="Open Sans"/>
                <a:cs typeface="Open Sans"/>
                <a:sym typeface="Open Sans"/>
              </a:rPr>
              <a:t>Single-layer perceptron</a:t>
            </a:r>
            <a:endParaRPr/>
          </a:p>
          <a:p>
            <a:pPr indent="-190500" lvl="0" marL="342900" marR="0" rtl="0" algn="l">
              <a:spcBef>
                <a:spcPts val="0"/>
              </a:spcBef>
              <a:spcAft>
                <a:spcPts val="0"/>
              </a:spcAft>
              <a:buClr>
                <a:schemeClr val="dk1"/>
              </a:buClr>
              <a:buSzPts val="2400"/>
              <a:buFont typeface="Arial"/>
              <a:buNone/>
            </a:pPr>
            <a:r>
              <a:t/>
            </a:r>
            <a:endParaRPr b="1" i="0" sz="2400" u="none" cap="none" strike="noStrike">
              <a:solidFill>
                <a:srgbClr val="052275"/>
              </a:solidFill>
              <a:latin typeface="Open Sans"/>
              <a:ea typeface="Open Sans"/>
              <a:cs typeface="Open Sans"/>
              <a:sym typeface="Open Sans"/>
            </a:endParaRPr>
          </a:p>
          <a:p>
            <a:pPr indent="-342900" lvl="0" marL="342900" marR="0" rtl="0" algn="l">
              <a:spcBef>
                <a:spcPts val="0"/>
              </a:spcBef>
              <a:spcAft>
                <a:spcPts val="0"/>
              </a:spcAft>
              <a:buClr>
                <a:srgbClr val="052275"/>
              </a:buClr>
              <a:buSzPts val="2400"/>
              <a:buFont typeface="Arial"/>
              <a:buChar char="•"/>
            </a:pPr>
            <a:r>
              <a:rPr b="1" i="0" lang="en-US" sz="2400" u="none" cap="none" strike="noStrike">
                <a:solidFill>
                  <a:srgbClr val="052275"/>
                </a:solidFill>
                <a:latin typeface="Open Sans"/>
                <a:ea typeface="Open Sans"/>
                <a:cs typeface="Open Sans"/>
                <a:sym typeface="Open Sans"/>
              </a:rPr>
              <a:t>Multi-layer perceptron</a:t>
            </a:r>
            <a:endParaRPr b="1" i="0" sz="2400" u="none" cap="none" strike="noStrike">
              <a:solidFill>
                <a:srgbClr val="052275"/>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618978" y="292427"/>
            <a:ext cx="11353800" cy="10572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2275"/>
              </a:buClr>
              <a:buSzPts val="4400"/>
              <a:buFont typeface="Open Sans"/>
              <a:buNone/>
            </a:pPr>
            <a:r>
              <a:rPr b="1" i="0" lang="en-US" sz="4400">
                <a:solidFill>
                  <a:srgbClr val="052275"/>
                </a:solidFill>
                <a:latin typeface="Open Sans"/>
                <a:ea typeface="Open Sans"/>
                <a:cs typeface="Open Sans"/>
                <a:sym typeface="Open Sans"/>
              </a:rPr>
              <a:t>Single-layer perceptron</a:t>
            </a:r>
            <a:endParaRPr/>
          </a:p>
        </p:txBody>
      </p:sp>
      <p:sp>
        <p:nvSpPr>
          <p:cNvPr id="105" name="Google Shape;105;p5"/>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06" name="Google Shape;106;p5"/>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07" name="Google Shape;107;p5"/>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08" name="Google Shape;108;p5"/>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09" name="Google Shape;109;p5"/>
          <p:cNvSpPr txBox="1"/>
          <p:nvPr>
            <p:ph idx="1" type="body"/>
          </p:nvPr>
        </p:nvSpPr>
        <p:spPr>
          <a:xfrm>
            <a:off x="838200" y="1658171"/>
            <a:ext cx="10515600" cy="451879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lang="en-US">
                <a:solidFill>
                  <a:srgbClr val="052275"/>
                </a:solidFill>
              </a:rPr>
              <a:t>The simplest kind of neural network is a single-layer perceptron network, which consists of a single layer of output nodes.</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 The inputs are fed directly to the outputs via a series of weights. The sum of the products of the weights and the inputs is calculated in each node, and if the value is above some threshold (typically 0) the neuron fires and takes the activated value (typically 1) otherwise it takes the deactivated value (typically -1). </a:t>
            </a:r>
            <a:endParaRPr b="1">
              <a:solidFill>
                <a:srgbClr val="052275"/>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 type="body"/>
          </p:nvPr>
        </p:nvSpPr>
        <p:spPr>
          <a:xfrm>
            <a:off x="618978" y="993553"/>
            <a:ext cx="10309275" cy="202236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2800"/>
              <a:buChar char="•"/>
            </a:pPr>
            <a:r>
              <a:rPr b="1" lang="en-US">
                <a:solidFill>
                  <a:srgbClr val="052275"/>
                </a:solidFill>
              </a:rPr>
              <a:t>Neurons with this kind of </a:t>
            </a:r>
            <a:r>
              <a:rPr b="1" lang="en-US" u="none" strike="noStrike">
                <a:solidFill>
                  <a:srgbClr val="052275"/>
                </a:solidFill>
              </a:rPr>
              <a:t>activation function</a:t>
            </a:r>
            <a:r>
              <a:rPr b="1" lang="en-US">
                <a:solidFill>
                  <a:srgbClr val="052275"/>
                </a:solidFill>
              </a:rPr>
              <a:t> are also called </a:t>
            </a:r>
            <a:r>
              <a:rPr b="1" lang="en-US" u="none" strike="noStrike">
                <a:solidFill>
                  <a:srgbClr val="052275"/>
                </a:solidFill>
              </a:rPr>
              <a:t>artificial neurons</a:t>
            </a:r>
            <a:r>
              <a:rPr b="1" lang="en-US">
                <a:solidFill>
                  <a:srgbClr val="052275"/>
                </a:solidFill>
              </a:rPr>
              <a:t> or linear threshold units. In the literature the term </a:t>
            </a:r>
            <a:r>
              <a:rPr b="1" lang="en-US" u="none" strike="noStrike">
                <a:solidFill>
                  <a:srgbClr val="052275"/>
                </a:solidFill>
              </a:rPr>
              <a:t>perceptron</a:t>
            </a:r>
            <a:r>
              <a:rPr b="1" lang="en-US">
                <a:solidFill>
                  <a:srgbClr val="052275"/>
                </a:solidFill>
              </a:rPr>
              <a:t> often refers to networks consisting of just one of these units.</a:t>
            </a:r>
            <a:endParaRPr b="1">
              <a:solidFill>
                <a:srgbClr val="03174E"/>
              </a:solidFill>
            </a:endParaRPr>
          </a:p>
        </p:txBody>
      </p:sp>
      <p:sp>
        <p:nvSpPr>
          <p:cNvPr id="115" name="Google Shape;115;p6"/>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16" name="Google Shape;116;p6"/>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17" name="Google Shape;117;p6"/>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18" name="Google Shape;118;p6"/>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pic>
        <p:nvPicPr>
          <p:cNvPr descr="Single-layer feedforward neural network. | Download Scientific Diagram" id="119" name="Google Shape;119;p6"/>
          <p:cNvPicPr preferRelativeResize="0"/>
          <p:nvPr/>
        </p:nvPicPr>
        <p:blipFill rotWithShape="1">
          <a:blip r:embed="rId5">
            <a:alphaModFix/>
          </a:blip>
          <a:srcRect b="0" l="0" r="0" t="0"/>
          <a:stretch/>
        </p:blipFill>
        <p:spPr>
          <a:xfrm>
            <a:off x="1046999" y="3000124"/>
            <a:ext cx="3236243" cy="2486025"/>
          </a:xfrm>
          <a:prstGeom prst="rect">
            <a:avLst/>
          </a:prstGeom>
          <a:noFill/>
          <a:ln cap="flat" cmpd="sng" w="9525">
            <a:solidFill>
              <a:schemeClr val="lt1"/>
            </a:solidFill>
            <a:prstDash val="solid"/>
            <a:round/>
            <a:headEnd len="sm" w="sm" type="none"/>
            <a:tailEnd len="sm" w="sm" type="none"/>
          </a:ln>
        </p:spPr>
      </p:pic>
      <p:sp>
        <p:nvSpPr>
          <p:cNvPr id="120" name="Google Shape;120;p6"/>
          <p:cNvSpPr txBox="1"/>
          <p:nvPr>
            <p:ph type="title"/>
          </p:nvPr>
        </p:nvSpPr>
        <p:spPr>
          <a:xfrm>
            <a:off x="4759391" y="2265718"/>
            <a:ext cx="6889546" cy="45069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52275"/>
              </a:buClr>
              <a:buSzPts val="2800"/>
              <a:buFont typeface="Open Sans"/>
              <a:buNone/>
            </a:pPr>
            <a:r>
              <a:rPr b="1" lang="en-US" sz="2800">
                <a:solidFill>
                  <a:srgbClr val="052275"/>
                </a:solidFill>
                <a:latin typeface="Open Sans"/>
                <a:ea typeface="Open Sans"/>
                <a:cs typeface="Open Sans"/>
                <a:sym typeface="Open Sans"/>
              </a:rPr>
              <a:t>Layer is formed by taking processing elements and combining it with other processing elements.</a:t>
            </a:r>
            <a:br>
              <a:rPr b="1" lang="en-US" sz="2800">
                <a:solidFill>
                  <a:srgbClr val="052275"/>
                </a:solidFill>
                <a:latin typeface="Open Sans"/>
                <a:ea typeface="Open Sans"/>
                <a:cs typeface="Open Sans"/>
                <a:sym typeface="Open Sans"/>
              </a:rPr>
            </a:br>
            <a:br>
              <a:rPr b="1" lang="en-US" sz="2800">
                <a:solidFill>
                  <a:srgbClr val="052275"/>
                </a:solidFill>
                <a:latin typeface="Open Sans"/>
                <a:ea typeface="Open Sans"/>
                <a:cs typeface="Open Sans"/>
                <a:sym typeface="Open Sans"/>
              </a:rPr>
            </a:br>
            <a:r>
              <a:rPr b="1" lang="en-US" sz="2800">
                <a:solidFill>
                  <a:srgbClr val="052275"/>
                </a:solidFill>
                <a:latin typeface="Open Sans"/>
                <a:ea typeface="Open Sans"/>
                <a:cs typeface="Open Sans"/>
                <a:sym typeface="Open Sans"/>
              </a:rPr>
              <a:t>Input are connected to the processing nodes with various weights, resulting in series of outputs one per node.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4" name="Shape 124"/>
        <p:cNvGrpSpPr/>
        <p:nvPr/>
      </p:nvGrpSpPr>
      <p:grpSpPr>
        <a:xfrm>
          <a:off x="0" y="0"/>
          <a:ext cx="0" cy="0"/>
          <a:chOff x="0" y="0"/>
          <a:chExt cx="0" cy="0"/>
        </a:xfrm>
      </p:grpSpPr>
      <p:sp>
        <p:nvSpPr>
          <p:cNvPr id="125" name="Google Shape;125;p7"/>
          <p:cNvSpPr txBox="1"/>
          <p:nvPr>
            <p:ph idx="1" type="body"/>
          </p:nvPr>
        </p:nvSpPr>
        <p:spPr>
          <a:xfrm>
            <a:off x="625642" y="705853"/>
            <a:ext cx="10302611" cy="543432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52275"/>
              </a:buClr>
              <a:buSzPts val="2800"/>
              <a:buFont typeface="Open Sans"/>
              <a:buNone/>
            </a:pPr>
            <a:r>
              <a:rPr b="1" lang="en-US" u="none" cap="none" strike="noStrike">
                <a:solidFill>
                  <a:srgbClr val="052275"/>
                </a:solidFill>
              </a:rPr>
              <a:t>A perceptron can be created using any values for the activated and deactivated states as long as the threshold value lies between the two.</a:t>
            </a:r>
            <a:endParaRPr/>
          </a:p>
          <a:p>
            <a:pPr indent="0" lvl="0" marL="0" marR="0" rtl="0" algn="just">
              <a:lnSpc>
                <a:spcPct val="100000"/>
              </a:lnSpc>
              <a:spcBef>
                <a:spcPts val="0"/>
              </a:spcBef>
              <a:spcAft>
                <a:spcPts val="0"/>
              </a:spcAft>
              <a:buClr>
                <a:schemeClr val="dk1"/>
              </a:buClr>
              <a:buSzPts val="2800"/>
              <a:buFont typeface="Open Sans"/>
              <a:buNone/>
            </a:pPr>
            <a:r>
              <a:t/>
            </a:r>
            <a:endParaRPr b="1" u="none" cap="none" strike="noStrike">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lang="en-US" u="none" cap="none" strike="noStrike">
                <a:solidFill>
                  <a:srgbClr val="052275"/>
                </a:solidFill>
              </a:rPr>
              <a:t>Perceptron's can be trained by a simple learning algorithm that is usually called the delta rule.</a:t>
            </a:r>
            <a:endParaRPr/>
          </a:p>
          <a:p>
            <a:pPr indent="0" lvl="0" marL="0" marR="0" rtl="0" algn="just">
              <a:lnSpc>
                <a:spcPct val="100000"/>
              </a:lnSpc>
              <a:spcBef>
                <a:spcPts val="0"/>
              </a:spcBef>
              <a:spcAft>
                <a:spcPts val="0"/>
              </a:spcAft>
              <a:buClr>
                <a:schemeClr val="dk1"/>
              </a:buClr>
              <a:buSzPts val="2800"/>
              <a:buFont typeface="Open Sans"/>
              <a:buNone/>
            </a:pPr>
            <a:r>
              <a:t/>
            </a:r>
            <a:endParaRPr b="1">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lang="en-US" u="none" cap="none" strike="noStrike">
                <a:solidFill>
                  <a:srgbClr val="052275"/>
                </a:solidFill>
              </a:rPr>
              <a:t>It calculates the errors between calculated output and sample output data, and uses this to create an adjustment to the weights, thus implementing a form of gradient descent.</a:t>
            </a:r>
            <a:endParaRPr b="0" u="none" cap="none" strike="noStrike">
              <a:solidFill>
                <a:schemeClr val="dk1"/>
              </a:solidFill>
            </a:endParaRPr>
          </a:p>
        </p:txBody>
      </p:sp>
      <p:sp>
        <p:nvSpPr>
          <p:cNvPr id="126" name="Google Shape;126;p7"/>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27" name="Google Shape;127;p7"/>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28" name="Google Shape;128;p7"/>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29" name="Google Shape;129;p7"/>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descr="{\displaystyle f(x)={\frac {1}{1+e^{-x}}}}" id="130" name="Google Shape;130;p7"/>
          <p:cNvSpPr/>
          <p:nvPr/>
        </p:nvSpPr>
        <p:spPr>
          <a:xfrm>
            <a:off x="196850" y="-5556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descr="{\displaystyle f'(x)=f(x)(1-f(x))}" id="131" name="Google Shape;131;p7"/>
          <p:cNvSpPr/>
          <p:nvPr/>
        </p:nvSpPr>
        <p:spPr>
          <a:xfrm>
            <a:off x="196850" y="-1143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descr="{\displaystyle f(x)=x\mod 1}" id="132" name="Google Shape;132;p7"/>
          <p:cNvSpPr/>
          <p:nvPr/>
        </p:nvSpPr>
        <p:spPr>
          <a:xfrm>
            <a:off x="196850" y="481013"/>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descr="{\displaystyle f'(x)=1}" id="133" name="Google Shape;133;p7"/>
          <p:cNvSpPr/>
          <p:nvPr/>
        </p:nvSpPr>
        <p:spPr>
          <a:xfrm>
            <a:off x="196850" y="769938"/>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1" type="body"/>
          </p:nvPr>
        </p:nvSpPr>
        <p:spPr>
          <a:xfrm>
            <a:off x="991121" y="793986"/>
            <a:ext cx="9937131" cy="5146629"/>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52275"/>
              </a:buClr>
              <a:buSzPts val="2800"/>
              <a:buFont typeface="Open Sans"/>
              <a:buNone/>
            </a:pPr>
            <a:r>
              <a:rPr b="1" i="0" lang="en-US" u="none" cap="none" strike="noStrike">
                <a:solidFill>
                  <a:srgbClr val="052275"/>
                </a:solidFill>
              </a:rPr>
              <a:t>Single-layer perceptron's are only capable of learning linearly separable patterns.</a:t>
            </a:r>
            <a:endParaRPr/>
          </a:p>
          <a:p>
            <a:pPr indent="0" lvl="0" marL="0" marR="0" rtl="0" algn="just">
              <a:lnSpc>
                <a:spcPct val="100000"/>
              </a:lnSpc>
              <a:spcBef>
                <a:spcPts val="0"/>
              </a:spcBef>
              <a:spcAft>
                <a:spcPts val="0"/>
              </a:spcAft>
              <a:buClr>
                <a:schemeClr val="dk1"/>
              </a:buClr>
              <a:buSzPts val="2800"/>
              <a:buFont typeface="Open Sans"/>
              <a:buNone/>
            </a:pPr>
            <a:r>
              <a:t/>
            </a:r>
            <a:endParaRPr b="1">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i="0" lang="en-US" u="none" cap="none" strike="noStrike">
                <a:solidFill>
                  <a:srgbClr val="052275"/>
                </a:solidFill>
              </a:rPr>
              <a:t>single-layer perceptron network to learn an XOR function.</a:t>
            </a:r>
            <a:endParaRPr/>
          </a:p>
          <a:p>
            <a:pPr indent="0" lvl="0" marL="0" marR="0" rtl="0" algn="just">
              <a:lnSpc>
                <a:spcPct val="100000"/>
              </a:lnSpc>
              <a:spcBef>
                <a:spcPts val="0"/>
              </a:spcBef>
              <a:spcAft>
                <a:spcPts val="0"/>
              </a:spcAft>
              <a:buClr>
                <a:schemeClr val="dk1"/>
              </a:buClr>
              <a:buSzPts val="2800"/>
              <a:buFont typeface="Open Sans"/>
              <a:buNone/>
            </a:pPr>
            <a:r>
              <a:t/>
            </a:r>
            <a:endParaRPr b="1">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lang="en-US" u="none" cap="none" strike="noStrike">
                <a:solidFill>
                  <a:srgbClr val="052275"/>
                </a:solidFill>
              </a:rPr>
              <a:t>Although a single threshold unit is quite limited in its computational power, it has been shown that networks of parallel threshold units can approximate any continuous function from a compact interval of the real numbers into the interval [-1,1].</a:t>
            </a:r>
            <a:endParaRPr b="1" u="none" cap="none" strike="noStrike">
              <a:solidFill>
                <a:srgbClr val="052275"/>
              </a:solidFill>
            </a:endParaRPr>
          </a:p>
        </p:txBody>
      </p:sp>
      <p:sp>
        <p:nvSpPr>
          <p:cNvPr id="139" name="Google Shape;139;p8"/>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40" name="Google Shape;140;p8"/>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41" name="Google Shape;141;p8"/>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42" name="Google Shape;142;p8"/>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idx="1" type="body"/>
          </p:nvPr>
        </p:nvSpPr>
        <p:spPr>
          <a:xfrm>
            <a:off x="1272209" y="1116628"/>
            <a:ext cx="9656044" cy="4991469"/>
          </a:xfrm>
          <a:prstGeom prst="rect">
            <a:avLst/>
          </a:prstGeom>
          <a:blipFill rotWithShape="1">
            <a:blip r:embed="rId3">
              <a:alphaModFix/>
            </a:blip>
            <a:stretch>
              <a:fillRect b="0" l="-1135" r="-1134"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48" name="Google Shape;148;p9"/>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49" name="Google Shape;149;p9"/>
          <p:cNvPicPr preferRelativeResize="0"/>
          <p:nvPr/>
        </p:nvPicPr>
        <p:blipFill rotWithShape="1">
          <a:blip r:embed="rId4">
            <a:alphaModFix/>
          </a:blip>
          <a:srcRect b="11654" l="4430" r="77763" t="12486"/>
          <a:stretch/>
        </p:blipFill>
        <p:spPr>
          <a:xfrm>
            <a:off x="436098" y="6358596"/>
            <a:ext cx="365760" cy="369333"/>
          </a:xfrm>
          <a:prstGeom prst="rect">
            <a:avLst/>
          </a:prstGeom>
          <a:noFill/>
          <a:ln>
            <a:noFill/>
          </a:ln>
        </p:spPr>
      </p:pic>
      <p:sp>
        <p:nvSpPr>
          <p:cNvPr id="150" name="Google Shape;150;p9"/>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51" name="Google Shape;151;p9"/>
          <p:cNvPicPr preferRelativeResize="0"/>
          <p:nvPr/>
        </p:nvPicPr>
        <p:blipFill rotWithShape="1">
          <a:blip r:embed="rId5">
            <a:alphaModFix/>
          </a:blip>
          <a:srcRect b="0" l="0" r="0" t="0"/>
          <a:stretch/>
        </p:blipFill>
        <p:spPr>
          <a:xfrm>
            <a:off x="10928253" y="155161"/>
            <a:ext cx="851094" cy="8383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onnect Dark">
      <a:dk1>
        <a:srgbClr val="FFFFFF"/>
      </a:dk1>
      <a:lt1>
        <a:srgbClr val="3C3C3C"/>
      </a:lt1>
      <a:dk2>
        <a:srgbClr val="313C41"/>
      </a:dk2>
      <a:lt2>
        <a:srgbClr val="FFFFFF"/>
      </a:lt2>
      <a:accent1>
        <a:srgbClr val="7F73F8"/>
      </a:accent1>
      <a:accent2>
        <a:srgbClr val="FF9B20"/>
      </a:accent2>
      <a:accent3>
        <a:srgbClr val="05D2DD"/>
      </a:accent3>
      <a:accent4>
        <a:srgbClr val="DDD9DC"/>
      </a:accent4>
      <a:accent5>
        <a:srgbClr val="49A568"/>
      </a:accent5>
      <a:accent6>
        <a:srgbClr val="072E9D"/>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2021-05-13T10:59:34Z</dcterms:created>
  <dc:creator>Chinna Kumar</dc:creator>
</cp:coreProperties>
</file>