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1CBA7-A326-4828-838F-0A5E0BD75A9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C5368-AA08-4884-B5BC-4CB99D9B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A1980-5CC2-4C3E-A500-84C3B291DDB1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8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596FA5-8760-4B6A-9305-F2A2DFAAB4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3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596FA5-8760-4B6A-9305-F2A2DFAAB4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3547E35D-F641-4556-B0C9-C9EA403E3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472184"/>
            <a:ext cx="5138928" cy="4206240"/>
          </a:xfrm>
          <a:solidFill>
            <a:schemeClr val="bg2">
              <a:lumMod val="6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9F64BA-83D1-46AE-8479-CA074552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1589" y="1767890"/>
            <a:ext cx="4812145" cy="27980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02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0">
            <a:extLst>
              <a:ext uri="{FF2B5EF4-FFF2-40B4-BE49-F238E27FC236}">
                <a16:creationId xmlns:a16="http://schemas.microsoft.com/office/drawing/2014/main" id="{68C5AF2E-B406-4FB2-92B2-801316DF0F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31">
            <a:extLst>
              <a:ext uri="{FF2B5EF4-FFF2-40B4-BE49-F238E27FC236}">
                <a16:creationId xmlns:a16="http://schemas.microsoft.com/office/drawing/2014/main" id="{3275133D-0212-4B00-9901-3744F286E5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41714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33">
            <a:extLst>
              <a:ext uri="{FF2B5EF4-FFF2-40B4-BE49-F238E27FC236}">
                <a16:creationId xmlns:a16="http://schemas.microsoft.com/office/drawing/2014/main" id="{9B76943A-4C42-4697-9AAA-4BFACFE2D62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25143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34">
            <a:extLst>
              <a:ext uri="{FF2B5EF4-FFF2-40B4-BE49-F238E27FC236}">
                <a16:creationId xmlns:a16="http://schemas.microsoft.com/office/drawing/2014/main" id="{784C92AC-3830-4E0C-9137-1B2C5A6142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6857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35">
            <a:extLst>
              <a:ext uri="{FF2B5EF4-FFF2-40B4-BE49-F238E27FC236}">
                <a16:creationId xmlns:a16="http://schemas.microsoft.com/office/drawing/2014/main" id="{09520CB5-5450-47C1-AE11-CCBD7CBA63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08571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36">
            <a:extLst>
              <a:ext uri="{FF2B5EF4-FFF2-40B4-BE49-F238E27FC236}">
                <a16:creationId xmlns:a16="http://schemas.microsoft.com/office/drawing/2014/main" id="{BCF47F14-134D-4EA7-9732-01A4750357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50284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32">
            <a:extLst>
              <a:ext uri="{FF2B5EF4-FFF2-40B4-BE49-F238E27FC236}">
                <a16:creationId xmlns:a16="http://schemas.microsoft.com/office/drawing/2014/main" id="{4BA1FFE7-75D6-4EEC-B945-5AA689355F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83429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45">
            <a:extLst>
              <a:ext uri="{FF2B5EF4-FFF2-40B4-BE49-F238E27FC236}">
                <a16:creationId xmlns:a16="http://schemas.microsoft.com/office/drawing/2014/main" id="{73EFDC14-23A6-4ABE-BF8A-162A769E96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46">
            <a:extLst>
              <a:ext uri="{FF2B5EF4-FFF2-40B4-BE49-F238E27FC236}">
                <a16:creationId xmlns:a16="http://schemas.microsoft.com/office/drawing/2014/main" id="{1551AC63-7FD9-4600-BDA1-8FBB6EF7EE7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41714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47">
            <a:extLst>
              <a:ext uri="{FF2B5EF4-FFF2-40B4-BE49-F238E27FC236}">
                <a16:creationId xmlns:a16="http://schemas.microsoft.com/office/drawing/2014/main" id="{730625B8-3D5A-4DAC-BB08-3AE0BB0900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83429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0" name="Picture Placeholder 48">
            <a:extLst>
              <a:ext uri="{FF2B5EF4-FFF2-40B4-BE49-F238E27FC236}">
                <a16:creationId xmlns:a16="http://schemas.microsoft.com/office/drawing/2014/main" id="{6B957308-35D1-4E1F-972D-DA21B34A21A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25143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id="{1BBBE011-BBD5-4480-B9AA-FB252BC9AA5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66857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Picture Placeholder 50">
            <a:extLst>
              <a:ext uri="{FF2B5EF4-FFF2-40B4-BE49-F238E27FC236}">
                <a16:creationId xmlns:a16="http://schemas.microsoft.com/office/drawing/2014/main" id="{3251E303-6246-46EA-B592-AC96789438C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708571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3" name="Picture Placeholder 51">
            <a:extLst>
              <a:ext uri="{FF2B5EF4-FFF2-40B4-BE49-F238E27FC236}">
                <a16:creationId xmlns:a16="http://schemas.microsoft.com/office/drawing/2014/main" id="{42DC3CA4-9BE9-4153-9142-79D5ADA1E46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450284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4" name="Picture Placeholder 60">
            <a:extLst>
              <a:ext uri="{FF2B5EF4-FFF2-40B4-BE49-F238E27FC236}">
                <a16:creationId xmlns:a16="http://schemas.microsoft.com/office/drawing/2014/main" id="{22E3BC4C-F7D2-4764-B696-5AE0D7BD325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61">
            <a:extLst>
              <a:ext uri="{FF2B5EF4-FFF2-40B4-BE49-F238E27FC236}">
                <a16:creationId xmlns:a16="http://schemas.microsoft.com/office/drawing/2014/main" id="{64D2AEE1-9D9F-4E47-B3E5-ECF2A146768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741714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6" name="Picture Placeholder 62">
            <a:extLst>
              <a:ext uri="{FF2B5EF4-FFF2-40B4-BE49-F238E27FC236}">
                <a16:creationId xmlns:a16="http://schemas.microsoft.com/office/drawing/2014/main" id="{26E042A4-0FA8-47FB-99AD-4825C1EE691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83429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7" name="Picture Placeholder 63">
            <a:extLst>
              <a:ext uri="{FF2B5EF4-FFF2-40B4-BE49-F238E27FC236}">
                <a16:creationId xmlns:a16="http://schemas.microsoft.com/office/drawing/2014/main" id="{279D326B-C57A-45A0-A2BE-D5F5E45A05D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225143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8" name="Picture Placeholder 64">
            <a:extLst>
              <a:ext uri="{FF2B5EF4-FFF2-40B4-BE49-F238E27FC236}">
                <a16:creationId xmlns:a16="http://schemas.microsoft.com/office/drawing/2014/main" id="{75180562-6C19-47AE-B11D-878C4C79EE8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66857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Picture Placeholder 65">
            <a:extLst>
              <a:ext uri="{FF2B5EF4-FFF2-40B4-BE49-F238E27FC236}">
                <a16:creationId xmlns:a16="http://schemas.microsoft.com/office/drawing/2014/main" id="{31F63EBB-E9A0-4DFA-BEB9-42E43D15B92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708571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0" name="Picture Placeholder 66">
            <a:extLst>
              <a:ext uri="{FF2B5EF4-FFF2-40B4-BE49-F238E27FC236}">
                <a16:creationId xmlns:a16="http://schemas.microsoft.com/office/drawing/2014/main" id="{37B8EC59-BF5F-4657-96FA-EFE239DB178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50284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A64EDC7-D222-48DF-9379-D14D25F33C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6108" y="2019569"/>
            <a:ext cx="7251192" cy="70408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20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B56E64-EB86-413A-AFBC-F242F8703F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521952" cy="6858000"/>
          </a:xfrm>
          <a:custGeom>
            <a:avLst/>
            <a:gdLst>
              <a:gd name="connsiteX0" fmla="*/ 0 w 9521952"/>
              <a:gd name="connsiteY0" fmla="*/ 0 h 6858000"/>
              <a:gd name="connsiteX1" fmla="*/ 9521952 w 9521952"/>
              <a:gd name="connsiteY1" fmla="*/ 0 h 6858000"/>
              <a:gd name="connsiteX2" fmla="*/ 9521952 w 9521952"/>
              <a:gd name="connsiteY2" fmla="*/ 6858000 h 6858000"/>
              <a:gd name="connsiteX3" fmla="*/ 0 w 9521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1952" h="6858000">
                <a:moveTo>
                  <a:pt x="0" y="0"/>
                </a:moveTo>
                <a:lnTo>
                  <a:pt x="9521952" y="0"/>
                </a:lnTo>
                <a:lnTo>
                  <a:pt x="9521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8CCAE38-7C7B-4CF5-BFC9-29ED65A0B3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51776" y="499872"/>
            <a:ext cx="4340352" cy="5858256"/>
          </a:xfrm>
          <a:custGeom>
            <a:avLst/>
            <a:gdLst>
              <a:gd name="connsiteX0" fmla="*/ 147355 w 4340352"/>
              <a:gd name="connsiteY0" fmla="*/ 0 h 5858256"/>
              <a:gd name="connsiteX1" fmla="*/ 4192997 w 4340352"/>
              <a:gd name="connsiteY1" fmla="*/ 0 h 5858256"/>
              <a:gd name="connsiteX2" fmla="*/ 4340352 w 4340352"/>
              <a:gd name="connsiteY2" fmla="*/ 147355 h 5858256"/>
              <a:gd name="connsiteX3" fmla="*/ 4340352 w 4340352"/>
              <a:gd name="connsiteY3" fmla="*/ 5710901 h 5858256"/>
              <a:gd name="connsiteX4" fmla="*/ 4192997 w 4340352"/>
              <a:gd name="connsiteY4" fmla="*/ 5858256 h 5858256"/>
              <a:gd name="connsiteX5" fmla="*/ 147355 w 4340352"/>
              <a:gd name="connsiteY5" fmla="*/ 5858256 h 5858256"/>
              <a:gd name="connsiteX6" fmla="*/ 0 w 4340352"/>
              <a:gd name="connsiteY6" fmla="*/ 5710901 h 5858256"/>
              <a:gd name="connsiteX7" fmla="*/ 0 w 4340352"/>
              <a:gd name="connsiteY7" fmla="*/ 147355 h 5858256"/>
              <a:gd name="connsiteX8" fmla="*/ 147355 w 4340352"/>
              <a:gd name="connsiteY8" fmla="*/ 0 h 585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0352" h="5858256">
                <a:moveTo>
                  <a:pt x="147355" y="0"/>
                </a:moveTo>
                <a:lnTo>
                  <a:pt x="4192997" y="0"/>
                </a:lnTo>
                <a:cubicBezTo>
                  <a:pt x="4274379" y="0"/>
                  <a:pt x="4340352" y="65973"/>
                  <a:pt x="4340352" y="147355"/>
                </a:cubicBezTo>
                <a:lnTo>
                  <a:pt x="4340352" y="5710901"/>
                </a:lnTo>
                <a:cubicBezTo>
                  <a:pt x="4340352" y="5792283"/>
                  <a:pt x="4274379" y="5858256"/>
                  <a:pt x="4192997" y="5858256"/>
                </a:cubicBezTo>
                <a:lnTo>
                  <a:pt x="147355" y="5858256"/>
                </a:lnTo>
                <a:cubicBezTo>
                  <a:pt x="65973" y="5858256"/>
                  <a:pt x="0" y="5792283"/>
                  <a:pt x="0" y="5710901"/>
                </a:cubicBezTo>
                <a:lnTo>
                  <a:pt x="0" y="147355"/>
                </a:lnTo>
                <a:cubicBezTo>
                  <a:pt x="0" y="65973"/>
                  <a:pt x="65973" y="0"/>
                  <a:pt x="147355" y="0"/>
                </a:cubicBezTo>
                <a:close/>
              </a:path>
            </a:pathLst>
          </a:custGeom>
          <a:solidFill>
            <a:schemeClr val="bg2">
              <a:lumMod val="6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E8AE6B-A351-4064-9644-8C040F22F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04" y="1197939"/>
            <a:ext cx="5550408" cy="19385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36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42D57323-8A10-4D51-9755-F9AB78031A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5112" y="0"/>
            <a:ext cx="40568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B1353FBF-6FF0-46B3-9973-C5D5CC1C5E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568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8C79FED-F459-4EB5-8987-712416ECC0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56888" y="0"/>
            <a:ext cx="4078224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B1353FBF-6FF0-46B3-9973-C5D5CC1C5E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3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74FA7-F20D-4362-BB65-93E9125B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808B9-BC0D-4E57-9D5B-1E1E99D2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B5488-7B5A-4F29-98AC-2F9CA4907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D1AA-DF6A-4C01-B030-3027F1A9DCC2}" type="datetimeFigureOut">
              <a:rPr lang="en-ID" smtClean="0"/>
              <a:t>15/06/2021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D858-6695-4F96-B1FC-7A89B3291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E6A9-CCFA-4D83-8B59-4D0B8D706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7D95-96FE-4A34-835C-BA3A3E349B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15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4FA13-A14C-4D9C-AFE7-05F5FFD6FB0F}"/>
              </a:ext>
            </a:extLst>
          </p:cNvPr>
          <p:cNvSpPr txBox="1"/>
          <p:nvPr/>
        </p:nvSpPr>
        <p:spPr>
          <a:xfrm>
            <a:off x="132523" y="2316984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0" dirty="0">
                <a:effectLst/>
                <a:latin typeface="+mj-lt"/>
              </a:rPr>
              <a:t>Hopfield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53" y="114204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77" y="1156981"/>
            <a:ext cx="11114218" cy="4937867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Minimizing the Hopfield energy function both minimizes the objective function and satisfies the constraints also as the constraints are “embedded” into the synaptic weights of the network. </a:t>
            </a:r>
          </a:p>
          <a:p>
            <a:pPr algn="just"/>
            <a:endParaRPr lang="en-US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Although including the optimization constraints into the synaptic weights in the best possible way is a challenging task, indeed many various difficult optimization problems with constraints in different disciplines have been converted to the Hopfield energy function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0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77" y="1156981"/>
            <a:ext cx="11114218" cy="4937867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Associative memory systems, Analog-to-Digital conversion, job-shop scheduling problem, quadratic assignment and other related NP-complete problems, channel allocation problem in wireless networks, mobile ad-hoc network routing problem, image restoration, system identification, combinatorial optimization, </a:t>
            </a:r>
            <a:r>
              <a:rPr lang="en-US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etc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, just to name a few. </a:t>
            </a:r>
          </a:p>
          <a:p>
            <a:pPr algn="just"/>
            <a:endParaRPr lang="en-US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0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757" y="234512"/>
            <a:ext cx="10492155" cy="105727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736" y="1481856"/>
            <a:ext cx="8498305" cy="3894287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Properties of Hopfield network</a:t>
            </a:r>
          </a:p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Hopfield network derivation</a:t>
            </a:r>
          </a:p>
          <a:p>
            <a:pPr algn="just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Hopfield network Training</a:t>
            </a:r>
          </a:p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Hopfield network in optimization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244744"/>
            <a:ext cx="10492155" cy="10572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49" y="1365133"/>
            <a:ext cx="10917702" cy="4774436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Hopfield neural network is proposed by John Hopfield in 1982 can be seen and network with associative memory.</a:t>
            </a:r>
          </a:p>
          <a:p>
            <a:pPr algn="just"/>
            <a:endParaRPr lang="en-US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can be used for different pattern recognition problems. It is a fully connected, single layer auto associative network </a:t>
            </a:r>
          </a:p>
          <a:p>
            <a:pPr algn="just"/>
            <a:endParaRPr lang="en-US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Means it has only one layer, with each neuron connected to every other neuron All the neurons act as input and output.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7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35" y="703814"/>
            <a:ext cx="10917702" cy="5450371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The Hopfield network(model) consists of a set of neurons and corresponding set of unit delays, forming a multiple loop feedback system as shown in figure.</a:t>
            </a:r>
          </a:p>
          <a:p>
            <a:pPr algn="just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5F9B48-4EB4-4572-BBD9-FFF04CC2F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8" y="2377463"/>
            <a:ext cx="4492792" cy="371738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276788-D1C9-427F-AB4E-DDFC75A82B17}"/>
              </a:ext>
            </a:extLst>
          </p:cNvPr>
          <p:cNvSpPr txBox="1"/>
          <p:nvPr/>
        </p:nvSpPr>
        <p:spPr>
          <a:xfrm>
            <a:off x="5471113" y="2172342"/>
            <a:ext cx="62323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The number of feedback loops is equal to the number of neurons. </a:t>
            </a:r>
          </a:p>
          <a:p>
            <a:pPr algn="just"/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The output of the neuron is feedback, via a unit delay element, to each of the other neurons in the network.</a:t>
            </a:r>
          </a:p>
          <a:p>
            <a:pPr algn="just"/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38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244744"/>
            <a:ext cx="10492155" cy="10572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Properties of Hopfield network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58" y="1365133"/>
            <a:ext cx="10917702" cy="4774436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A recurrent network with all nodes connected to all other nodes. </a:t>
            </a:r>
          </a:p>
          <a:p>
            <a:pPr algn="just">
              <a:lnSpc>
                <a:spcPct val="120000"/>
              </a:lnSpc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Nodes have binary outputs (either 0,1 or -1,1).</a:t>
            </a:r>
          </a:p>
          <a:p>
            <a:pPr algn="just">
              <a:lnSpc>
                <a:spcPct val="120000"/>
              </a:lnSpc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Weights between the nodes are symmetric . </a:t>
            </a:r>
          </a:p>
          <a:p>
            <a:pPr algn="just">
              <a:lnSpc>
                <a:spcPct val="120000"/>
              </a:lnSpc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No connection from a node to itself is allowed.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Nodes are updated asynchronously ( i.e. nodes are selected at 5 random). </a:t>
            </a:r>
          </a:p>
          <a:p>
            <a:pPr algn="just">
              <a:lnSpc>
                <a:spcPct val="120000"/>
              </a:lnSpc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The network has no hidden nodes or layer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2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244744"/>
            <a:ext cx="10492155" cy="10572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Hopfield network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49" y="1330044"/>
            <a:ext cx="11142198" cy="4774436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Consider the noiseless, dynamical model of the neuron shown in figure.</a:t>
            </a:r>
          </a:p>
          <a:p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The synaptic weights w j1 ,w j2 ,...... w </a:t>
            </a:r>
            <a:r>
              <a:rPr lang="en-US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jn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represents conductance’s. </a:t>
            </a:r>
          </a:p>
          <a:p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The respective inputs x1 t , x 2 t ,...... x n t represents the potentials, N is number of inputs. </a:t>
            </a:r>
          </a:p>
          <a:p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These inputs are applied to a current summing junction are:</a:t>
            </a:r>
          </a:p>
          <a:p>
            <a:pPr lvl="1"/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Low input resistance </a:t>
            </a:r>
          </a:p>
          <a:p>
            <a:pPr lvl="1"/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Unity current gain. </a:t>
            </a:r>
          </a:p>
          <a:p>
            <a:pPr lvl="1"/>
            <a:r>
              <a:rPr lang="en-US" sz="2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High output resistance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5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244744"/>
            <a:ext cx="10492155" cy="10572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Hopfield network Training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523" y="1391603"/>
            <a:ext cx="10917702" cy="4774436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Training a Hopfield net involves lowering the energy of states that the net should "remember". This allows the net to serve as a content addressable memory system, that is to say, the network will converge to a "remembered" state if it is given only part of the state. </a:t>
            </a:r>
          </a:p>
          <a:p>
            <a:pPr algn="just"/>
            <a:endParaRPr lang="en-US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The net can be used to recover from a distorted input to the trained state that is most similar to that input. This is called associative memory because it recovers memories on the basis of similarity.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3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365746"/>
            <a:ext cx="10917702" cy="4774436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For example, if we train a Hopfield net with five units so that the state (1, -1, 1, -1, 1) is an energy minimum, and we give the network the state (1, -1, -1, -1, 1) it will converge to (1, -1, 1, -1, 1).</a:t>
            </a:r>
          </a:p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Thus, the network is properly trained when the energy of states which the network should remember are local minima.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4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244744"/>
            <a:ext cx="10492155" cy="105727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Hopfield network in optimization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365746"/>
            <a:ext cx="10917702" cy="4774436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The Hopfield network has been widely used for optimization. The idea of using the Hopfield network in optimization problems is straightforward</a:t>
            </a:r>
          </a:p>
          <a:p>
            <a:pPr algn="just"/>
            <a:endParaRPr lang="en-US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just"/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If a constrained/unconstrained cost function can be written in the form of the Hopfield energy function E, then there exists a Hopfield network whose equilibrium points represent solutions to the constrained/unconstrained optimization problem.  </a:t>
            </a:r>
          </a:p>
          <a:p>
            <a:pPr algn="just"/>
            <a:endParaRPr lang="en-US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6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onnect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7F73F8"/>
      </a:accent1>
      <a:accent2>
        <a:srgbClr val="FF9B20"/>
      </a:accent2>
      <a:accent3>
        <a:srgbClr val="05D2DD"/>
      </a:accent3>
      <a:accent4>
        <a:srgbClr val="DDD9DC"/>
      </a:accent4>
      <a:accent5>
        <a:srgbClr val="49A568"/>
      </a:accent5>
      <a:accent6>
        <a:srgbClr val="072E9D"/>
      </a:accent6>
      <a:hlink>
        <a:srgbClr val="A05024"/>
      </a:hlink>
      <a:folHlink>
        <a:srgbClr val="FEC037"/>
      </a:folHlink>
    </a:clrScheme>
    <a:fontScheme name="Oswald &amp; Open Sans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2986</TotalTime>
  <Words>862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Open Sans</vt:lpstr>
      <vt:lpstr>Oswald</vt:lpstr>
      <vt:lpstr>1_Office Theme</vt:lpstr>
      <vt:lpstr>PowerPoint Presentation</vt:lpstr>
      <vt:lpstr>Agenda</vt:lpstr>
      <vt:lpstr>Introduction</vt:lpstr>
      <vt:lpstr>PowerPoint Presentation</vt:lpstr>
      <vt:lpstr>Properties of Hopfield network</vt:lpstr>
      <vt:lpstr>Hopfield network</vt:lpstr>
      <vt:lpstr>Hopfield network Training</vt:lpstr>
      <vt:lpstr>PowerPoint Presentation</vt:lpstr>
      <vt:lpstr>Hopfield network in optimization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 Kumar</dc:creator>
  <cp:lastModifiedBy>Charile @</cp:lastModifiedBy>
  <cp:revision>25</cp:revision>
  <dcterms:created xsi:type="dcterms:W3CDTF">2021-05-13T10:59:34Z</dcterms:created>
  <dcterms:modified xsi:type="dcterms:W3CDTF">2021-06-15T07:40:28Z</dcterms:modified>
</cp:coreProperties>
</file>