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6203-B54A-4CC9-9DAC-3F5295598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BD6EA-6A97-4448-894F-5B0A12266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E91BA-2265-4FF1-B1F5-7CC92C22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A33-56E4-40D7-B1FA-21BFAD9DDA8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6E365-DCA3-4660-BD55-07256CA7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9AF35-ECC4-4F4D-90D2-3E235DD8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45A-B0DB-4080-8CDF-1A3D4C78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2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DC2E-E5B8-4371-BCBF-E57F635C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4964F-EC84-49D8-841E-13E4FB61B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D53D5-368C-43CB-8C04-88064F70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A33-56E4-40D7-B1FA-21BFAD9DDA8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F266-AFF4-4AC8-BC81-C24CF91C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1481D-5917-486A-9A07-BD1F775C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45A-B0DB-4080-8CDF-1A3D4C78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56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479BF-0E25-4D4B-8D08-402062FAB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175F5-76FF-45BF-93EA-E89A9426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C64DC-E226-4002-B452-4A6C06C8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A33-56E4-40D7-B1FA-21BFAD9DDA8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F80C6-8CFB-45D8-A8FF-6D8DE624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38815-A61F-487A-A619-365CF2F0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45A-B0DB-4080-8CDF-1A3D4C78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53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6587-A1DF-460B-850A-CD8B809F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F975-4BC5-48E6-850A-8C4BD83E7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7570-EC37-4B0D-A87F-99334197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A33-56E4-40D7-B1FA-21BFAD9DDA8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5715B-2747-4A37-8B2F-5151AB40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46D63-E864-4B55-B260-69344002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45A-B0DB-4080-8CDF-1A3D4C78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57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7F10-A2C3-4025-AA8B-F6A40B3E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FF523-CDB8-4A84-B21C-C06DC42D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EC508-B1DF-4FFC-BC65-0855E541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A33-56E4-40D7-B1FA-21BFAD9DDA8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990E7-A669-4340-985F-ED0F5007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64BC0-7632-4868-ACA2-14688F81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45A-B0DB-4080-8CDF-1A3D4C78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8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53FE-49E2-44EB-94D3-0843975C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9FC9F-6217-4E17-8D61-528764282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969-7C8B-4F0B-B61A-4DA21227A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CDFB9-1C9B-48A6-9E4B-2AEAD28C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A33-56E4-40D7-B1FA-21BFAD9DDA8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127D0-1FB9-4E32-A504-ACE3D061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9763D-D922-45AF-8800-420A69D8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45A-B0DB-4080-8CDF-1A3D4C78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3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AD35-30B5-4AA1-8778-AF16ABC7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0C127-DB57-4762-940F-B9F15266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2D0D9-C0A9-4E33-9CF0-4F43E80F0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3D680-C954-48B5-A40D-D33364444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EB7BB-C838-45E0-828E-55C613655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FB268-42BC-4087-AB63-4617D65A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A33-56E4-40D7-B1FA-21BFAD9DDA8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596BD-EF18-44C5-B4D5-E6C4D514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91E58-2770-4DD7-BEBE-96EAD4F3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45A-B0DB-4080-8CDF-1A3D4C78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1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A069-7F5E-4707-806A-926236C2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839FA-1A71-4608-A4F8-275D4F49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A33-56E4-40D7-B1FA-21BFAD9DDA8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5D07-80FD-4C12-A51C-95053FE3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0563E-63CF-45F2-87F0-63008683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45A-B0DB-4080-8CDF-1A3D4C78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3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BA9ED-2AD2-4A67-8BD9-BB34735D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A33-56E4-40D7-B1FA-21BFAD9DDA8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F658D-B151-4225-AEA8-C9F12BD6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347FC-8FD5-4D04-9A7E-879780FA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45A-B0DB-4080-8CDF-1A3D4C78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1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93A2-0041-4BD5-9BE6-EBBC2ADB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CE5A3-67AE-494C-94BF-702107B6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ED456-8D93-4FAA-A2C7-5ACC848AA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348B0-5BDB-4314-83CA-7973D396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A33-56E4-40D7-B1FA-21BFAD9DDA8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F7739-5488-4F49-AC45-ED6750BC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A0758-EF5C-4DEE-B9E2-3665DE32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45A-B0DB-4080-8CDF-1A3D4C78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41C0-5D32-4FFC-A621-D3A18AB6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641AB-57BD-449F-8F59-12567C785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2BAF1-7B9F-417C-8C58-9C4C9FBF5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8D109-359E-463B-8425-7C60511D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EA33-56E4-40D7-B1FA-21BFAD9DDA8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E5457-C8DE-4457-947E-48E9D7E4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F1EF9-6FC9-4234-9C09-F71752D8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745A-B0DB-4080-8CDF-1A3D4C78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58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D27FB-73F6-430C-8DFD-128726DD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7B053-3C6F-43C1-9DB3-BDD61DAB8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AC00-43B5-45D8-862F-991C01A95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2EA33-56E4-40D7-B1FA-21BFAD9DDA86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B9EF-8C82-4E57-B0E6-ED1460CEB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FA5A8-BFE6-4B5B-8E8A-BBA69712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E745A-B0DB-4080-8CDF-1A3D4C7804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98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7C5269-4E79-4D78-A27B-21C5BDB1AE24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A6224755-2318-4C38-871A-0FA75C6FC5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401250EA-D60B-4EB6-889B-0AE0A05A13ED}"/>
              </a:ext>
            </a:extLst>
          </p:cNvPr>
          <p:cNvSpPr txBox="1"/>
          <p:nvPr/>
        </p:nvSpPr>
        <p:spPr>
          <a:xfrm>
            <a:off x="1" y="2211937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Learning Rules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1BA27-443E-4A05-8942-7EB7057491C1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4D2AC8-1124-4C3B-B49C-96DB6478F86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0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0D9465-736F-44C3-BC4C-8F698BFEC819}"/>
              </a:ext>
            </a:extLst>
          </p:cNvPr>
          <p:cNvSpPr/>
          <p:nvPr/>
        </p:nvSpPr>
        <p:spPr>
          <a:xfrm>
            <a:off x="-139148" y="6180200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76DDBFEA-A44B-483F-8034-100FFD42DD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443947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94A573-5A8B-4EDD-966B-E8E1F9401508}"/>
              </a:ext>
            </a:extLst>
          </p:cNvPr>
          <p:cNvSpPr/>
          <p:nvPr/>
        </p:nvSpPr>
        <p:spPr>
          <a:xfrm>
            <a:off x="872757" y="6488668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F2238-4303-450B-82B0-8E553C042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240512"/>
            <a:ext cx="851094" cy="8383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FFA60B9-60E6-46E2-A279-9B07E0BDA889}"/>
              </a:ext>
            </a:extLst>
          </p:cNvPr>
          <p:cNvSpPr txBox="1">
            <a:spLocks/>
          </p:cNvSpPr>
          <p:nvPr/>
        </p:nvSpPr>
        <p:spPr>
          <a:xfrm>
            <a:off x="0" y="330095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Correlation Learning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064D9-5C79-479D-88D0-7E4723418131}"/>
              </a:ext>
            </a:extLst>
          </p:cNvPr>
          <p:cNvSpPr txBox="1"/>
          <p:nvPr/>
        </p:nvSpPr>
        <p:spPr>
          <a:xfrm>
            <a:off x="872757" y="1595917"/>
            <a:ext cx="10356717" cy="3986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This rule is based on the principal of Hebbian learning rule, but it is an example for supervised learning.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It will use desired output (</a:t>
            </a:r>
            <a:r>
              <a:rPr lang="en-IN" sz="2800" b="1" dirty="0" err="1"/>
              <a:t>dj</a:t>
            </a:r>
            <a:r>
              <a:rPr lang="en-IN" sz="2800" b="1" dirty="0"/>
              <a:t>) instead of actual output (</a:t>
            </a:r>
            <a:r>
              <a:rPr lang="en-IN" sz="2800" b="1" dirty="0" err="1"/>
              <a:t>aj</a:t>
            </a:r>
            <a:r>
              <a:rPr lang="en-IN" sz="2800" b="1" dirty="0"/>
              <a:t>) for calculating the weights.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The mathematical formula for Correlation learning rule:</a:t>
            </a:r>
          </a:p>
          <a:p>
            <a:pPr algn="just">
              <a:lnSpc>
                <a:spcPct val="150000"/>
              </a:lnSpc>
            </a:pPr>
            <a:r>
              <a:rPr lang="en-IN" sz="3200" b="1" i="0" dirty="0">
                <a:solidFill>
                  <a:srgbClr val="000000"/>
                </a:solidFill>
                <a:effectLst/>
              </a:rPr>
              <a:t>	∆</a:t>
            </a:r>
            <a:r>
              <a:rPr lang="en-IN" sz="3200" b="1" i="0" dirty="0" err="1">
                <a:solidFill>
                  <a:srgbClr val="000000"/>
                </a:solidFill>
                <a:effectLst/>
              </a:rPr>
              <a:t>w</a:t>
            </a:r>
            <a:r>
              <a:rPr lang="en-IN" sz="3200" b="1" i="0" baseline="-25000" dirty="0" err="1">
                <a:solidFill>
                  <a:srgbClr val="000000"/>
                </a:solidFill>
                <a:effectLst/>
              </a:rPr>
              <a:t>ij</a:t>
            </a:r>
            <a:r>
              <a:rPr lang="en-IN" sz="3200" b="1" i="0" baseline="-25000" dirty="0">
                <a:solidFill>
                  <a:srgbClr val="000000"/>
                </a:solidFill>
                <a:effectLst/>
              </a:rPr>
              <a:t> = </a:t>
            </a:r>
            <a:r>
              <a:rPr lang="en-IN" sz="3200" b="1" i="0" dirty="0" err="1">
                <a:solidFill>
                  <a:srgbClr val="000000"/>
                </a:solidFill>
                <a:effectLst/>
              </a:rPr>
              <a:t>ɳX</a:t>
            </a:r>
            <a:r>
              <a:rPr lang="en-IN" sz="3200" b="1" i="0" baseline="-25000" dirty="0" err="1">
                <a:solidFill>
                  <a:srgbClr val="000000"/>
                </a:solidFill>
                <a:effectLst/>
              </a:rPr>
              <a:t>i</a:t>
            </a:r>
            <a:r>
              <a:rPr lang="en-IN" sz="3200" b="1" i="0" dirty="0" err="1">
                <a:solidFill>
                  <a:srgbClr val="000000"/>
                </a:solidFill>
                <a:effectLst/>
              </a:rPr>
              <a:t>d</a:t>
            </a:r>
            <a:r>
              <a:rPr lang="en-IN" sz="3200" b="1" i="0" baseline="-25000" dirty="0" err="1">
                <a:solidFill>
                  <a:srgbClr val="000000"/>
                </a:solidFill>
                <a:effectLst/>
              </a:rPr>
              <a:t>j</a:t>
            </a:r>
            <a:r>
              <a:rPr lang="en-IN" sz="3200" b="1" dirty="0"/>
              <a:t> , </a:t>
            </a:r>
            <a:r>
              <a:rPr lang="en-IN" sz="2800" b="1" i="0" dirty="0">
                <a:solidFill>
                  <a:srgbClr val="000000"/>
                </a:solidFill>
                <a:effectLst/>
              </a:rPr>
              <a:t>ɳ is the constant learning rate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823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6032A5-AACE-41D3-AFC2-B6A76715FB99}"/>
              </a:ext>
            </a:extLst>
          </p:cNvPr>
          <p:cNvSpPr/>
          <p:nvPr/>
        </p:nvSpPr>
        <p:spPr>
          <a:xfrm>
            <a:off x="-139148" y="6180200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2CBFA0F6-3F1E-4650-93FD-E6B85C01E0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443947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C4ED15-820E-4CF0-A72A-EDBF187BF76E}"/>
              </a:ext>
            </a:extLst>
          </p:cNvPr>
          <p:cNvSpPr/>
          <p:nvPr/>
        </p:nvSpPr>
        <p:spPr>
          <a:xfrm>
            <a:off x="872757" y="6488668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80CCB-9E11-4FD0-87D4-F8F6B92E7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240512"/>
            <a:ext cx="851094" cy="8383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A817DC5-E89E-4D9F-A90F-C3BB959FA98C}"/>
              </a:ext>
            </a:extLst>
          </p:cNvPr>
          <p:cNvSpPr txBox="1">
            <a:spLocks/>
          </p:cNvSpPr>
          <p:nvPr/>
        </p:nvSpPr>
        <p:spPr>
          <a:xfrm>
            <a:off x="0" y="330095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Correlation Learning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C64B0-BAD0-4137-8FFE-C31850405BE7}"/>
              </a:ext>
            </a:extLst>
          </p:cNvPr>
          <p:cNvSpPr txBox="1"/>
          <p:nvPr/>
        </p:nvSpPr>
        <p:spPr>
          <a:xfrm>
            <a:off x="872757" y="1595917"/>
            <a:ext cx="10356717" cy="3986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This rule is based on the principal of Hebbian learning rule, but it is an example for supervised learning.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It will use desired output (</a:t>
            </a:r>
            <a:r>
              <a:rPr lang="en-IN" sz="2800" b="1" dirty="0" err="1"/>
              <a:t>dj</a:t>
            </a:r>
            <a:r>
              <a:rPr lang="en-IN" sz="2800" b="1" dirty="0"/>
              <a:t>) instead of actual output (</a:t>
            </a:r>
            <a:r>
              <a:rPr lang="en-IN" sz="2800" b="1" dirty="0" err="1"/>
              <a:t>aj</a:t>
            </a:r>
            <a:r>
              <a:rPr lang="en-IN" sz="2800" b="1" dirty="0"/>
              <a:t>) for calculating the weights.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The mathematical formula for Correlation learning rule:</a:t>
            </a:r>
          </a:p>
          <a:p>
            <a:pPr algn="just">
              <a:lnSpc>
                <a:spcPct val="150000"/>
              </a:lnSpc>
            </a:pPr>
            <a:r>
              <a:rPr lang="en-IN" sz="3200" b="1" i="0" dirty="0">
                <a:solidFill>
                  <a:srgbClr val="000000"/>
                </a:solidFill>
                <a:effectLst/>
              </a:rPr>
              <a:t>	∆</a:t>
            </a:r>
            <a:r>
              <a:rPr lang="en-IN" sz="3200" b="1" i="0" dirty="0" err="1">
                <a:solidFill>
                  <a:srgbClr val="000000"/>
                </a:solidFill>
                <a:effectLst/>
              </a:rPr>
              <a:t>w</a:t>
            </a:r>
            <a:r>
              <a:rPr lang="en-IN" sz="3200" b="1" i="0" baseline="-25000" dirty="0" err="1">
                <a:solidFill>
                  <a:srgbClr val="000000"/>
                </a:solidFill>
                <a:effectLst/>
              </a:rPr>
              <a:t>ij</a:t>
            </a:r>
            <a:r>
              <a:rPr lang="en-IN" sz="3200" b="1" i="0" baseline="-25000" dirty="0">
                <a:solidFill>
                  <a:srgbClr val="000000"/>
                </a:solidFill>
                <a:effectLst/>
              </a:rPr>
              <a:t> = </a:t>
            </a:r>
            <a:r>
              <a:rPr lang="en-IN" sz="3200" b="1" i="0" dirty="0" err="1">
                <a:solidFill>
                  <a:srgbClr val="000000"/>
                </a:solidFill>
                <a:effectLst/>
              </a:rPr>
              <a:t>ɳX</a:t>
            </a:r>
            <a:r>
              <a:rPr lang="en-IN" sz="3200" b="1" i="0" baseline="-25000" dirty="0" err="1">
                <a:solidFill>
                  <a:srgbClr val="000000"/>
                </a:solidFill>
                <a:effectLst/>
              </a:rPr>
              <a:t>i</a:t>
            </a:r>
            <a:r>
              <a:rPr lang="en-IN" sz="3200" b="1" i="0" dirty="0" err="1">
                <a:solidFill>
                  <a:srgbClr val="000000"/>
                </a:solidFill>
                <a:effectLst/>
              </a:rPr>
              <a:t>d</a:t>
            </a:r>
            <a:r>
              <a:rPr lang="en-IN" sz="3200" b="1" i="0" baseline="-25000" dirty="0" err="1">
                <a:solidFill>
                  <a:srgbClr val="000000"/>
                </a:solidFill>
                <a:effectLst/>
              </a:rPr>
              <a:t>j</a:t>
            </a:r>
            <a:r>
              <a:rPr lang="en-IN" sz="3200" b="1" dirty="0"/>
              <a:t> , </a:t>
            </a:r>
            <a:r>
              <a:rPr lang="en-IN" sz="2800" b="1" i="0" dirty="0">
                <a:solidFill>
                  <a:srgbClr val="000000"/>
                </a:solidFill>
                <a:effectLst/>
              </a:rPr>
              <a:t>ɳ is the constant learning rate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69942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B1DF17-0C03-4597-9F6D-957B79456EE2}"/>
              </a:ext>
            </a:extLst>
          </p:cNvPr>
          <p:cNvSpPr/>
          <p:nvPr/>
        </p:nvSpPr>
        <p:spPr>
          <a:xfrm>
            <a:off x="-139148" y="615857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2F7CCB5C-4D73-454B-952C-B261971AE7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443947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B5B1EF-9258-4536-87E8-5831FA3C8371}"/>
              </a:ext>
            </a:extLst>
          </p:cNvPr>
          <p:cNvSpPr/>
          <p:nvPr/>
        </p:nvSpPr>
        <p:spPr>
          <a:xfrm>
            <a:off x="872757" y="6488668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0966C-ADC4-4A47-97AE-F99B9D9B5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240512"/>
            <a:ext cx="851094" cy="8383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C492018-0ED7-48E9-B0CC-63C3F69485C4}"/>
              </a:ext>
            </a:extLst>
          </p:cNvPr>
          <p:cNvSpPr txBox="1">
            <a:spLocks/>
          </p:cNvSpPr>
          <p:nvPr/>
        </p:nvSpPr>
        <p:spPr>
          <a:xfrm>
            <a:off x="0" y="330095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Out Star Learning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18705-2EAB-43EB-9FAE-C9DB355F6494}"/>
              </a:ext>
            </a:extLst>
          </p:cNvPr>
          <p:cNvSpPr txBox="1"/>
          <p:nvPr/>
        </p:nvSpPr>
        <p:spPr>
          <a:xfrm>
            <a:off x="872757" y="1595917"/>
            <a:ext cx="10356717" cy="3981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This rule introduced by Grossberg, it follows supervised learning.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In this rule, the weight associated with the specific node should be same as the target output of the neurons associated with those weights.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Mathematical formula for Out Star learning rule:</a:t>
            </a:r>
          </a:p>
          <a:p>
            <a:pPr algn="just">
              <a:lnSpc>
                <a:spcPct val="150000"/>
              </a:lnSpc>
            </a:pPr>
            <a:r>
              <a:rPr lang="en-IN" sz="3200" b="1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         ∆</a:t>
            </a:r>
            <a:r>
              <a:rPr lang="en-IN" sz="3200" b="1" i="0" dirty="0" err="1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w</a:t>
            </a:r>
            <a:r>
              <a:rPr lang="en-IN" sz="3200" b="1" i="0" baseline="-25000" dirty="0" err="1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ij</a:t>
            </a:r>
            <a:r>
              <a:rPr lang="en-IN" sz="3200" b="1" i="0" baseline="-2500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 = </a:t>
            </a:r>
            <a:r>
              <a:rPr lang="en-IN" sz="3200" b="1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c(d</a:t>
            </a:r>
            <a:r>
              <a:rPr lang="en-IN" sz="3200" b="1" i="0" baseline="-2500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i</a:t>
            </a:r>
            <a:r>
              <a:rPr lang="en-IN" sz="3200" b="1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-</a:t>
            </a:r>
            <a:r>
              <a:rPr lang="en-IN" sz="3200" b="1" i="0" dirty="0" err="1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w</a:t>
            </a:r>
            <a:r>
              <a:rPr lang="en-IN" sz="3200" b="1" i="0" baseline="-25000" dirty="0" err="1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ij</a:t>
            </a:r>
            <a:r>
              <a:rPr lang="en-IN" sz="3200" b="1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), </a:t>
            </a:r>
            <a:r>
              <a:rPr lang="en-IN" sz="2800" b="1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c is the constant learning rate</a:t>
            </a:r>
            <a:endParaRPr lang="en-IN" sz="2800" b="1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0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27FC4C-ACCC-4920-BD5A-BE4A88C1222A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3ED7318F-37A3-452F-801B-9A26771A7E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1884BB27-1E92-453F-A47F-F63A3C546F96}"/>
              </a:ext>
            </a:extLst>
          </p:cNvPr>
          <p:cNvSpPr txBox="1"/>
          <p:nvPr/>
        </p:nvSpPr>
        <p:spPr>
          <a:xfrm>
            <a:off x="1" y="2211937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Thank you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57DB37-12A5-4EBA-9DA0-C7F23873C9C2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E1A78-8938-4E0B-AC83-A878EDE709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3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53BF-A321-465B-BC9F-25DCA407A452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FC83-60FC-48FD-B9D9-CF85AA45A51C}"/>
              </a:ext>
            </a:extLst>
          </p:cNvPr>
          <p:cNvSpPr txBox="1">
            <a:spLocks/>
          </p:cNvSpPr>
          <p:nvPr/>
        </p:nvSpPr>
        <p:spPr>
          <a:xfrm>
            <a:off x="1162974" y="1128235"/>
            <a:ext cx="6792576" cy="434928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What is Learning rule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Hebbian learning rule	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Perceptron learning rule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Delta learning rule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Correlation learning rule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Outstar learning rule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F1A423-74B5-455F-9FD6-647D383A2E3A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AF422B43-C242-4541-BF7D-77F060DC86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81D5DE-8AFC-4BE6-9F3C-FF5D6F3BA198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24782-DDF0-4F7F-AE58-853C4AE95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2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C07B-CF35-4B30-9466-2FF596F20A23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Learning Rule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705AE3-D7AF-48D1-81C2-4C592F858751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88C3D41F-611B-45F3-895A-61CE9462AD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8C6B78-F9B1-41B6-B224-D70B28D041B5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3CEECC-ADDF-45CF-BD35-589FCEA48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5B2A7-7538-4D52-A04A-05097F152158}"/>
              </a:ext>
            </a:extLst>
          </p:cNvPr>
          <p:cNvSpPr txBox="1"/>
          <p:nvPr/>
        </p:nvSpPr>
        <p:spPr>
          <a:xfrm>
            <a:off x="872757" y="1610487"/>
            <a:ext cx="990753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It is also called learning process, It improves the training method and network performance.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It is a mathematical logic or algorithm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This is the process of updating the weights and bias in the neuron.</a:t>
            </a:r>
          </a:p>
        </p:txBody>
      </p:sp>
    </p:spTree>
    <p:extLst>
      <p:ext uri="{BB962C8B-B14F-4D97-AF65-F5344CB8AC3E}">
        <p14:creationId xmlns:p14="http://schemas.microsoft.com/office/powerpoint/2010/main" val="12536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A8E4DE-5ED5-4DB3-8765-AFEF69218981}"/>
              </a:ext>
            </a:extLst>
          </p:cNvPr>
          <p:cNvSpPr txBox="1"/>
          <p:nvPr/>
        </p:nvSpPr>
        <p:spPr>
          <a:xfrm>
            <a:off x="872757" y="1510565"/>
            <a:ext cx="10356717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It will update the weights by comparing the expected and actual result of the network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There are several learning methods like Hebbian learning, Perceptron learning rule,  Delta learning rule etc.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We will be discussing a few of them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ED93D8-4FE8-4E24-A0B3-BFD22BB14ECA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7633CC04-0EE3-4A6A-905C-80CF7F552F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FAA20F-F4DB-46FA-A8C8-68534E7EAACB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288EA3-BEBF-4740-92FB-126114A11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7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2C4252-9F84-40E6-B7D4-5FCC785D5E38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256170E9-9755-4206-B99C-9C114B208C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338A0B-1AB2-45CF-8C80-EF9A80289BE2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53B9F-C8BD-4D5D-95F5-163EEE8DF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FCEB39-92D0-4659-B731-D4F1AA62E23F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Hebbian Learning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F167D-421B-4DA1-B800-B4FCE18C12E2}"/>
              </a:ext>
            </a:extLst>
          </p:cNvPr>
          <p:cNvSpPr txBox="1"/>
          <p:nvPr/>
        </p:nvSpPr>
        <p:spPr>
          <a:xfrm>
            <a:off x="872757" y="1510565"/>
            <a:ext cx="10356717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It was developed by Donald Hebb which describe biological neuron firing.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This rule is used for pattern classification.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 The formula for calculating weights and bias.</a:t>
            </a:r>
          </a:p>
        </p:txBody>
      </p:sp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4AF3346A-CF02-4A5B-8F3D-200058DA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613" y="4267643"/>
            <a:ext cx="377190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69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76929A-3FB4-411F-961F-6F1AD43BF663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2A6B48B-CF3D-44B5-BD27-10AE913888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B0A502-6F5B-4F1F-A254-A5DB2C167151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27373-3746-475B-BF78-766710E5D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C3D956-70F6-4743-84C4-92AEC5FF7ECF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Perceptron Learning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42CCB0-C985-4041-A250-3E1708123A95}"/>
              </a:ext>
            </a:extLst>
          </p:cNvPr>
          <p:cNvSpPr txBox="1"/>
          <p:nvPr/>
        </p:nvSpPr>
        <p:spPr>
          <a:xfrm>
            <a:off x="872757" y="1510565"/>
            <a:ext cx="10356717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This learning rule is an example of supervised training.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The activation function’s output is used for adjusting the weights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Perceptron accepts m inputs and output is only one, which is a Boolean output.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1644274-AE27-4C27-AA3B-C1117643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742" y="3599298"/>
            <a:ext cx="69627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88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EF68653-E511-40E3-AAC3-F3FE402DD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02" y="2081214"/>
            <a:ext cx="5925909" cy="5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BB66D4-F626-40D2-95CF-E3D4CCAFA0F2}"/>
              </a:ext>
            </a:extLst>
          </p:cNvPr>
          <p:cNvSpPr txBox="1"/>
          <p:nvPr/>
        </p:nvSpPr>
        <p:spPr>
          <a:xfrm>
            <a:off x="872756" y="1047223"/>
            <a:ext cx="10356717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It will add all the inputs multiplied by specific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CB2C5-9FE1-4E31-88BB-EB6884EB6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953" y="4558621"/>
            <a:ext cx="6212305" cy="854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E1084B-6C73-4C54-A902-1ECA860EB771}"/>
              </a:ext>
            </a:extLst>
          </p:cNvPr>
          <p:cNvSpPr txBox="1"/>
          <p:nvPr/>
        </p:nvSpPr>
        <p:spPr>
          <a:xfrm>
            <a:off x="872756" y="3093074"/>
            <a:ext cx="10356717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The weights are updated using the formula given below. Where n is the learning rate,  t is the target value and o is the 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61357E-AA3A-4B9C-BFE4-C22F4E133DD4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2E2770FB-8190-4986-8DD4-36837DFFE2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BB49F4-8B68-4B1E-AEA4-CF32D248804E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4E96D5-F770-4ED0-80B1-BAD508F0E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63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6B2C88-7038-4CB5-A196-67B003227876}"/>
              </a:ext>
            </a:extLst>
          </p:cNvPr>
          <p:cNvSpPr/>
          <p:nvPr/>
        </p:nvSpPr>
        <p:spPr>
          <a:xfrm>
            <a:off x="-145774" y="6180200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7F7E3DB8-6A83-402B-87DD-6D87064CF4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443947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27C031-C107-4C37-921E-B43A712070B4}"/>
              </a:ext>
            </a:extLst>
          </p:cNvPr>
          <p:cNvSpPr/>
          <p:nvPr/>
        </p:nvSpPr>
        <p:spPr>
          <a:xfrm>
            <a:off x="872757" y="6488668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DC320-17ED-4AF4-B1FD-09356D63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240512"/>
            <a:ext cx="851094" cy="83839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9D9045-2B5E-464C-9D79-CF9B43040E5A}"/>
              </a:ext>
            </a:extLst>
          </p:cNvPr>
          <p:cNvSpPr txBox="1">
            <a:spLocks/>
          </p:cNvSpPr>
          <p:nvPr/>
        </p:nvSpPr>
        <p:spPr>
          <a:xfrm>
            <a:off x="0" y="330095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Delta Learning rule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8AD95-2575-4AFF-B14B-58C192FD65B0}"/>
              </a:ext>
            </a:extLst>
          </p:cNvPr>
          <p:cNvSpPr txBox="1"/>
          <p:nvPr/>
        </p:nvSpPr>
        <p:spPr>
          <a:xfrm>
            <a:off x="872757" y="1595917"/>
            <a:ext cx="10356717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This rule is introduced by </a:t>
            </a:r>
            <a:r>
              <a:rPr lang="en-IN" sz="2800" b="1" dirty="0" err="1"/>
              <a:t>Widrow</a:t>
            </a:r>
            <a:r>
              <a:rPr lang="en-IN" sz="2800" b="1" dirty="0"/>
              <a:t> and Hoff, it depends on supervised learning.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This rule use the difference between target activation output and obtained activation output.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It can refine few neural network with specific backpropagation. </a:t>
            </a:r>
          </a:p>
        </p:txBody>
      </p:sp>
    </p:spTree>
    <p:extLst>
      <p:ext uri="{BB962C8B-B14F-4D97-AF65-F5344CB8AC3E}">
        <p14:creationId xmlns:p14="http://schemas.microsoft.com/office/powerpoint/2010/main" val="229895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9F4E5A-AF38-4852-AE5F-BDE6A4BC04F9}"/>
              </a:ext>
            </a:extLst>
          </p:cNvPr>
          <p:cNvSpPr/>
          <p:nvPr/>
        </p:nvSpPr>
        <p:spPr>
          <a:xfrm>
            <a:off x="-145774" y="6180200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056F0C8-3618-4D61-89CF-49E647A785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443947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277B743-253E-458A-95C7-7FCCCF36D51E}"/>
              </a:ext>
            </a:extLst>
          </p:cNvPr>
          <p:cNvSpPr/>
          <p:nvPr/>
        </p:nvSpPr>
        <p:spPr>
          <a:xfrm>
            <a:off x="872757" y="6488668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906A68-4B44-4CE9-8551-7BEFF0F55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240512"/>
            <a:ext cx="851094" cy="838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7E093E-24E3-4659-8B8A-CD9DD399D482}"/>
              </a:ext>
            </a:extLst>
          </p:cNvPr>
          <p:cNvSpPr txBox="1"/>
          <p:nvPr/>
        </p:nvSpPr>
        <p:spPr>
          <a:xfrm>
            <a:off x="872757" y="1595917"/>
            <a:ext cx="10356717" cy="3349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/>
              <a:t>Mathematical equation for delta learning rule:</a:t>
            </a:r>
          </a:p>
          <a:p>
            <a:pPr algn="just">
              <a:lnSpc>
                <a:spcPct val="150000"/>
              </a:lnSpc>
            </a:pPr>
            <a:r>
              <a:rPr lang="en-IN" sz="3200" b="1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∆w = µ(t-y)x</a:t>
            </a:r>
          </a:p>
          <a:p>
            <a:pPr algn="just">
              <a:lnSpc>
                <a:spcPct val="150000"/>
              </a:lnSpc>
            </a:pPr>
            <a:r>
              <a:rPr lang="en-IN" sz="2800" b="1" dirty="0">
                <a:ea typeface="Verdana" panose="020B0604030504040204" pitchFamily="34" charset="0"/>
              </a:rPr>
              <a:t>Where,  </a:t>
            </a:r>
            <a:r>
              <a:rPr lang="en-IN" sz="2800" b="1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∆w is change in weights,</a:t>
            </a:r>
          </a:p>
          <a:p>
            <a:pPr algn="just">
              <a:lnSpc>
                <a:spcPct val="150000"/>
              </a:lnSpc>
            </a:pPr>
            <a:r>
              <a:rPr lang="en-IN" sz="2800" b="1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 µ is the constant learning rate</a:t>
            </a:r>
          </a:p>
          <a:p>
            <a:pPr algn="just">
              <a:lnSpc>
                <a:spcPct val="150000"/>
              </a:lnSpc>
            </a:pPr>
            <a:r>
              <a:rPr lang="en-IN" sz="2800" b="1" dirty="0">
                <a:solidFill>
                  <a:srgbClr val="000000"/>
                </a:solidFill>
                <a:ea typeface="Verdana" panose="020B0604030504040204" pitchFamily="34" charset="0"/>
              </a:rPr>
              <a:t>t and Y are desired input and actual output.</a:t>
            </a:r>
            <a:endParaRPr lang="en-IN" sz="2800" b="1" dirty="0"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6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721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</dc:creator>
  <cp:lastModifiedBy>Vinay S</cp:lastModifiedBy>
  <cp:revision>15</cp:revision>
  <dcterms:created xsi:type="dcterms:W3CDTF">2021-06-11T04:24:15Z</dcterms:created>
  <dcterms:modified xsi:type="dcterms:W3CDTF">2021-06-11T06:34:55Z</dcterms:modified>
</cp:coreProperties>
</file>