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3DAC1-C8A0-44BF-9B8C-425ECF681B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9C116-628D-41B8-811D-E2280C3EF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EEA7E-9C1C-4EDF-852A-9C6C6A9D7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239AD-D353-4B04-AC74-289FDF2D8688}" type="datetimeFigureOut">
              <a:rPr lang="en-IN" smtClean="0"/>
              <a:t>11-06-2021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A54B3-F703-40EA-B18E-109C3ED5A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85B3B-E383-4501-B81E-0BE9A7117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1BF7B-43A5-4310-9269-EA9E27C6CC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102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EB7F8-7C90-4783-8536-11D961BCE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A5B047-00AE-48CC-974D-48A2218B78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8ADFF0-60CC-4C40-8088-B17939AA8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239AD-D353-4B04-AC74-289FDF2D8688}" type="datetimeFigureOut">
              <a:rPr lang="en-IN" smtClean="0"/>
              <a:t>11-06-2021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09C029-FFF6-4A11-BE50-7CBBC231A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27EAC7-A147-4F84-A3FA-784F40D18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1BF7B-43A5-4310-9269-EA9E27C6CC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6493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11325E-A0EE-4115-BD8A-B217B2908A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BA3CCA-3CBF-4027-8F02-8E95B70E3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A7141-7372-45A2-A158-CC165B040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239AD-D353-4B04-AC74-289FDF2D8688}" type="datetimeFigureOut">
              <a:rPr lang="en-IN" smtClean="0"/>
              <a:t>11-06-2021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BD0A7-5E43-42AC-A722-4FCD5792F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0DCE3-8F8C-4A9A-9E98-C6203CA6D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1BF7B-43A5-4310-9269-EA9E27C6CC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0359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4259D-ABC6-42AE-8786-8BAA89B7F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F4964-6140-4FF8-A77D-8711E78AF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BEE548-04FD-4874-87CB-230439AAA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239AD-D353-4B04-AC74-289FDF2D8688}" type="datetimeFigureOut">
              <a:rPr lang="en-IN" smtClean="0"/>
              <a:t>11-06-2021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B7734-4B1F-4C4F-95FA-8073AE823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DAD9B-0D9F-40C0-B981-BC111B3C5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1BF7B-43A5-4310-9269-EA9E27C6CC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9682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53E4B-4088-47A3-988C-313002B96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92C762-E00D-4136-90A0-D8FF4091F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D97C4-9320-4E8E-9CF4-53D6B0ED8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239AD-D353-4B04-AC74-289FDF2D8688}" type="datetimeFigureOut">
              <a:rPr lang="en-IN" smtClean="0"/>
              <a:t>11-06-2021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BD5FC-1C63-4E3A-8F6B-B3C43CC2F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76B4CC-B74E-4996-BDDE-024A85ABC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1BF7B-43A5-4310-9269-EA9E27C6CC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6642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50FB2-1D85-47A6-9C39-8AD2334FB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EE598-B6F9-4914-B164-933B6C722F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B80D0C-570B-4905-8DB7-669A87DBF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8D1B33-A8E0-4C0C-9741-FDD6CFDC0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239AD-D353-4B04-AC74-289FDF2D8688}" type="datetimeFigureOut">
              <a:rPr lang="en-IN" smtClean="0"/>
              <a:t>11-06-2021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55655C-6373-4222-9783-41DF274AE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334CB-651B-4E51-A6F6-8DA2004F2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1BF7B-43A5-4310-9269-EA9E27C6CC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0090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0ABDD-06C5-4B70-B4B2-511F3C6E1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C63CA7-BF48-4A36-B87C-76C78A011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90C33C-5881-4DA2-BF98-89DF577BE7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B11DD3-0CF3-465D-8657-68577F359A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31EFEB-A3A0-4137-AB48-3AD6BA3337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96463-9871-4D27-8FD9-2864F90E2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239AD-D353-4B04-AC74-289FDF2D8688}" type="datetimeFigureOut">
              <a:rPr lang="en-IN" smtClean="0"/>
              <a:t>11-06-2021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501846-FA10-407D-AD80-2344A3B77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EB424F-CC0F-480B-AD76-B84418CFD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1BF7B-43A5-4310-9269-EA9E27C6CC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8564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05745-16D5-46DC-B41D-68377B67A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AD31DF-A704-4C30-999E-67114D28B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239AD-D353-4B04-AC74-289FDF2D8688}" type="datetimeFigureOut">
              <a:rPr lang="en-IN" smtClean="0"/>
              <a:t>11-06-2021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1ECB2F-0C39-49CE-BB82-AF8978F7E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0F861A-6522-48BD-A696-9BCD5E123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1BF7B-43A5-4310-9269-EA9E27C6CC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6735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65B664-43EA-4563-AB77-D88D87529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239AD-D353-4B04-AC74-289FDF2D8688}" type="datetimeFigureOut">
              <a:rPr lang="en-IN" smtClean="0"/>
              <a:t>11-06-2021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D47CD2-5D94-4F94-AE9E-EBE0E10E8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666B3F-5407-490A-9101-EB2A2B806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1BF7B-43A5-4310-9269-EA9E27C6CC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5523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00DB8-DDF2-486F-B256-6DE7C17AF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9A476-B6C1-4CEE-8F78-251F47F9C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6C2491-51E7-405A-ADFD-A90BB5CB1E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A514D3-8347-468E-A59A-86328D501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239AD-D353-4B04-AC74-289FDF2D8688}" type="datetimeFigureOut">
              <a:rPr lang="en-IN" smtClean="0"/>
              <a:t>11-06-2021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10BB6E-C9E1-4924-84A1-544F091BF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BB6361-7886-4DA6-84CB-CDF1AFB32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1BF7B-43A5-4310-9269-EA9E27C6CC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1623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7527C-5334-4672-B371-E8687B85C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011A0C-4FC1-430B-8588-7A8DB6C4F7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376C19-1427-4B5D-AA1F-EFF0334B67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1FC620-A031-4F24-91AA-F0E1B64ED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239AD-D353-4B04-AC74-289FDF2D8688}" type="datetimeFigureOut">
              <a:rPr lang="en-IN" smtClean="0"/>
              <a:t>11-06-2021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3CF30C-E3E5-44B5-AA6E-1B48475BA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761B01-B922-402A-A6E0-B087682A7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1BF7B-43A5-4310-9269-EA9E27C6CC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3788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8CE1D7-F750-4C98-A23F-FC588A39D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C54379-AFB3-4ECB-A768-11D6F35CE9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E1F39-FBDA-4808-B2A5-28FD774DA8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239AD-D353-4B04-AC74-289FDF2D8688}" type="datetimeFigureOut">
              <a:rPr lang="en-IN" smtClean="0"/>
              <a:t>11-06-2021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5B809C-03BA-4848-991F-F17F3B4EC6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C7F48B-F4A2-469E-A784-66692A6F0D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D1BF7B-43A5-4310-9269-EA9E27C6CC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2219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9457824-C58C-4F2D-A373-068D21639DD6}"/>
              </a:ext>
            </a:extLst>
          </p:cNvPr>
          <p:cNvSpPr/>
          <p:nvPr/>
        </p:nvSpPr>
        <p:spPr>
          <a:xfrm>
            <a:off x="-139148" y="6080423"/>
            <a:ext cx="12470296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============================================================================= </a:t>
            </a:r>
          </a:p>
        </p:txBody>
      </p:sp>
      <p:pic>
        <p:nvPicPr>
          <p:cNvPr id="5" name="Picture 4" descr="Text, logo&#10;&#10;Description automatically generated">
            <a:extLst>
              <a:ext uri="{FF2B5EF4-FFF2-40B4-BE49-F238E27FC236}">
                <a16:creationId xmlns:a16="http://schemas.microsoft.com/office/drawing/2014/main" id="{49518243-C370-4C09-9449-3058FC29D78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0" t="12486" r="77764" b="11655"/>
          <a:stretch/>
        </p:blipFill>
        <p:spPr>
          <a:xfrm>
            <a:off x="442724" y="6344170"/>
            <a:ext cx="365760" cy="369333"/>
          </a:xfrm>
          <a:prstGeom prst="rect">
            <a:avLst/>
          </a:prstGeom>
        </p:spPr>
      </p:pic>
      <p:sp>
        <p:nvSpPr>
          <p:cNvPr id="6" name="TextBox 6">
            <a:extLst>
              <a:ext uri="{FF2B5EF4-FFF2-40B4-BE49-F238E27FC236}">
                <a16:creationId xmlns:a16="http://schemas.microsoft.com/office/drawing/2014/main" id="{B6E85B25-57F1-4672-904A-C8F81B5742C2}"/>
              </a:ext>
            </a:extLst>
          </p:cNvPr>
          <p:cNvSpPr txBox="1"/>
          <p:nvPr/>
        </p:nvSpPr>
        <p:spPr>
          <a:xfrm>
            <a:off x="0" y="1621387"/>
            <a:ext cx="1219199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0000" b="1" dirty="0" err="1">
                <a:solidFill>
                  <a:srgbClr val="FFFFFF"/>
                </a:solidFill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Widrow</a:t>
            </a:r>
            <a:r>
              <a:rPr lang="en-IN" sz="10000" b="1" dirty="0">
                <a:solidFill>
                  <a:srgbClr val="FFFFFF"/>
                </a:solidFill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-Hoff Learning Rule</a:t>
            </a:r>
            <a:endParaRPr kumimoji="0" lang="en-IN" sz="10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C8D9A2-E8A2-479C-A01D-9706BC68CAB2}"/>
              </a:ext>
            </a:extLst>
          </p:cNvPr>
          <p:cNvSpPr/>
          <p:nvPr/>
        </p:nvSpPr>
        <p:spPr>
          <a:xfrm>
            <a:off x="879383" y="6388891"/>
            <a:ext cx="11168442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WWW.THEMLLABS.COM     ||  contact@themllabs.com    || Phone : 91-7338339898, 91-6362546088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0B2C66-824B-4D98-8677-8D225277787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179" y="99778"/>
            <a:ext cx="851094" cy="83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532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1E4EAD5-A963-4CF5-8109-FBFBF9C55A36}"/>
              </a:ext>
            </a:extLst>
          </p:cNvPr>
          <p:cNvSpPr txBox="1">
            <a:spLocks/>
          </p:cNvSpPr>
          <p:nvPr/>
        </p:nvSpPr>
        <p:spPr>
          <a:xfrm>
            <a:off x="0" y="244743"/>
            <a:ext cx="11353800" cy="105727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/>
              <a:t>Agenda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6D8EFC3-3C55-409D-A565-7663B58EFC9C}"/>
              </a:ext>
            </a:extLst>
          </p:cNvPr>
          <p:cNvSpPr txBox="1">
            <a:spLocks/>
          </p:cNvSpPr>
          <p:nvPr/>
        </p:nvSpPr>
        <p:spPr>
          <a:xfrm>
            <a:off x="1074194" y="1252527"/>
            <a:ext cx="6792576" cy="434928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b="1" dirty="0" err="1"/>
              <a:t>Widrow</a:t>
            </a:r>
            <a:r>
              <a:rPr lang="en-US" b="1" dirty="0"/>
              <a:t>-Hoff learning rule</a:t>
            </a:r>
          </a:p>
          <a:p>
            <a:pPr>
              <a:lnSpc>
                <a:spcPct val="150000"/>
              </a:lnSpc>
            </a:pPr>
            <a:r>
              <a:rPr lang="en-US" b="1" dirty="0"/>
              <a:t>ADALINE</a:t>
            </a:r>
          </a:p>
          <a:p>
            <a:pPr>
              <a:lnSpc>
                <a:spcPct val="150000"/>
              </a:lnSpc>
            </a:pPr>
            <a:r>
              <a:rPr lang="en-US" b="1" dirty="0"/>
              <a:t>Convergence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BB9CF0-7881-4A82-9F94-54E3F7EE823F}"/>
              </a:ext>
            </a:extLst>
          </p:cNvPr>
          <p:cNvSpPr/>
          <p:nvPr/>
        </p:nvSpPr>
        <p:spPr>
          <a:xfrm>
            <a:off x="-145774" y="6094848"/>
            <a:ext cx="124702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============================================================================= </a:t>
            </a:r>
          </a:p>
        </p:txBody>
      </p:sp>
      <p:pic>
        <p:nvPicPr>
          <p:cNvPr id="7" name="Picture 6" descr="Text, logo&#10;&#10;Description automatically generated">
            <a:extLst>
              <a:ext uri="{FF2B5EF4-FFF2-40B4-BE49-F238E27FC236}">
                <a16:creationId xmlns:a16="http://schemas.microsoft.com/office/drawing/2014/main" id="{DBA6A2AC-F809-4893-9BE5-9676EEDA879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0" t="12486" r="77764" b="11655"/>
          <a:stretch/>
        </p:blipFill>
        <p:spPr>
          <a:xfrm>
            <a:off x="436098" y="6358595"/>
            <a:ext cx="365760" cy="36933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D1B30F1-AF76-4925-9A27-D5B4D9B883CA}"/>
              </a:ext>
            </a:extLst>
          </p:cNvPr>
          <p:cNvSpPr/>
          <p:nvPr/>
        </p:nvSpPr>
        <p:spPr>
          <a:xfrm>
            <a:off x="872757" y="6403316"/>
            <a:ext cx="11168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WWW.THEMLLABS.COM     ||  contact@themllabs.com    || Phone : 91-7338339898, 91-6362546088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DA84E7C-A4C0-44CE-B5BC-A1C9A58C0C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8253" y="155160"/>
            <a:ext cx="851094" cy="83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975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CCCDC-457A-4F33-877A-B4BC5F02BE41}"/>
              </a:ext>
            </a:extLst>
          </p:cNvPr>
          <p:cNvSpPr txBox="1">
            <a:spLocks/>
          </p:cNvSpPr>
          <p:nvPr/>
        </p:nvSpPr>
        <p:spPr>
          <a:xfrm>
            <a:off x="0" y="-2907"/>
            <a:ext cx="11353800" cy="105727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b="1" dirty="0" err="1"/>
              <a:t>Widrow</a:t>
            </a:r>
            <a:r>
              <a:rPr lang="en-US" b="1" dirty="0"/>
              <a:t>-Hoff learning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0867B-0FB4-45A0-A56A-793C4553606F}"/>
              </a:ext>
            </a:extLst>
          </p:cNvPr>
          <p:cNvSpPr txBox="1">
            <a:spLocks/>
          </p:cNvSpPr>
          <p:nvPr/>
        </p:nvSpPr>
        <p:spPr>
          <a:xfrm>
            <a:off x="872757" y="1790281"/>
            <a:ext cx="8904951" cy="434928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b="1" dirty="0"/>
              <a:t>This learning rule is similar to the perceptron but the origins are different.</a:t>
            </a:r>
          </a:p>
          <a:p>
            <a:pPr algn="just">
              <a:lnSpc>
                <a:spcPct val="150000"/>
              </a:lnSpc>
            </a:pPr>
            <a:r>
              <a:rPr lang="en-US" b="1" dirty="0"/>
              <a:t>This is also called least mean square learning algorithm.</a:t>
            </a:r>
          </a:p>
          <a:p>
            <a:pPr algn="just">
              <a:lnSpc>
                <a:spcPct val="150000"/>
              </a:lnSpc>
            </a:pPr>
            <a:r>
              <a:rPr lang="en-US" b="1" dirty="0"/>
              <a:t>This learning rule is for supervised learning.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7689CD-2474-4AEC-8451-0C155197B5B5}"/>
              </a:ext>
            </a:extLst>
          </p:cNvPr>
          <p:cNvSpPr/>
          <p:nvPr/>
        </p:nvSpPr>
        <p:spPr>
          <a:xfrm>
            <a:off x="-145774" y="6094848"/>
            <a:ext cx="124702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============================================================================= </a:t>
            </a:r>
          </a:p>
        </p:txBody>
      </p:sp>
      <p:pic>
        <p:nvPicPr>
          <p:cNvPr id="5" name="Picture 4" descr="Text, logo&#10;&#10;Description automatically generated">
            <a:extLst>
              <a:ext uri="{FF2B5EF4-FFF2-40B4-BE49-F238E27FC236}">
                <a16:creationId xmlns:a16="http://schemas.microsoft.com/office/drawing/2014/main" id="{B8BF17DA-559D-4AE3-A583-F59F9C496E6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0" t="12486" r="77764" b="11655"/>
          <a:stretch/>
        </p:blipFill>
        <p:spPr>
          <a:xfrm>
            <a:off x="436098" y="6358595"/>
            <a:ext cx="365760" cy="36933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6AC7E0E-82B1-495E-A2E1-9BD5B2ED802D}"/>
              </a:ext>
            </a:extLst>
          </p:cNvPr>
          <p:cNvSpPr/>
          <p:nvPr/>
        </p:nvSpPr>
        <p:spPr>
          <a:xfrm>
            <a:off x="872757" y="6403316"/>
            <a:ext cx="11168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WWW.THEMLLABS.COM     ||  contact@themllabs.com    || Phone : 91-7338339898, 91-6362546088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934096-A8CB-4350-B765-4B4C6E1833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8253" y="155160"/>
            <a:ext cx="851094" cy="83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315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BE987B1-D53F-4A94-B696-12457D4789BA}"/>
              </a:ext>
            </a:extLst>
          </p:cNvPr>
          <p:cNvSpPr txBox="1">
            <a:spLocks/>
          </p:cNvSpPr>
          <p:nvPr/>
        </p:nvSpPr>
        <p:spPr>
          <a:xfrm>
            <a:off x="872757" y="1296916"/>
            <a:ext cx="9700548" cy="434928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b="1" dirty="0"/>
              <a:t>Weights are updated based on the difference between the target and actual value.</a:t>
            </a:r>
          </a:p>
          <a:p>
            <a:pPr algn="just">
              <a:lnSpc>
                <a:spcPct val="150000"/>
              </a:lnSpc>
            </a:pPr>
            <a:r>
              <a:rPr lang="en-US" b="1" dirty="0"/>
              <a:t>This learning rule is followed by ADALINE network.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B23F3E4-5E6E-4FEA-AD16-2E83DCB08460}"/>
              </a:ext>
            </a:extLst>
          </p:cNvPr>
          <p:cNvSpPr/>
          <p:nvPr/>
        </p:nvSpPr>
        <p:spPr>
          <a:xfrm>
            <a:off x="-145774" y="6094848"/>
            <a:ext cx="124702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============================================================================= </a:t>
            </a:r>
          </a:p>
        </p:txBody>
      </p:sp>
      <p:pic>
        <p:nvPicPr>
          <p:cNvPr id="4" name="Picture 3" descr="Text, logo&#10;&#10;Description automatically generated">
            <a:extLst>
              <a:ext uri="{FF2B5EF4-FFF2-40B4-BE49-F238E27FC236}">
                <a16:creationId xmlns:a16="http://schemas.microsoft.com/office/drawing/2014/main" id="{0B53260C-CC31-4CE2-A4AD-2AC8A9E8283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0" t="12486" r="77764" b="11655"/>
          <a:stretch/>
        </p:blipFill>
        <p:spPr>
          <a:xfrm>
            <a:off x="436098" y="6358595"/>
            <a:ext cx="365760" cy="36933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9F7A6FC-DFBF-45E1-9480-F2A40761554E}"/>
              </a:ext>
            </a:extLst>
          </p:cNvPr>
          <p:cNvSpPr/>
          <p:nvPr/>
        </p:nvSpPr>
        <p:spPr>
          <a:xfrm>
            <a:off x="872757" y="6403316"/>
            <a:ext cx="11168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WWW.THEMLLABS.COM     ||  contact@themllabs.com    || Phone : 91-7338339898, 91-6362546088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DD4762-026C-465A-B902-AA6F549004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8253" y="155160"/>
            <a:ext cx="851094" cy="83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934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98F87-9FDC-4DA3-9F63-B761B1DE70D3}"/>
              </a:ext>
            </a:extLst>
          </p:cNvPr>
          <p:cNvSpPr txBox="1">
            <a:spLocks/>
          </p:cNvSpPr>
          <p:nvPr/>
        </p:nvSpPr>
        <p:spPr>
          <a:xfrm>
            <a:off x="0" y="-2907"/>
            <a:ext cx="11353800" cy="105727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b="1" dirty="0"/>
              <a:t>ADALINE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0709D-424A-435D-9792-E4A756F56747}"/>
              </a:ext>
            </a:extLst>
          </p:cNvPr>
          <p:cNvSpPr txBox="1">
            <a:spLocks/>
          </p:cNvSpPr>
          <p:nvPr/>
        </p:nvSpPr>
        <p:spPr>
          <a:xfrm>
            <a:off x="801858" y="1137760"/>
            <a:ext cx="9914602" cy="434928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b="1" dirty="0"/>
              <a:t>The units with linear activation functions are called as linear units.</a:t>
            </a:r>
          </a:p>
          <a:p>
            <a:pPr algn="just">
              <a:lnSpc>
                <a:spcPct val="150000"/>
              </a:lnSpc>
            </a:pPr>
            <a:r>
              <a:rPr lang="en-US" b="1" dirty="0"/>
              <a:t>The network with single linear units are called as Adaline (adaptive linear neuron or neural network).</a:t>
            </a:r>
          </a:p>
          <a:p>
            <a:pPr algn="just">
              <a:lnSpc>
                <a:spcPct val="150000"/>
              </a:lnSpc>
            </a:pPr>
            <a:r>
              <a:rPr lang="en-US" b="1" dirty="0"/>
              <a:t>Adaline network can be trained using </a:t>
            </a:r>
            <a:r>
              <a:rPr lang="en-US" b="1" dirty="0" err="1"/>
              <a:t>Widro</a:t>
            </a:r>
            <a:r>
              <a:rPr lang="en-US" b="1" dirty="0"/>
              <a:t>-Hoff learning rule, delta learning rule etc.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85BF12C-D431-4E92-B615-0030A9D36A5F}"/>
              </a:ext>
            </a:extLst>
          </p:cNvPr>
          <p:cNvSpPr/>
          <p:nvPr/>
        </p:nvSpPr>
        <p:spPr>
          <a:xfrm>
            <a:off x="-145774" y="6094848"/>
            <a:ext cx="124702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============================================================================= </a:t>
            </a:r>
          </a:p>
        </p:txBody>
      </p:sp>
      <p:pic>
        <p:nvPicPr>
          <p:cNvPr id="5" name="Picture 4" descr="Text, logo&#10;&#10;Description automatically generated">
            <a:extLst>
              <a:ext uri="{FF2B5EF4-FFF2-40B4-BE49-F238E27FC236}">
                <a16:creationId xmlns:a16="http://schemas.microsoft.com/office/drawing/2014/main" id="{FF6B9904-6C7C-45CC-BF34-6086A723730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0" t="12486" r="77764" b="11655"/>
          <a:stretch/>
        </p:blipFill>
        <p:spPr>
          <a:xfrm>
            <a:off x="436098" y="6358595"/>
            <a:ext cx="365760" cy="36933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434EF68-B4C9-46DF-955C-3780A10CC41A}"/>
              </a:ext>
            </a:extLst>
          </p:cNvPr>
          <p:cNvSpPr/>
          <p:nvPr/>
        </p:nvSpPr>
        <p:spPr>
          <a:xfrm>
            <a:off x="872757" y="6403316"/>
            <a:ext cx="11168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WWW.THEMLLABS.COM     ||  contact@themllabs.com    || Phone : 91-7338339898, 91-6362546088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ACDEB3-0975-473C-81E1-265326D4AB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8253" y="155160"/>
            <a:ext cx="851094" cy="83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002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B1C688A7-00B6-431A-87FC-BCA352D1C557}"/>
              </a:ext>
            </a:extLst>
          </p:cNvPr>
          <p:cNvSpPr txBox="1">
            <a:spLocks/>
          </p:cNvSpPr>
          <p:nvPr/>
        </p:nvSpPr>
        <p:spPr>
          <a:xfrm>
            <a:off x="801857" y="782653"/>
            <a:ext cx="9914602" cy="434928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b="1" dirty="0"/>
              <a:t>In Adaline, the relationship between input and output is linear, the output having only one unit.</a:t>
            </a:r>
          </a:p>
          <a:p>
            <a:pPr algn="just">
              <a:lnSpc>
                <a:spcPct val="150000"/>
              </a:lnSpc>
            </a:pPr>
            <a:r>
              <a:rPr lang="en-US" b="1" dirty="0"/>
              <a:t>Adaline uses bipolar activation for its input signal and target value.</a:t>
            </a:r>
          </a:p>
          <a:p>
            <a:pPr algn="just">
              <a:lnSpc>
                <a:spcPct val="150000"/>
              </a:lnSpc>
            </a:pPr>
            <a:r>
              <a:rPr lang="en-US" b="1" dirty="0"/>
              <a:t>Weight updating formula in Adaline is: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b="1" dirty="0"/>
          </a:p>
          <a:p>
            <a:pPr algn="just">
              <a:lnSpc>
                <a:spcPct val="150000"/>
              </a:lnSpc>
            </a:pPr>
            <a:endParaRPr lang="en-US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9D2BF0-8EE1-41D0-83C9-72E79DB00A2F}"/>
              </a:ext>
            </a:extLst>
          </p:cNvPr>
          <p:cNvSpPr/>
          <p:nvPr/>
        </p:nvSpPr>
        <p:spPr>
          <a:xfrm>
            <a:off x="-145774" y="6094848"/>
            <a:ext cx="124702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============================================================================= </a:t>
            </a:r>
          </a:p>
        </p:txBody>
      </p:sp>
      <p:pic>
        <p:nvPicPr>
          <p:cNvPr id="4" name="Picture 3" descr="Text, logo&#10;&#10;Description automatically generated">
            <a:extLst>
              <a:ext uri="{FF2B5EF4-FFF2-40B4-BE49-F238E27FC236}">
                <a16:creationId xmlns:a16="http://schemas.microsoft.com/office/drawing/2014/main" id="{41E177CE-1114-4CE6-934A-81A35F3A135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0" t="12486" r="77764" b="11655"/>
          <a:stretch/>
        </p:blipFill>
        <p:spPr>
          <a:xfrm>
            <a:off x="436098" y="6358595"/>
            <a:ext cx="365760" cy="36933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608C4A1-11A3-42B8-84FF-15AE4CC70355}"/>
              </a:ext>
            </a:extLst>
          </p:cNvPr>
          <p:cNvSpPr/>
          <p:nvPr/>
        </p:nvSpPr>
        <p:spPr>
          <a:xfrm>
            <a:off x="872757" y="6403316"/>
            <a:ext cx="11168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WWW.THEMLLABS.COM     ||  contact@themllabs.com    || Phone : 91-7338339898, 91-6362546088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28E07B-4F16-4D98-8C6D-BC4B6C933B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8253" y="155160"/>
            <a:ext cx="851094" cy="838391"/>
          </a:xfrm>
          <a:prstGeom prst="rect">
            <a:avLst/>
          </a:prstGeom>
        </p:spPr>
      </p:pic>
      <p:pic>
        <p:nvPicPr>
          <p:cNvPr id="1026" name="Picture 2" descr="Hoff Learning Rule">
            <a:extLst>
              <a:ext uri="{FF2B5EF4-FFF2-40B4-BE49-F238E27FC236}">
                <a16:creationId xmlns:a16="http://schemas.microsoft.com/office/drawing/2014/main" id="{EC97CD4F-89DA-4C59-AA0E-EA9896D524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920" y="4474437"/>
            <a:ext cx="8693908" cy="657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3569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0D9ED-0FF7-43A8-BE3F-9D5F7E042317}"/>
              </a:ext>
            </a:extLst>
          </p:cNvPr>
          <p:cNvSpPr txBox="1">
            <a:spLocks/>
          </p:cNvSpPr>
          <p:nvPr/>
        </p:nvSpPr>
        <p:spPr>
          <a:xfrm>
            <a:off x="0" y="-2907"/>
            <a:ext cx="11353800" cy="105727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b="1" dirty="0"/>
              <a:t>Convergence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EE759-434C-49E7-94CD-72FF0E697CF4}"/>
              </a:ext>
            </a:extLst>
          </p:cNvPr>
          <p:cNvSpPr txBox="1">
            <a:spLocks/>
          </p:cNvSpPr>
          <p:nvPr/>
        </p:nvSpPr>
        <p:spPr>
          <a:xfrm>
            <a:off x="801858" y="1137760"/>
            <a:ext cx="9914602" cy="434928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b="1" dirty="0"/>
              <a:t>The motivation of this learning rule is to minimize the error between output and the target vector.</a:t>
            </a:r>
          </a:p>
          <a:p>
            <a:pPr algn="just">
              <a:lnSpc>
                <a:spcPct val="150000"/>
              </a:lnSpc>
            </a:pPr>
            <a:r>
              <a:rPr lang="en-US" b="1" dirty="0"/>
              <a:t>Adaline network iterations do not stop, but it converges by reducing the least mean square error(LMS) or LMS is reached.</a:t>
            </a:r>
          </a:p>
          <a:p>
            <a:pPr algn="just">
              <a:lnSpc>
                <a:spcPct val="150000"/>
              </a:lnSpc>
            </a:pPr>
            <a:r>
              <a:rPr lang="en-US" b="1" dirty="0"/>
              <a:t>Least mean square error = </a:t>
            </a:r>
            <a:r>
              <a:rPr lang="en-IN" b="1" i="0" dirty="0">
                <a:effectLst/>
              </a:rPr>
              <a:t>(t- y</a:t>
            </a:r>
            <a:r>
              <a:rPr lang="en-IN" b="1" i="0" baseline="-25000" dirty="0">
                <a:effectLst/>
              </a:rPr>
              <a:t>in</a:t>
            </a:r>
            <a:r>
              <a:rPr lang="en-IN" b="1" i="0" dirty="0">
                <a:effectLst/>
              </a:rPr>
              <a:t>)</a:t>
            </a:r>
            <a:r>
              <a:rPr lang="en-IN" b="1" i="0" baseline="30000" dirty="0">
                <a:effectLst/>
              </a:rPr>
              <a:t>2</a:t>
            </a:r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7D4EA8-88C2-424E-BD4E-812A6F1A5B51}"/>
              </a:ext>
            </a:extLst>
          </p:cNvPr>
          <p:cNvSpPr/>
          <p:nvPr/>
        </p:nvSpPr>
        <p:spPr>
          <a:xfrm>
            <a:off x="-145774" y="6094848"/>
            <a:ext cx="124702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============================================================================= </a:t>
            </a:r>
          </a:p>
        </p:txBody>
      </p:sp>
      <p:pic>
        <p:nvPicPr>
          <p:cNvPr id="5" name="Picture 4" descr="Text, logo&#10;&#10;Description automatically generated">
            <a:extLst>
              <a:ext uri="{FF2B5EF4-FFF2-40B4-BE49-F238E27FC236}">
                <a16:creationId xmlns:a16="http://schemas.microsoft.com/office/drawing/2014/main" id="{399184F7-B697-4993-9492-A69AE0A4B9E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0" t="12486" r="77764" b="11655"/>
          <a:stretch/>
        </p:blipFill>
        <p:spPr>
          <a:xfrm>
            <a:off x="436098" y="6358595"/>
            <a:ext cx="365760" cy="36933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71F0BF0-9237-453C-9120-AF20F75A8919}"/>
              </a:ext>
            </a:extLst>
          </p:cNvPr>
          <p:cNvSpPr/>
          <p:nvPr/>
        </p:nvSpPr>
        <p:spPr>
          <a:xfrm>
            <a:off x="872757" y="6403316"/>
            <a:ext cx="11168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WWW.THEMLLABS.COM     ||  contact@themllabs.com    || Phone : 91-7338339898, 91-6362546088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8706EA-3331-4850-A977-DCD94BF7BE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8253" y="155160"/>
            <a:ext cx="851094" cy="83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823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3AB5D0E-2682-499C-A04A-DABD1A58D1A2}"/>
              </a:ext>
            </a:extLst>
          </p:cNvPr>
          <p:cNvSpPr/>
          <p:nvPr/>
        </p:nvSpPr>
        <p:spPr>
          <a:xfrm>
            <a:off x="-139148" y="6080423"/>
            <a:ext cx="12470296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============================================================================= </a:t>
            </a:r>
          </a:p>
        </p:txBody>
      </p:sp>
      <p:pic>
        <p:nvPicPr>
          <p:cNvPr id="3" name="Picture 2" descr="Text, logo&#10;&#10;Description automatically generated">
            <a:extLst>
              <a:ext uri="{FF2B5EF4-FFF2-40B4-BE49-F238E27FC236}">
                <a16:creationId xmlns:a16="http://schemas.microsoft.com/office/drawing/2014/main" id="{936A71D7-3861-4F94-BB47-C61599084A9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0" t="12486" r="77764" b="11655"/>
          <a:stretch/>
        </p:blipFill>
        <p:spPr>
          <a:xfrm>
            <a:off x="442724" y="6344170"/>
            <a:ext cx="365760" cy="369333"/>
          </a:xfrm>
          <a:prstGeom prst="rect">
            <a:avLst/>
          </a:prstGeom>
        </p:spPr>
      </p:pic>
      <p:sp>
        <p:nvSpPr>
          <p:cNvPr id="4" name="TextBox 6">
            <a:extLst>
              <a:ext uri="{FF2B5EF4-FFF2-40B4-BE49-F238E27FC236}">
                <a16:creationId xmlns:a16="http://schemas.microsoft.com/office/drawing/2014/main" id="{43F132CA-DC5E-4220-8D47-3A6E9DF10D98}"/>
              </a:ext>
            </a:extLst>
          </p:cNvPr>
          <p:cNvSpPr txBox="1"/>
          <p:nvPr/>
        </p:nvSpPr>
        <p:spPr>
          <a:xfrm>
            <a:off x="1" y="2269087"/>
            <a:ext cx="1219199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0000" b="1" dirty="0">
                <a:solidFill>
                  <a:srgbClr val="FFFFFF"/>
                </a:solidFill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Thank you</a:t>
            </a:r>
            <a:endParaRPr kumimoji="0" lang="en-IN" sz="10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AF802C-9016-4416-ABCA-6861D72B2C5D}"/>
              </a:ext>
            </a:extLst>
          </p:cNvPr>
          <p:cNvSpPr/>
          <p:nvPr/>
        </p:nvSpPr>
        <p:spPr>
          <a:xfrm>
            <a:off x="879383" y="6388891"/>
            <a:ext cx="11168442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WWW.THEMLLABS.COM     ||  contact@themllabs.com    || Phone : 91-7338339898, 91-6362546088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71AF07-9476-45C4-8051-635F5F0E429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179" y="99778"/>
            <a:ext cx="851094" cy="83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368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351</Words>
  <Application>Microsoft Office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Aharoni</vt:lpstr>
      <vt:lpstr>Arial</vt:lpstr>
      <vt:lpstr>Calibri</vt:lpstr>
      <vt:lpstr>Calibri Light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Vinay S</dc:creator>
  <cp:lastModifiedBy>Vinay S</cp:lastModifiedBy>
  <cp:revision>6</cp:revision>
  <dcterms:created xsi:type="dcterms:W3CDTF">2021-06-11T11:11:35Z</dcterms:created>
  <dcterms:modified xsi:type="dcterms:W3CDTF">2021-06-11T11:56:44Z</dcterms:modified>
</cp:coreProperties>
</file>