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7E09-18A6-4E3B-A794-A2AC220D6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AC94E-4E82-4EE0-8EB4-4111B0575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1E7B8-68E2-4340-AC42-ED4AF980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5F-DE84-4E22-921D-9AEDAD4F40EF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2196E-1854-4E64-A324-8DF303B6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DA9D3-19D6-4BF9-8CF4-0B18C305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AF5A-99CD-4B6D-8363-EF6129DB9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819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4FFA-4EE7-46F4-8F9A-E8B40B27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93FC6-DCF0-4783-B641-E571F69D7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30116-6EFF-48D9-8ED8-443CE6DA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5F-DE84-4E22-921D-9AEDAD4F40EF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BC08E-5CFF-4BF5-A8D6-F05656D7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78C0B-5CF1-45E7-8C2E-B81E4D56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AF5A-99CD-4B6D-8363-EF6129DB9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29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4F15E-1A50-41A5-8A21-9822F6DA8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F6DDE-64D0-4AAE-A0AE-3453DDF94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B8C62-C6E5-4022-AC68-591A8226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5F-DE84-4E22-921D-9AEDAD4F40EF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29023-AB18-4186-B46C-19D80DFD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B9335-A581-43F0-B96C-25458D51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AF5A-99CD-4B6D-8363-EF6129DB9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82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A7AD-B1BF-4F9F-A55A-86EA3803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97410-B2ED-4C87-858F-B7468D7B8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3E185-3BBE-43C8-9DD3-B5557DDF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5F-DE84-4E22-921D-9AEDAD4F40EF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E4EAC-0892-436E-9652-C86498BD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21592-2F46-4B9C-85AB-1FB18B1A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AF5A-99CD-4B6D-8363-EF6129DB9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51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EA0B-3750-41C8-BFDC-7BD1B77BD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EC32F-EBA5-4746-BD2B-755A0547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FB827-6A7D-40E0-9898-78EBF652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5F-DE84-4E22-921D-9AEDAD4F40EF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B173E-AA4C-4977-859D-DEDBC147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F6B28-C5C3-4A13-A8D6-004DE86E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AF5A-99CD-4B6D-8363-EF6129DB9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63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C45D-1DDF-4F81-B8F0-EA14D016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66DE-297B-485C-8EC8-4FE0402C2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ABCD7-E184-4935-85E0-2862A5A4E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A7AF7-8A7D-4D17-B4AE-7DC86846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5F-DE84-4E22-921D-9AEDAD4F40EF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0F263-7147-40EE-97BD-00A71EFD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BFE73-9548-4E8D-9022-6F7C891E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AF5A-99CD-4B6D-8363-EF6129DB9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40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0EC4-77BD-4384-8DA6-9AEE07DD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080B3-6958-46A3-9E60-68CD86226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735DE-BBEA-4B64-A804-0F93E403C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454C7-F5E0-46D1-8126-57F0E06EA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A1F50A-F72E-4526-AF20-E1DA10F21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0167B1-2AD1-4389-B8F8-37BF795A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5F-DE84-4E22-921D-9AEDAD4F40EF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ED1FAC-D469-4D8A-AEED-4119F31D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A1EFE-5175-4DAA-A087-5182DE08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AF5A-99CD-4B6D-8363-EF6129DB9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62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A69D-F6A0-47C4-866D-5BBFB9EE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5C777-AE77-4625-AA8C-A389423B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5F-DE84-4E22-921D-9AEDAD4F40EF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33DD6-2BDD-4453-96C9-40573EFC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4CA28-E91B-480E-BCD2-547411AC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AF5A-99CD-4B6D-8363-EF6129DB9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81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CD3D5-6B28-4F8E-8A72-7DB8317D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5F-DE84-4E22-921D-9AEDAD4F40EF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5E3D21-32A0-48C8-8A38-3E4B18D5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0747E-2B04-4715-8512-E4BD62F6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AF5A-99CD-4B6D-8363-EF6129DB9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18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3660-57D4-4857-A7F8-21D4EC0A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4552C-E812-40B3-B340-3693AD3DD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5E8A1-F6B0-4579-966D-F7AF0C920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E2946-FE6E-4505-8A24-69CC45F6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5F-DE84-4E22-921D-9AEDAD4F40EF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BBD98-5091-46A6-BC94-7FE201D6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140E8-581B-4566-BEE2-BF35A442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AF5A-99CD-4B6D-8363-EF6129DB9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37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5166-7496-49E7-8D1E-E2F0DAF45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C2BB63-33FC-49F4-901A-4D51982F6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6FB23-7297-41E5-82BE-BB7848CA7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A561D-4235-4A38-8B61-E0D42E69C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165F-DE84-4E22-921D-9AEDAD4F40EF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A4A1D-D213-4DDE-A02B-DBCC676D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9C57B-AE57-4E4F-B4E6-81ED6FC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AF5A-99CD-4B6D-8363-EF6129DB9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36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839A5-886D-4E6B-AD6A-65515FB9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6AAFA-67E7-4451-A748-023B3FB65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57407-8A48-4B0B-9E90-70AE96627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7165F-DE84-4E22-921D-9AEDAD4F40EF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FE832-BCCB-4FBA-8223-AB6A89D43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5B13C-CEBD-4100-AF18-0C5939B34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8AF5A-99CD-4B6D-8363-EF6129DB9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4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13A55-E134-45E1-8D7E-A803CE730787}"/>
              </a:ext>
            </a:extLst>
          </p:cNvPr>
          <p:cNvSpPr/>
          <p:nvPr/>
        </p:nvSpPr>
        <p:spPr>
          <a:xfrm>
            <a:off x="-139148" y="6080423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C1716236-B074-4CA6-A1F5-805448F003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42724" y="6344170"/>
            <a:ext cx="365760" cy="369333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8A1B8C87-9EE0-40DA-8B35-DBFE2C05DF11}"/>
              </a:ext>
            </a:extLst>
          </p:cNvPr>
          <p:cNvSpPr txBox="1"/>
          <p:nvPr/>
        </p:nvSpPr>
        <p:spPr>
          <a:xfrm>
            <a:off x="0" y="1621387"/>
            <a:ext cx="12191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0" b="1" dirty="0">
                <a:solidFill>
                  <a:srgbClr val="FFFFFF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Winner-takes all Learning Rule</a:t>
            </a:r>
            <a:endParaRPr kumimoji="0" lang="en-IN" sz="10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9887AC-4DDF-4490-B4E6-90B7CBC365FD}"/>
              </a:ext>
            </a:extLst>
          </p:cNvPr>
          <p:cNvSpPr/>
          <p:nvPr/>
        </p:nvSpPr>
        <p:spPr>
          <a:xfrm>
            <a:off x="879383" y="6388891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8C00ED-23C7-4BA1-A7B2-F56107C105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179" y="99778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5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A7AA-265E-4B86-BF8A-6CE3652E37B4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20AE9-31F5-47BB-8DF7-B94F2412A00D}"/>
              </a:ext>
            </a:extLst>
          </p:cNvPr>
          <p:cNvSpPr txBox="1">
            <a:spLocks/>
          </p:cNvSpPr>
          <p:nvPr/>
        </p:nvSpPr>
        <p:spPr>
          <a:xfrm>
            <a:off x="872757" y="1591327"/>
            <a:ext cx="8688931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IN" b="1" dirty="0">
                <a:ea typeface="Calibri" panose="020F0502020204030204" pitchFamily="34" charset="0"/>
                <a:cs typeface="Aharoni" panose="02010803020104030203" pitchFamily="2" charset="-79"/>
              </a:rPr>
              <a:t>Winner-takes all Learning </a:t>
            </a:r>
            <a:endParaRPr lang="en-US" b="1" dirty="0">
              <a:solidFill>
                <a:srgbClr val="FFFFFF"/>
              </a:solidFill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Circuit example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Two-input CMOS winner take all circuits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BCD44-39E1-4DAC-BA1F-B7FEC42A7A4B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DB2E11EE-81A2-486F-AE06-8F6DD7D2FC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2C3392-1C0E-4903-83F3-A8506F355C1D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462CE4-9B75-445F-8988-8C36B1780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51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DF60-04FD-4F56-BEA5-B0E228D2B87D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Winner take all learning rule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C13420-9B71-4B79-A152-028A461B6025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8DF81528-E74F-4C00-8DD3-6DA98DBAEB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A7B91C-F726-4936-AC30-B54F766508F1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771F1D-B6B3-4252-8981-BA36E0AE5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E00311-4C10-4019-8D89-314A4DF482CF}"/>
              </a:ext>
            </a:extLst>
          </p:cNvPr>
          <p:cNvSpPr txBox="1">
            <a:spLocks/>
          </p:cNvSpPr>
          <p:nvPr/>
        </p:nvSpPr>
        <p:spPr>
          <a:xfrm>
            <a:off x="801858" y="1302019"/>
            <a:ext cx="9946353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Winner-take-all learning algorithm is normally applied in computational modes of neural network.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Neuron in a layer compete with each other neurons for activation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It can be implemented using different types of neural network models, including continuous and spiking networks.</a:t>
            </a:r>
          </a:p>
        </p:txBody>
      </p:sp>
    </p:spTree>
    <p:extLst>
      <p:ext uri="{BB962C8B-B14F-4D97-AF65-F5344CB8AC3E}">
        <p14:creationId xmlns:p14="http://schemas.microsoft.com/office/powerpoint/2010/main" val="669040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8B7245-13AE-459B-8621-ACAB073E55D5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BC0B3140-2EE7-4EB9-B908-88EFAAC1E7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B19E172-C812-4C75-89AD-4E18D8FECA52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25387D-0AC2-40DF-B338-957B01336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99BB578-30C1-4E34-AFD7-F9E9FC85A65B}"/>
              </a:ext>
            </a:extLst>
          </p:cNvPr>
          <p:cNvSpPr txBox="1">
            <a:spLocks/>
          </p:cNvSpPr>
          <p:nvPr/>
        </p:nvSpPr>
        <p:spPr>
          <a:xfrm>
            <a:off x="801858" y="1254356"/>
            <a:ext cx="10126395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Winner-take-all networks used in distributed decision-making or active selection in the cortex (Ex. Hierarchical models of vision).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It’s operation is computationally powerful compared to other nonlinear operations.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There can be exactly k neurons become active, this principle is called k-winner-takes-all.  </a:t>
            </a:r>
          </a:p>
        </p:txBody>
      </p:sp>
    </p:spTree>
    <p:extLst>
      <p:ext uri="{BB962C8B-B14F-4D97-AF65-F5344CB8AC3E}">
        <p14:creationId xmlns:p14="http://schemas.microsoft.com/office/powerpoint/2010/main" val="204926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3FFF1A-E815-4865-9CD7-0F5F59F11CD1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47678279-A452-464E-80A4-BFFD4B0964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D5CBE3-A11C-4825-B42D-493E012E2EF7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BB877-F9BA-498E-BFD2-6233CD47D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1B83BE-268C-4A3E-BBDC-3FFC8E526E2C}"/>
              </a:ext>
            </a:extLst>
          </p:cNvPr>
          <p:cNvSpPr txBox="1">
            <a:spLocks/>
          </p:cNvSpPr>
          <p:nvPr/>
        </p:nvSpPr>
        <p:spPr>
          <a:xfrm>
            <a:off x="872757" y="1071620"/>
            <a:ext cx="8688931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A simple CMOS winner-take-all circuit is shown below. The circuit was proposed by Lazzaro et al. in 1989.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5A2F8D5-2620-46D7-8FC6-0BF78C13A766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Circuit example</a:t>
            </a:r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18D04DD4-5B71-4D99-94EF-AD709AB24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379" y="2422937"/>
            <a:ext cx="4379494" cy="336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81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B50A24-7CAB-40A3-9DD0-D93F08DD3813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2E53344E-C619-4EE5-A62C-97317957D9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AFF85E-4026-4F1A-A652-A646AF638EEA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806A45-106D-4367-AD89-83A6CC9DC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BF1B05-0A9D-4E8A-ACE9-C7533C28B01A}"/>
              </a:ext>
            </a:extLst>
          </p:cNvPr>
          <p:cNvSpPr txBox="1">
            <a:spLocks/>
          </p:cNvSpPr>
          <p:nvPr/>
        </p:nvSpPr>
        <p:spPr>
          <a:xfrm>
            <a:off x="801858" y="1093473"/>
            <a:ext cx="9834058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In the circuit, there is only two inputs(llN,1 and llN,2), the circuit can be extended to multiple inputs.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It operates on continuous-time input signals in parallel, using two resistors per input.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 largest of the input currents sets the common potential VC.</a:t>
            </a:r>
          </a:p>
        </p:txBody>
      </p:sp>
    </p:spTree>
    <p:extLst>
      <p:ext uri="{BB962C8B-B14F-4D97-AF65-F5344CB8AC3E}">
        <p14:creationId xmlns:p14="http://schemas.microsoft.com/office/powerpoint/2010/main" val="3652289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6E3F-75C6-4E39-A746-9CCE83621997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Two input CMOS winner take all circuit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CFB762-DA25-4D4C-8E66-7DBEE33DD982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0FE937BD-1E5E-4C04-B952-CA7BFDC280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F072B2-1556-4282-8D17-98DC99E8453D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9E8CCF-B226-40F2-8460-857732160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774B67-9245-408D-B160-D04CA4DB8765}"/>
              </a:ext>
            </a:extLst>
          </p:cNvPr>
          <p:cNvSpPr txBox="1">
            <a:spLocks/>
          </p:cNvSpPr>
          <p:nvPr/>
        </p:nvSpPr>
        <p:spPr>
          <a:xfrm>
            <a:off x="801858" y="1302019"/>
            <a:ext cx="8688931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CMOS winner-take-all circuit in the two-input case is shown below.</a:t>
            </a:r>
          </a:p>
        </p:txBody>
      </p:sp>
      <p:pic>
        <p:nvPicPr>
          <p:cNvPr id="2050" name="Picture 2" descr="enter image description here">
            <a:extLst>
              <a:ext uri="{FF2B5EF4-FFF2-40B4-BE49-F238E27FC236}">
                <a16:creationId xmlns:a16="http://schemas.microsoft.com/office/drawing/2014/main" id="{ED0AE8B1-AD51-485C-BDF8-1A6AB329E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288" y="2257725"/>
            <a:ext cx="4137424" cy="361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97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0F4949-F23E-4E68-8FA0-2406E6DCCADE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CF1D7894-7401-47D9-9BEC-4E5527F3988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1CB5D9-A58C-42B9-9B4F-30AE8308BBCD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7B3173-D08D-454F-8CDE-68BB157C8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1EFFF4-815D-4ED6-8023-53CB68A38C25}"/>
              </a:ext>
            </a:extLst>
          </p:cNvPr>
          <p:cNvSpPr txBox="1">
            <a:spLocks/>
          </p:cNvSpPr>
          <p:nvPr/>
        </p:nvSpPr>
        <p:spPr>
          <a:xfrm>
            <a:off x="801858" y="1093473"/>
            <a:ext cx="10126395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In the top subplot, the input IIN,1 was fixed at 6nA and IIN,2 was increased from 0 to 10nA linearly.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In the bottom subplot, the output corresponds to larger of the inputs carries the entire bias current (10nA), forcing other input current nearly to zero.</a:t>
            </a:r>
          </a:p>
        </p:txBody>
      </p:sp>
    </p:spTree>
    <p:extLst>
      <p:ext uri="{BB962C8B-B14F-4D97-AF65-F5344CB8AC3E}">
        <p14:creationId xmlns:p14="http://schemas.microsoft.com/office/powerpoint/2010/main" val="2389535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8C8E1F-D11F-48EC-A942-B10F3553CFFC}"/>
              </a:ext>
            </a:extLst>
          </p:cNvPr>
          <p:cNvSpPr/>
          <p:nvPr/>
        </p:nvSpPr>
        <p:spPr>
          <a:xfrm>
            <a:off x="-139148" y="6080423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F0DFD651-A1CF-4A65-95D5-A7511D94BA5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42724" y="6344170"/>
            <a:ext cx="365760" cy="369333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591BB1BE-606D-430E-BD8B-B920BC1FFF04}"/>
              </a:ext>
            </a:extLst>
          </p:cNvPr>
          <p:cNvSpPr txBox="1"/>
          <p:nvPr/>
        </p:nvSpPr>
        <p:spPr>
          <a:xfrm>
            <a:off x="1" y="2107162"/>
            <a:ext cx="1219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0" b="1" dirty="0">
                <a:solidFill>
                  <a:srgbClr val="FFFFFF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Thank you</a:t>
            </a:r>
            <a:endParaRPr kumimoji="0" lang="en-IN" sz="10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55F2E4-E774-45AE-BDDC-122DDBBCEE66}"/>
              </a:ext>
            </a:extLst>
          </p:cNvPr>
          <p:cNvSpPr/>
          <p:nvPr/>
        </p:nvSpPr>
        <p:spPr>
          <a:xfrm>
            <a:off x="879383" y="6388891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C91C44-C872-416F-9337-36BEFA5BB81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179" y="99778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38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423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Aharoni</vt:lpstr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S</dc:creator>
  <cp:lastModifiedBy>Vinay S</cp:lastModifiedBy>
  <cp:revision>12</cp:revision>
  <dcterms:created xsi:type="dcterms:W3CDTF">2021-06-11T12:02:28Z</dcterms:created>
  <dcterms:modified xsi:type="dcterms:W3CDTF">2021-06-14T05:38:22Z</dcterms:modified>
</cp:coreProperties>
</file>