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661E-FB7E-4F69-AD4C-91B4665A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03EC98-9D23-41F8-9D99-71920669D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509A37-FDE4-4742-8C67-0FF8AD5A24A3}"/>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2FDF111B-A25A-43FF-A8D9-31498367A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9E176F-976D-41C4-84AB-78F7FF8D04E5}"/>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94114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71BA-B37B-4AE1-97A9-8BF7E168E4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872719-DE92-4F4E-89D4-43E0106B5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6FCFC-5DD9-45D7-A0D5-2D3A5E85D224}"/>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F550172D-6ED9-4895-B572-CF7EA9CF0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C3230-C34A-41DD-AA82-5DF0289E6780}"/>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197370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24CBD-BBCF-44ED-A67F-113FAE080A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1D9C8-503F-475F-902A-234CCEDBA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3B3451-AD67-4400-87D8-2C18D644D34B}"/>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F66EFE0A-B9C1-4040-9C23-42ACE5ABEE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01B51-E749-4F1A-994E-670BA87D8A3D}"/>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380449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D28E-F289-4338-9C60-7C588F8310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21506-D6CC-4C15-BA10-55FE955BC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64478-B69D-4604-BF5B-2601341D06DB}"/>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3C16CFC7-BDA0-4733-A1FF-A83C3ED58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B7683-89FB-4FE4-8C2A-A8A3CE5A8BEC}"/>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268860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789A-3B91-42CB-A71B-5C616AC8E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A1B393-0DD7-43ED-BC92-21D1E14F0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D7558-98CE-411C-98E8-AFB2F4570C25}"/>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24964D5D-E22F-44C1-8DD4-9C0156FDE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0D597-A07B-48EE-AE6E-D26AEA811ED1}"/>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174760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5A94-E394-4380-88DB-E076F5BE1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3A64E-C5F2-415F-9029-E213D8C76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A1CB2D-84F5-41F2-BDF4-94EE801792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86F5BA-7A97-4F6D-8704-6DD969950F11}"/>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6" name="Footer Placeholder 5">
            <a:extLst>
              <a:ext uri="{FF2B5EF4-FFF2-40B4-BE49-F238E27FC236}">
                <a16:creationId xmlns:a16="http://schemas.microsoft.com/office/drawing/2014/main" id="{9F0CAEF1-83AE-42FD-AA17-F58DC70FE1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1D5D2-F45A-4DA7-A2A0-6490C8B3BDFE}"/>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286492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63E1-1262-45A3-A25E-5B33907691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7C527-E831-47E0-B4DF-12148E04E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BA8C8-1DBB-48AF-9438-566A8FDF1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FE0EA-6667-4737-A673-A9C34170AC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140AF-F57A-446C-AAB5-DD1A44B17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5A2B30-18C8-4713-8516-FB115EAC53E9}"/>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8" name="Footer Placeholder 7">
            <a:extLst>
              <a:ext uri="{FF2B5EF4-FFF2-40B4-BE49-F238E27FC236}">
                <a16:creationId xmlns:a16="http://schemas.microsoft.com/office/drawing/2014/main" id="{28118622-DF65-4599-BD1F-0BA2ACEF1A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3FBC4-D606-4EEF-B05F-75EC122CE5A9}"/>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263359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14EA-D05C-47E7-8DA5-561FEBEE7E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2839D7-20CB-4A23-A0FF-0C35B0EED702}"/>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4" name="Footer Placeholder 3">
            <a:extLst>
              <a:ext uri="{FF2B5EF4-FFF2-40B4-BE49-F238E27FC236}">
                <a16:creationId xmlns:a16="http://schemas.microsoft.com/office/drawing/2014/main" id="{59A81BBD-EBD1-4F50-BCC5-D2C47883F4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6FC68B-988F-44A2-B3AF-DB4D34E8A933}"/>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88629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CA45D-E81C-47B3-AFFA-D923FE6D5F91}"/>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3" name="Footer Placeholder 2">
            <a:extLst>
              <a:ext uri="{FF2B5EF4-FFF2-40B4-BE49-F238E27FC236}">
                <a16:creationId xmlns:a16="http://schemas.microsoft.com/office/drawing/2014/main" id="{7BB369A6-11DB-4527-9868-2822D4DCA7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654614-0F7D-47DC-9D6C-49984F2702BC}"/>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213425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260F-4E36-4BE4-B0F2-972A7C543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8FD0C6-E977-433E-938F-2233DE795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AFEED9-AD1D-4194-9C6C-0F14D6DAF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84B04-A14D-4A83-B43D-4033E308C12F}"/>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6" name="Footer Placeholder 5">
            <a:extLst>
              <a:ext uri="{FF2B5EF4-FFF2-40B4-BE49-F238E27FC236}">
                <a16:creationId xmlns:a16="http://schemas.microsoft.com/office/drawing/2014/main" id="{A5601B82-5E05-4387-9374-51560FD22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C53E4-F948-4692-9D2F-9FC55EED843B}"/>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66578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2CDD-95DD-44AD-A758-CEC6CA1AD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9C6ACD-66D8-427B-8067-23442220C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10B9BD-AF95-4F6C-BA3D-064055B2F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DCF61-32E2-4E84-8733-7BFFC7FBA24B}"/>
              </a:ext>
            </a:extLst>
          </p:cNvPr>
          <p:cNvSpPr>
            <a:spLocks noGrp="1"/>
          </p:cNvSpPr>
          <p:nvPr>
            <p:ph type="dt" sz="half" idx="10"/>
          </p:nvPr>
        </p:nvSpPr>
        <p:spPr/>
        <p:txBody>
          <a:bodyPr/>
          <a:lstStyle/>
          <a:p>
            <a:fld id="{A0D0C2C5-2ED3-42C0-A6B5-A3B92830F1CD}" type="datetimeFigureOut">
              <a:rPr lang="en-IN" smtClean="0"/>
              <a:t>17-06-2021</a:t>
            </a:fld>
            <a:endParaRPr lang="en-IN"/>
          </a:p>
        </p:txBody>
      </p:sp>
      <p:sp>
        <p:nvSpPr>
          <p:cNvPr id="6" name="Footer Placeholder 5">
            <a:extLst>
              <a:ext uri="{FF2B5EF4-FFF2-40B4-BE49-F238E27FC236}">
                <a16:creationId xmlns:a16="http://schemas.microsoft.com/office/drawing/2014/main" id="{D4DB247D-47DF-4CC8-A90B-4653366B87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1011C-6241-4CC3-87FA-4E0F2C825B52}"/>
              </a:ext>
            </a:extLst>
          </p:cNvPr>
          <p:cNvSpPr>
            <a:spLocks noGrp="1"/>
          </p:cNvSpPr>
          <p:nvPr>
            <p:ph type="sldNum" sz="quarter" idx="12"/>
          </p:nvPr>
        </p:nvSpPr>
        <p:spPr/>
        <p:txBody>
          <a:bodyPr/>
          <a:lstStyle/>
          <a:p>
            <a:fld id="{055CF16C-4103-43B3-B103-7E1E047D2F8C}" type="slidenum">
              <a:rPr lang="en-IN" smtClean="0"/>
              <a:t>‹#›</a:t>
            </a:fld>
            <a:endParaRPr lang="en-IN"/>
          </a:p>
        </p:txBody>
      </p:sp>
    </p:spTree>
    <p:extLst>
      <p:ext uri="{BB962C8B-B14F-4D97-AF65-F5344CB8AC3E}">
        <p14:creationId xmlns:p14="http://schemas.microsoft.com/office/powerpoint/2010/main" val="310928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CABB4-FC14-4FA3-97A7-5E9828759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7A7EB-90AD-4788-8C22-03EA2FC37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F3E0F-CB4A-4600-A553-7DB18DEBB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0C2C5-2ED3-42C0-A6B5-A3B92830F1CD}" type="datetimeFigureOut">
              <a:rPr lang="en-IN" smtClean="0"/>
              <a:t>17-06-2021</a:t>
            </a:fld>
            <a:endParaRPr lang="en-IN"/>
          </a:p>
        </p:txBody>
      </p:sp>
      <p:sp>
        <p:nvSpPr>
          <p:cNvPr id="5" name="Footer Placeholder 4">
            <a:extLst>
              <a:ext uri="{FF2B5EF4-FFF2-40B4-BE49-F238E27FC236}">
                <a16:creationId xmlns:a16="http://schemas.microsoft.com/office/drawing/2014/main" id="{2170143F-987F-4E8E-B6A3-2D7BA3CDC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7EE902-1A83-4890-A2AD-7A64C6067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CF16C-4103-43B3-B103-7E1E047D2F8C}" type="slidenum">
              <a:rPr lang="en-IN" smtClean="0"/>
              <a:t>‹#›</a:t>
            </a:fld>
            <a:endParaRPr lang="en-IN"/>
          </a:p>
        </p:txBody>
      </p:sp>
    </p:spTree>
    <p:extLst>
      <p:ext uri="{BB962C8B-B14F-4D97-AF65-F5344CB8AC3E}">
        <p14:creationId xmlns:p14="http://schemas.microsoft.com/office/powerpoint/2010/main" val="285802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FCEEC1-0EBB-462A-939E-48DE6396F5DD}"/>
              </a:ext>
            </a:extLst>
          </p:cNvPr>
          <p:cNvSpPr/>
          <p:nvPr/>
        </p:nvSpPr>
        <p:spPr>
          <a:xfrm>
            <a:off x="-139148" y="6080423"/>
            <a:ext cx="1247029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A8440A22-6BC4-4CB6-A886-B38313E54304}"/>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4430" t="12486" r="77764" b="11655"/>
          <a:stretch/>
        </p:blipFill>
        <p:spPr>
          <a:xfrm>
            <a:off x="442724" y="6344170"/>
            <a:ext cx="365760" cy="369333"/>
          </a:xfrm>
          <a:prstGeom prst="rect">
            <a:avLst/>
          </a:prstGeom>
        </p:spPr>
      </p:pic>
      <p:sp>
        <p:nvSpPr>
          <p:cNvPr id="6" name="TextBox 6">
            <a:extLst>
              <a:ext uri="{FF2B5EF4-FFF2-40B4-BE49-F238E27FC236}">
                <a16:creationId xmlns:a16="http://schemas.microsoft.com/office/drawing/2014/main" id="{586B1DAB-AF63-4B61-A003-C59A646DEBCB}"/>
              </a:ext>
            </a:extLst>
          </p:cNvPr>
          <p:cNvSpPr txBox="1"/>
          <p:nvPr/>
        </p:nvSpPr>
        <p:spPr>
          <a:xfrm>
            <a:off x="0" y="1546942"/>
            <a:ext cx="12191999"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0" b="1" dirty="0">
                <a:solidFill>
                  <a:srgbClr val="FFFFFF"/>
                </a:solidFill>
                <a:latin typeface="Aharoni" panose="02010803020104030203" pitchFamily="2" charset="-79"/>
                <a:ea typeface="Calibri" panose="020F0502020204030204" pitchFamily="34" charset="0"/>
                <a:cs typeface="Aharoni" panose="02010803020104030203" pitchFamily="2" charset="-79"/>
              </a:rPr>
              <a:t>Unsupervised learning of clusters</a:t>
            </a:r>
            <a:endParaRPr kumimoji="0" lang="en-IN" sz="10000" b="1" i="0" u="none" strike="noStrike" kern="1200" cap="none" spc="0" normalizeH="0" baseline="0" noProof="0" dirty="0">
              <a:ln>
                <a:noFill/>
              </a:ln>
              <a:solidFill>
                <a:srgbClr val="FFFFFF"/>
              </a:solidFill>
              <a:effectLst/>
              <a:uLnTx/>
              <a:uFillTx/>
              <a:latin typeface="Aharoni" panose="02010803020104030203" pitchFamily="2" charset="-79"/>
              <a:ea typeface="Calibri" panose="020F0502020204030204" pitchFamily="34" charset="0"/>
              <a:cs typeface="Aharoni" panose="02010803020104030203" pitchFamily="2" charset="-79"/>
            </a:endParaRPr>
          </a:p>
        </p:txBody>
      </p:sp>
      <p:sp>
        <p:nvSpPr>
          <p:cNvPr id="7" name="Rectangle 6">
            <a:extLst>
              <a:ext uri="{FF2B5EF4-FFF2-40B4-BE49-F238E27FC236}">
                <a16:creationId xmlns:a16="http://schemas.microsoft.com/office/drawing/2014/main" id="{33D4199A-8115-435A-BF97-F7E6852A77A9}"/>
              </a:ext>
            </a:extLst>
          </p:cNvPr>
          <p:cNvSpPr/>
          <p:nvPr/>
        </p:nvSpPr>
        <p:spPr>
          <a:xfrm>
            <a:off x="879383" y="6388891"/>
            <a:ext cx="1116844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Open Sans"/>
                <a:ea typeface="+mn-ea"/>
                <a:cs typeface="+mn-cs"/>
              </a:rPr>
              <a:t>WWW.THEMLLABS.COM     ||  contact@themllabs.com    || Phone : 91-7338339898, 91-6362546088</a:t>
            </a:r>
          </a:p>
        </p:txBody>
      </p:sp>
      <p:pic>
        <p:nvPicPr>
          <p:cNvPr id="8" name="Picture 7">
            <a:extLst>
              <a:ext uri="{FF2B5EF4-FFF2-40B4-BE49-F238E27FC236}">
                <a16:creationId xmlns:a16="http://schemas.microsoft.com/office/drawing/2014/main" id="{410C42C2-F364-4AF3-AE3B-41492DE6107F}"/>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049179" y="99778"/>
            <a:ext cx="851094" cy="838391"/>
          </a:xfrm>
          <a:prstGeom prst="rect">
            <a:avLst/>
          </a:prstGeom>
        </p:spPr>
      </p:pic>
    </p:spTree>
    <p:extLst>
      <p:ext uri="{BB962C8B-B14F-4D97-AF65-F5344CB8AC3E}">
        <p14:creationId xmlns:p14="http://schemas.microsoft.com/office/powerpoint/2010/main" val="201920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4B84-6DA2-4036-9DD3-17964FA73250}"/>
              </a:ext>
            </a:extLst>
          </p:cNvPr>
          <p:cNvSpPr txBox="1">
            <a:spLocks/>
          </p:cNvSpPr>
          <p:nvPr/>
        </p:nvSpPr>
        <p:spPr>
          <a:xfrm>
            <a:off x="0" y="205401"/>
            <a:ext cx="11353800" cy="10572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Applications</a:t>
            </a:r>
          </a:p>
        </p:txBody>
      </p:sp>
      <p:sp>
        <p:nvSpPr>
          <p:cNvPr id="3" name="Content Placeholder 2">
            <a:extLst>
              <a:ext uri="{FF2B5EF4-FFF2-40B4-BE49-F238E27FC236}">
                <a16:creationId xmlns:a16="http://schemas.microsoft.com/office/drawing/2014/main" id="{57358917-D142-490C-BC09-6C4EB6340471}"/>
              </a:ext>
            </a:extLst>
          </p:cNvPr>
          <p:cNvSpPr txBox="1">
            <a:spLocks/>
          </p:cNvSpPr>
          <p:nvPr/>
        </p:nvSpPr>
        <p:spPr>
          <a:xfrm>
            <a:off x="801858" y="1133577"/>
            <a:ext cx="10854523" cy="47603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defRPr/>
            </a:pPr>
            <a:r>
              <a:rPr lang="en-US" b="1" dirty="0">
                <a:ea typeface="Calibri" panose="020F0502020204030204" pitchFamily="34" charset="0"/>
                <a:cs typeface="Aharoni" panose="02010803020104030203" pitchFamily="2" charset="-79"/>
              </a:rPr>
              <a:t>In marketing, it can be used to characterize and discover customer segments.</a:t>
            </a:r>
          </a:p>
          <a:p>
            <a:pPr algn="just">
              <a:lnSpc>
                <a:spcPct val="150000"/>
              </a:lnSpc>
              <a:spcBef>
                <a:spcPts val="0"/>
              </a:spcBef>
              <a:defRPr/>
            </a:pPr>
            <a:r>
              <a:rPr lang="en-US" b="1" dirty="0">
                <a:ea typeface="Calibri" panose="020F0502020204030204" pitchFamily="34" charset="0"/>
                <a:cs typeface="Aharoni" panose="02010803020104030203" pitchFamily="2" charset="-79"/>
              </a:rPr>
              <a:t>It can be used to classify different species of plants and animals.</a:t>
            </a:r>
          </a:p>
          <a:p>
            <a:pPr algn="just">
              <a:lnSpc>
                <a:spcPct val="150000"/>
              </a:lnSpc>
              <a:spcBef>
                <a:spcPts val="0"/>
              </a:spcBef>
              <a:defRPr/>
            </a:pPr>
            <a:r>
              <a:rPr lang="en-US" b="1" dirty="0">
                <a:ea typeface="Calibri" panose="020F0502020204030204" pitchFamily="34" charset="0"/>
                <a:cs typeface="Aharoni" panose="02010803020104030203" pitchFamily="2" charset="-79"/>
              </a:rPr>
              <a:t>Based on the topics and information, it can be used to cluster the different books in the library.</a:t>
            </a:r>
          </a:p>
          <a:p>
            <a:pPr algn="just">
              <a:lnSpc>
                <a:spcPct val="150000"/>
              </a:lnSpc>
              <a:spcBef>
                <a:spcPts val="0"/>
              </a:spcBef>
              <a:defRPr/>
            </a:pPr>
            <a:r>
              <a:rPr lang="en-US" b="1" dirty="0">
                <a:ea typeface="Calibri" panose="020F0502020204030204" pitchFamily="34" charset="0"/>
                <a:cs typeface="Aharoni" panose="02010803020104030203" pitchFamily="2" charset="-79"/>
              </a:rPr>
              <a:t>It can be used to acknowledge the customers, their policies and fraud identification. etc.</a:t>
            </a:r>
          </a:p>
        </p:txBody>
      </p:sp>
      <p:sp>
        <p:nvSpPr>
          <p:cNvPr id="4" name="Rectangle 3">
            <a:extLst>
              <a:ext uri="{FF2B5EF4-FFF2-40B4-BE49-F238E27FC236}">
                <a16:creationId xmlns:a16="http://schemas.microsoft.com/office/drawing/2014/main" id="{887EE06C-FB6F-4E34-A19F-999492FE7908}"/>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1CD949D3-745E-4A3D-85CC-844EEDDE589F}"/>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6" name="Rectangle 5">
            <a:extLst>
              <a:ext uri="{FF2B5EF4-FFF2-40B4-BE49-F238E27FC236}">
                <a16:creationId xmlns:a16="http://schemas.microsoft.com/office/drawing/2014/main" id="{19FABB4C-B351-4D4E-9CA4-CAB8E29477A0}"/>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a:extLst>
              <a:ext uri="{FF2B5EF4-FFF2-40B4-BE49-F238E27FC236}">
                <a16:creationId xmlns:a16="http://schemas.microsoft.com/office/drawing/2014/main" id="{F637DBF1-5A7F-45A9-A51A-3206FB0F3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255205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1D1BC1-3053-42D9-9D77-8B9A97D1F3F1}"/>
              </a:ext>
            </a:extLst>
          </p:cNvPr>
          <p:cNvSpPr/>
          <p:nvPr/>
        </p:nvSpPr>
        <p:spPr>
          <a:xfrm>
            <a:off x="-139148" y="6080423"/>
            <a:ext cx="1247029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a:ea typeface="+mn-ea"/>
                <a:cs typeface="+mn-cs"/>
              </a:rPr>
              <a:t>============================================================================= </a:t>
            </a:r>
          </a:p>
        </p:txBody>
      </p:sp>
      <p:pic>
        <p:nvPicPr>
          <p:cNvPr id="3" name="Picture 2" descr="Text, logo&#10;&#10;Description automatically generated">
            <a:extLst>
              <a:ext uri="{FF2B5EF4-FFF2-40B4-BE49-F238E27FC236}">
                <a16:creationId xmlns:a16="http://schemas.microsoft.com/office/drawing/2014/main" id="{7D8ECE07-61DC-43D9-A8EB-1D407006709B}"/>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4430" t="12486" r="77764" b="11655"/>
          <a:stretch/>
        </p:blipFill>
        <p:spPr>
          <a:xfrm>
            <a:off x="442724" y="6344170"/>
            <a:ext cx="365760" cy="369333"/>
          </a:xfrm>
          <a:prstGeom prst="rect">
            <a:avLst/>
          </a:prstGeom>
        </p:spPr>
      </p:pic>
      <p:sp>
        <p:nvSpPr>
          <p:cNvPr id="4" name="TextBox 6">
            <a:extLst>
              <a:ext uri="{FF2B5EF4-FFF2-40B4-BE49-F238E27FC236}">
                <a16:creationId xmlns:a16="http://schemas.microsoft.com/office/drawing/2014/main" id="{D022FCBA-61D6-456F-87EA-65BB3B29B3FC}"/>
              </a:ext>
            </a:extLst>
          </p:cNvPr>
          <p:cNvSpPr txBox="1"/>
          <p:nvPr/>
        </p:nvSpPr>
        <p:spPr>
          <a:xfrm>
            <a:off x="0" y="2213692"/>
            <a:ext cx="12191999"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0" b="1" dirty="0">
                <a:solidFill>
                  <a:srgbClr val="FFFFFF"/>
                </a:solidFill>
                <a:latin typeface="Aharoni" panose="02010803020104030203" pitchFamily="2" charset="-79"/>
                <a:ea typeface="Calibri" panose="020F0502020204030204" pitchFamily="34" charset="0"/>
                <a:cs typeface="Aharoni" panose="02010803020104030203" pitchFamily="2" charset="-79"/>
              </a:rPr>
              <a:t>Thank you</a:t>
            </a:r>
            <a:endParaRPr kumimoji="0" lang="en-IN" sz="10000" b="1" i="0" u="none" strike="noStrike" kern="1200" cap="none" spc="0" normalizeH="0" baseline="0" noProof="0" dirty="0">
              <a:ln>
                <a:noFill/>
              </a:ln>
              <a:solidFill>
                <a:srgbClr val="FFFFFF"/>
              </a:solidFill>
              <a:effectLst/>
              <a:uLnTx/>
              <a:uFillTx/>
              <a:latin typeface="Aharoni" panose="02010803020104030203" pitchFamily="2" charset="-79"/>
              <a:ea typeface="Calibri" panose="020F0502020204030204" pitchFamily="34" charset="0"/>
              <a:cs typeface="Aharoni" panose="02010803020104030203" pitchFamily="2" charset="-79"/>
            </a:endParaRPr>
          </a:p>
        </p:txBody>
      </p:sp>
      <p:sp>
        <p:nvSpPr>
          <p:cNvPr id="5" name="Rectangle 4">
            <a:extLst>
              <a:ext uri="{FF2B5EF4-FFF2-40B4-BE49-F238E27FC236}">
                <a16:creationId xmlns:a16="http://schemas.microsoft.com/office/drawing/2014/main" id="{E01433D9-6682-423A-9F65-156FBB3C4701}"/>
              </a:ext>
            </a:extLst>
          </p:cNvPr>
          <p:cNvSpPr/>
          <p:nvPr/>
        </p:nvSpPr>
        <p:spPr>
          <a:xfrm>
            <a:off x="879383" y="6388891"/>
            <a:ext cx="11168442"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Open Sans"/>
                <a:ea typeface="+mn-ea"/>
                <a:cs typeface="+mn-cs"/>
              </a:rPr>
              <a:t>WWW.THEMLLABS.COM     ||  contact@themllabs.com    || Phone : 91-7338339898, 91-6362546088</a:t>
            </a:r>
          </a:p>
        </p:txBody>
      </p:sp>
      <p:pic>
        <p:nvPicPr>
          <p:cNvPr id="6" name="Picture 5">
            <a:extLst>
              <a:ext uri="{FF2B5EF4-FFF2-40B4-BE49-F238E27FC236}">
                <a16:creationId xmlns:a16="http://schemas.microsoft.com/office/drawing/2014/main" id="{351469F1-32CD-45DE-B5AC-0DEFB27D9E4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049179" y="99778"/>
            <a:ext cx="851094" cy="838391"/>
          </a:xfrm>
          <a:prstGeom prst="rect">
            <a:avLst/>
          </a:prstGeom>
        </p:spPr>
      </p:pic>
    </p:spTree>
    <p:extLst>
      <p:ext uri="{BB962C8B-B14F-4D97-AF65-F5344CB8AC3E}">
        <p14:creationId xmlns:p14="http://schemas.microsoft.com/office/powerpoint/2010/main" val="216525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40875F-18D4-4A79-908F-0B63A221AA0B}"/>
              </a:ext>
            </a:extLst>
          </p:cNvPr>
          <p:cNvSpPr txBox="1">
            <a:spLocks/>
          </p:cNvSpPr>
          <p:nvPr/>
        </p:nvSpPr>
        <p:spPr>
          <a:xfrm>
            <a:off x="0" y="244743"/>
            <a:ext cx="11353800" cy="10572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Agenda</a:t>
            </a:r>
          </a:p>
        </p:txBody>
      </p:sp>
      <p:sp>
        <p:nvSpPr>
          <p:cNvPr id="5" name="Content Placeholder 2">
            <a:extLst>
              <a:ext uri="{FF2B5EF4-FFF2-40B4-BE49-F238E27FC236}">
                <a16:creationId xmlns:a16="http://schemas.microsoft.com/office/drawing/2014/main" id="{72B4F16F-DA14-478B-B947-ED7DACB8079A}"/>
              </a:ext>
            </a:extLst>
          </p:cNvPr>
          <p:cNvSpPr txBox="1">
            <a:spLocks/>
          </p:cNvSpPr>
          <p:nvPr/>
        </p:nvSpPr>
        <p:spPr>
          <a:xfrm>
            <a:off x="801858" y="1302019"/>
            <a:ext cx="8688931" cy="4349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defRPr/>
            </a:pPr>
            <a:r>
              <a:rPr lang="en-US" b="1" dirty="0">
                <a:ea typeface="Calibri" panose="020F0502020204030204" pitchFamily="34" charset="0"/>
                <a:cs typeface="Aharoni" panose="02010803020104030203" pitchFamily="2" charset="-79"/>
              </a:rPr>
              <a:t>Unsupervised learning</a:t>
            </a:r>
          </a:p>
          <a:p>
            <a:pPr algn="just">
              <a:lnSpc>
                <a:spcPct val="150000"/>
              </a:lnSpc>
              <a:spcBef>
                <a:spcPts val="0"/>
              </a:spcBef>
              <a:defRPr/>
            </a:pPr>
            <a:r>
              <a:rPr lang="en-US" b="1" dirty="0">
                <a:ea typeface="Calibri" panose="020F0502020204030204" pitchFamily="34" charset="0"/>
                <a:cs typeface="Aharoni" panose="02010803020104030203" pitchFamily="2" charset="-79"/>
              </a:rPr>
              <a:t>Clusters</a:t>
            </a:r>
          </a:p>
          <a:p>
            <a:pPr algn="just">
              <a:lnSpc>
                <a:spcPct val="150000"/>
              </a:lnSpc>
              <a:spcBef>
                <a:spcPts val="0"/>
              </a:spcBef>
              <a:defRPr/>
            </a:pPr>
            <a:r>
              <a:rPr lang="en-US" b="1" dirty="0">
                <a:ea typeface="Calibri" panose="020F0502020204030204" pitchFamily="34" charset="0"/>
                <a:cs typeface="Aharoni" panose="02010803020104030203" pitchFamily="2" charset="-79"/>
              </a:rPr>
              <a:t>Clustering methods</a:t>
            </a:r>
          </a:p>
          <a:p>
            <a:pPr algn="just">
              <a:lnSpc>
                <a:spcPct val="150000"/>
              </a:lnSpc>
              <a:spcBef>
                <a:spcPts val="0"/>
              </a:spcBef>
              <a:defRPr/>
            </a:pPr>
            <a:r>
              <a:rPr lang="en-US" b="1" dirty="0">
                <a:ea typeface="Calibri" panose="020F0502020204030204" pitchFamily="34" charset="0"/>
                <a:cs typeface="Aharoni" panose="02010803020104030203" pitchFamily="2" charset="-79"/>
              </a:rPr>
              <a:t>Applications</a:t>
            </a:r>
          </a:p>
        </p:txBody>
      </p:sp>
      <p:sp>
        <p:nvSpPr>
          <p:cNvPr id="6" name="Rectangle 5">
            <a:extLst>
              <a:ext uri="{FF2B5EF4-FFF2-40B4-BE49-F238E27FC236}">
                <a16:creationId xmlns:a16="http://schemas.microsoft.com/office/drawing/2014/main" id="{5D8B95B3-1C99-4F30-B586-1B3CE94793DD}"/>
              </a:ext>
            </a:extLst>
          </p:cNvPr>
          <p:cNvSpPr/>
          <p:nvPr/>
        </p:nvSpPr>
        <p:spPr>
          <a:xfrm>
            <a:off x="-145774" y="6094848"/>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7" name="Picture 6" descr="Text, logo&#10;&#10;Description automatically generated">
            <a:extLst>
              <a:ext uri="{FF2B5EF4-FFF2-40B4-BE49-F238E27FC236}">
                <a16:creationId xmlns:a16="http://schemas.microsoft.com/office/drawing/2014/main" id="{F1083C27-B6DE-4BAB-A7E1-05B27E301277}"/>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8" name="Rectangle 7">
            <a:extLst>
              <a:ext uri="{FF2B5EF4-FFF2-40B4-BE49-F238E27FC236}">
                <a16:creationId xmlns:a16="http://schemas.microsoft.com/office/drawing/2014/main" id="{8177656B-761A-48B1-B4CE-9A321E1249FD}"/>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9" name="Picture 8">
            <a:extLst>
              <a:ext uri="{FF2B5EF4-FFF2-40B4-BE49-F238E27FC236}">
                <a16:creationId xmlns:a16="http://schemas.microsoft.com/office/drawing/2014/main" id="{D748BC0C-0943-4FBB-A048-817FF3CE0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2937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7CCE72-BE1A-4F88-9597-C01C702953D3}"/>
              </a:ext>
            </a:extLst>
          </p:cNvPr>
          <p:cNvSpPr txBox="1">
            <a:spLocks/>
          </p:cNvSpPr>
          <p:nvPr/>
        </p:nvSpPr>
        <p:spPr>
          <a:xfrm>
            <a:off x="0" y="244743"/>
            <a:ext cx="11353800" cy="10572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Unsupervised learning</a:t>
            </a:r>
          </a:p>
        </p:txBody>
      </p:sp>
      <p:sp>
        <p:nvSpPr>
          <p:cNvPr id="5" name="Content Placeholder 2">
            <a:extLst>
              <a:ext uri="{FF2B5EF4-FFF2-40B4-BE49-F238E27FC236}">
                <a16:creationId xmlns:a16="http://schemas.microsoft.com/office/drawing/2014/main" id="{4CB034E3-76BB-4360-801B-DEB52E18D7D2}"/>
              </a:ext>
            </a:extLst>
          </p:cNvPr>
          <p:cNvSpPr txBox="1">
            <a:spLocks/>
          </p:cNvSpPr>
          <p:nvPr/>
        </p:nvSpPr>
        <p:spPr>
          <a:xfrm>
            <a:off x="801857" y="1302019"/>
            <a:ext cx="10370967" cy="4349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defRPr/>
            </a:pPr>
            <a:r>
              <a:rPr lang="en-US" b="1" dirty="0">
                <a:ea typeface="Calibri" panose="020F0502020204030204" pitchFamily="34" charset="0"/>
                <a:cs typeface="Aharoni" panose="02010803020104030203" pitchFamily="2" charset="-79"/>
              </a:rPr>
              <a:t>Unsupervised learning is a type of machine learning or algorithm which learn the patterns without labels.</a:t>
            </a:r>
          </a:p>
          <a:p>
            <a:pPr algn="just">
              <a:lnSpc>
                <a:spcPct val="150000"/>
              </a:lnSpc>
              <a:spcBef>
                <a:spcPts val="0"/>
              </a:spcBef>
              <a:defRPr/>
            </a:pPr>
            <a:r>
              <a:rPr lang="en-US" b="1" dirty="0">
                <a:ea typeface="Calibri" panose="020F0502020204030204" pitchFamily="34" charset="0"/>
                <a:cs typeface="Aharoni" panose="02010803020104030203" pitchFamily="2" charset="-79"/>
              </a:rPr>
              <a:t>These algorithms act on the training data without teacher or any guidance.</a:t>
            </a:r>
          </a:p>
          <a:p>
            <a:pPr algn="just">
              <a:lnSpc>
                <a:spcPct val="150000"/>
              </a:lnSpc>
              <a:spcBef>
                <a:spcPts val="0"/>
              </a:spcBef>
              <a:defRPr/>
            </a:pPr>
            <a:r>
              <a:rPr lang="en-US" b="1" dirty="0">
                <a:ea typeface="Calibri" panose="020F0502020204030204" pitchFamily="34" charset="0"/>
                <a:cs typeface="Aharoni" panose="02010803020104030203" pitchFamily="2" charset="-79"/>
              </a:rPr>
              <a:t>In these type learning, machine will group the information or data according similarities, pattern and differences between them.</a:t>
            </a:r>
          </a:p>
        </p:txBody>
      </p:sp>
      <p:sp>
        <p:nvSpPr>
          <p:cNvPr id="6" name="Rectangle 5">
            <a:extLst>
              <a:ext uri="{FF2B5EF4-FFF2-40B4-BE49-F238E27FC236}">
                <a16:creationId xmlns:a16="http://schemas.microsoft.com/office/drawing/2014/main" id="{EB751747-D0C4-42B4-8AFB-74C95CDD62FE}"/>
              </a:ext>
            </a:extLst>
          </p:cNvPr>
          <p:cNvSpPr/>
          <p:nvPr/>
        </p:nvSpPr>
        <p:spPr>
          <a:xfrm>
            <a:off x="-145774" y="6094848"/>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7" name="Picture 6" descr="Text, logo&#10;&#10;Description automatically generated">
            <a:extLst>
              <a:ext uri="{FF2B5EF4-FFF2-40B4-BE49-F238E27FC236}">
                <a16:creationId xmlns:a16="http://schemas.microsoft.com/office/drawing/2014/main" id="{B37E77E3-9C1B-4789-B64D-D7932E040DD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8" name="Rectangle 7">
            <a:extLst>
              <a:ext uri="{FF2B5EF4-FFF2-40B4-BE49-F238E27FC236}">
                <a16:creationId xmlns:a16="http://schemas.microsoft.com/office/drawing/2014/main" id="{DFFBD522-201B-4483-8135-5A38F3733668}"/>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9" name="Picture 8">
            <a:extLst>
              <a:ext uri="{FF2B5EF4-FFF2-40B4-BE49-F238E27FC236}">
                <a16:creationId xmlns:a16="http://schemas.microsoft.com/office/drawing/2014/main" id="{8746FE85-DAEA-4AED-9A00-602D8FAA7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242264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23B368-462D-4873-90E4-9975E13615D9}"/>
              </a:ext>
            </a:extLst>
          </p:cNvPr>
          <p:cNvSpPr txBox="1">
            <a:spLocks/>
          </p:cNvSpPr>
          <p:nvPr/>
        </p:nvSpPr>
        <p:spPr>
          <a:xfrm>
            <a:off x="0" y="205401"/>
            <a:ext cx="11353800" cy="10572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Clusters</a:t>
            </a:r>
          </a:p>
        </p:txBody>
      </p:sp>
      <p:sp>
        <p:nvSpPr>
          <p:cNvPr id="5" name="Content Placeholder 2">
            <a:extLst>
              <a:ext uri="{FF2B5EF4-FFF2-40B4-BE49-F238E27FC236}">
                <a16:creationId xmlns:a16="http://schemas.microsoft.com/office/drawing/2014/main" id="{CA44E1CC-29F9-4E61-9B47-49656DBCD40B}"/>
              </a:ext>
            </a:extLst>
          </p:cNvPr>
          <p:cNvSpPr txBox="1">
            <a:spLocks/>
          </p:cNvSpPr>
          <p:nvPr/>
        </p:nvSpPr>
        <p:spPr>
          <a:xfrm>
            <a:off x="801858" y="1273603"/>
            <a:ext cx="10126395" cy="4349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defRPr/>
            </a:pPr>
            <a:r>
              <a:rPr lang="en-US" b="1" dirty="0">
                <a:ea typeface="Calibri" panose="020F0502020204030204" pitchFamily="34" charset="0"/>
                <a:cs typeface="Aharoni" panose="02010803020104030203" pitchFamily="2" charset="-79"/>
              </a:rPr>
              <a:t>Clusters are the types of unsupervised learning.</a:t>
            </a:r>
          </a:p>
          <a:p>
            <a:pPr algn="just">
              <a:lnSpc>
                <a:spcPct val="150000"/>
              </a:lnSpc>
              <a:spcBef>
                <a:spcPts val="0"/>
              </a:spcBef>
              <a:defRPr/>
            </a:pPr>
            <a:r>
              <a:rPr lang="en-US" b="1" dirty="0">
                <a:ea typeface="Calibri" panose="020F0502020204030204" pitchFamily="34" charset="0"/>
                <a:cs typeface="Aharoni" panose="02010803020104030203" pitchFamily="2" charset="-79"/>
              </a:rPr>
              <a:t>Clustering is the process of dividing the data points into the groups such that points in one group is different from the point in another group and similar to the point in same group.</a:t>
            </a:r>
          </a:p>
          <a:p>
            <a:pPr algn="just">
              <a:lnSpc>
                <a:spcPct val="150000"/>
              </a:lnSpc>
              <a:spcBef>
                <a:spcPts val="0"/>
              </a:spcBef>
              <a:defRPr/>
            </a:pPr>
            <a:r>
              <a:rPr lang="en-US" b="1" dirty="0">
                <a:ea typeface="Calibri" panose="020F0502020204030204" pitchFamily="34" charset="0"/>
                <a:cs typeface="Aharoni" panose="02010803020104030203" pitchFamily="2" charset="-79"/>
              </a:rPr>
              <a:t> Clusters may take any shape depending on the data points positions.</a:t>
            </a:r>
          </a:p>
        </p:txBody>
      </p:sp>
      <p:sp>
        <p:nvSpPr>
          <p:cNvPr id="6" name="Rectangle 5">
            <a:extLst>
              <a:ext uri="{FF2B5EF4-FFF2-40B4-BE49-F238E27FC236}">
                <a16:creationId xmlns:a16="http://schemas.microsoft.com/office/drawing/2014/main" id="{9D4B2772-5EE0-474F-A4F3-12D372DC46E5}"/>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7" name="Picture 6" descr="Text, logo&#10;&#10;Description automatically generated">
            <a:extLst>
              <a:ext uri="{FF2B5EF4-FFF2-40B4-BE49-F238E27FC236}">
                <a16:creationId xmlns:a16="http://schemas.microsoft.com/office/drawing/2014/main" id="{98D3CE67-C041-448C-8ABB-592B0A9D1A96}"/>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8" name="Rectangle 7">
            <a:extLst>
              <a:ext uri="{FF2B5EF4-FFF2-40B4-BE49-F238E27FC236}">
                <a16:creationId xmlns:a16="http://schemas.microsoft.com/office/drawing/2014/main" id="{0AF3DDA5-86D3-4708-92BC-32380F8EFE87}"/>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9" name="Picture 8">
            <a:extLst>
              <a:ext uri="{FF2B5EF4-FFF2-40B4-BE49-F238E27FC236}">
                <a16:creationId xmlns:a16="http://schemas.microsoft.com/office/drawing/2014/main" id="{E125AF0A-C219-4767-AA25-B07AE4E73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298718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D1EC80-D3AB-44CC-9E31-73E4EAFBE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7051"/>
            <a:ext cx="12192000" cy="41167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8DCC01-0C22-4DF2-A836-C66137966C12}"/>
              </a:ext>
            </a:extLst>
          </p:cNvPr>
          <p:cNvSpPr/>
          <p:nvPr/>
        </p:nvSpPr>
        <p:spPr>
          <a:xfrm>
            <a:off x="-145774" y="6094848"/>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6" name="Picture 5" descr="Text, logo&#10;&#10;Description automatically generated">
            <a:extLst>
              <a:ext uri="{FF2B5EF4-FFF2-40B4-BE49-F238E27FC236}">
                <a16:creationId xmlns:a16="http://schemas.microsoft.com/office/drawing/2014/main" id="{8FFFC27F-8C4C-4A26-8DE7-BE5E3801AF63}"/>
              </a:ext>
            </a:extLst>
          </p:cNvPr>
          <p:cNvPicPr>
            <a:picLocks noChangeAspect="1"/>
          </p:cNvPicPr>
          <p:nvPr/>
        </p:nvPicPr>
        <p:blipFill rotWithShape="1">
          <a:blip r:embed="rId3"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7" name="Rectangle 6">
            <a:extLst>
              <a:ext uri="{FF2B5EF4-FFF2-40B4-BE49-F238E27FC236}">
                <a16:creationId xmlns:a16="http://schemas.microsoft.com/office/drawing/2014/main" id="{021F572C-A2C3-44DF-9C14-C0DB9EF70E57}"/>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8" name="Picture 7">
            <a:extLst>
              <a:ext uri="{FF2B5EF4-FFF2-40B4-BE49-F238E27FC236}">
                <a16:creationId xmlns:a16="http://schemas.microsoft.com/office/drawing/2014/main" id="{D0AF23A4-F6A8-47F9-A7A0-33D353303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
        <p:nvSpPr>
          <p:cNvPr id="9" name="Content Placeholder 2">
            <a:extLst>
              <a:ext uri="{FF2B5EF4-FFF2-40B4-BE49-F238E27FC236}">
                <a16:creationId xmlns:a16="http://schemas.microsoft.com/office/drawing/2014/main" id="{164F5AA6-1DF8-4467-AE6E-934A1BC4103D}"/>
              </a:ext>
            </a:extLst>
          </p:cNvPr>
          <p:cNvSpPr txBox="1">
            <a:spLocks/>
          </p:cNvSpPr>
          <p:nvPr/>
        </p:nvSpPr>
        <p:spPr>
          <a:xfrm>
            <a:off x="412653" y="526991"/>
            <a:ext cx="10126395" cy="126630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defRPr/>
            </a:pPr>
            <a:r>
              <a:rPr lang="en-US" b="1" dirty="0">
                <a:ea typeface="Calibri" panose="020F0502020204030204" pitchFamily="34" charset="0"/>
                <a:cs typeface="Aharoni" panose="02010803020104030203" pitchFamily="2" charset="-79"/>
              </a:rPr>
              <a:t>Example: The data points which are closer to one another are formed as one cluster. There are 3 clusters.</a:t>
            </a:r>
          </a:p>
        </p:txBody>
      </p:sp>
    </p:spTree>
    <p:extLst>
      <p:ext uri="{BB962C8B-B14F-4D97-AF65-F5344CB8AC3E}">
        <p14:creationId xmlns:p14="http://schemas.microsoft.com/office/powerpoint/2010/main" val="173770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3952CF-0D11-421A-95F5-8B0F3A0158BE}"/>
              </a:ext>
            </a:extLst>
          </p:cNvPr>
          <p:cNvSpPr txBox="1">
            <a:spLocks/>
          </p:cNvSpPr>
          <p:nvPr/>
        </p:nvSpPr>
        <p:spPr>
          <a:xfrm>
            <a:off x="0" y="205401"/>
            <a:ext cx="11353800" cy="10572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Clustering methods</a:t>
            </a:r>
          </a:p>
        </p:txBody>
      </p:sp>
      <p:sp>
        <p:nvSpPr>
          <p:cNvPr id="5" name="Content Placeholder 2">
            <a:extLst>
              <a:ext uri="{FF2B5EF4-FFF2-40B4-BE49-F238E27FC236}">
                <a16:creationId xmlns:a16="http://schemas.microsoft.com/office/drawing/2014/main" id="{12EA3A4D-CE40-4D7B-9CF8-EB139EF67200}"/>
              </a:ext>
            </a:extLst>
          </p:cNvPr>
          <p:cNvSpPr txBox="1">
            <a:spLocks/>
          </p:cNvSpPr>
          <p:nvPr/>
        </p:nvSpPr>
        <p:spPr>
          <a:xfrm>
            <a:off x="801858" y="1211457"/>
            <a:ext cx="10854523" cy="47603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50000"/>
              </a:lnSpc>
              <a:spcBef>
                <a:spcPts val="0"/>
              </a:spcBef>
              <a:buFont typeface="+mj-lt"/>
              <a:buAutoNum type="arabicPeriod"/>
              <a:defRPr/>
            </a:pPr>
            <a:r>
              <a:rPr lang="en-US" b="1" i="1" u="sng" dirty="0">
                <a:ea typeface="Calibri" panose="020F0502020204030204" pitchFamily="34" charset="0"/>
                <a:cs typeface="Aharoni" panose="02010803020104030203" pitchFamily="2" charset="-79"/>
              </a:rPr>
              <a:t>Density based methods</a:t>
            </a:r>
            <a:r>
              <a:rPr lang="en-US" b="1" i="1" dirty="0">
                <a:ea typeface="Calibri" panose="020F0502020204030204" pitchFamily="34" charset="0"/>
                <a:cs typeface="Aharoni" panose="02010803020104030203" pitchFamily="2" charset="-79"/>
              </a:rPr>
              <a:t>:</a:t>
            </a:r>
          </a:p>
          <a:p>
            <a:pPr algn="just">
              <a:lnSpc>
                <a:spcPct val="150000"/>
              </a:lnSpc>
              <a:spcBef>
                <a:spcPts val="0"/>
              </a:spcBef>
              <a:defRPr/>
            </a:pPr>
            <a:r>
              <a:rPr lang="en-US" b="1" dirty="0">
                <a:ea typeface="Calibri" panose="020F0502020204030204" pitchFamily="34" charset="0"/>
                <a:cs typeface="Aharoni" panose="02010803020104030203" pitchFamily="2" charset="-79"/>
              </a:rPr>
              <a:t>These methods consider the clusters as dense region having some similarity and different from lower region of space.</a:t>
            </a:r>
          </a:p>
          <a:p>
            <a:pPr algn="just">
              <a:lnSpc>
                <a:spcPct val="150000"/>
              </a:lnSpc>
              <a:spcBef>
                <a:spcPts val="0"/>
              </a:spcBef>
              <a:defRPr/>
            </a:pPr>
            <a:r>
              <a:rPr lang="en-US" b="1" dirty="0">
                <a:ea typeface="Calibri" panose="020F0502020204030204" pitchFamily="34" charset="0"/>
                <a:cs typeface="Aharoni" panose="02010803020104030203" pitchFamily="2" charset="-79"/>
              </a:rPr>
              <a:t>Density based methods have good accuracy and ability to merge two clusters.</a:t>
            </a:r>
          </a:p>
          <a:p>
            <a:pPr algn="just">
              <a:lnSpc>
                <a:spcPct val="150000"/>
              </a:lnSpc>
              <a:spcBef>
                <a:spcPts val="0"/>
              </a:spcBef>
              <a:defRPr/>
            </a:pPr>
            <a:r>
              <a:rPr lang="en-US" b="1" dirty="0">
                <a:ea typeface="Calibri" panose="020F0502020204030204" pitchFamily="34" charset="0"/>
                <a:cs typeface="Aharoni" panose="02010803020104030203" pitchFamily="2" charset="-79"/>
              </a:rPr>
              <a:t>Example: DBSCAN (Density based spatial clustering of applications with noise), OPTICS (Ordering policy to identify clustering structure).</a:t>
            </a:r>
          </a:p>
        </p:txBody>
      </p:sp>
      <p:sp>
        <p:nvSpPr>
          <p:cNvPr id="6" name="Rectangle 5">
            <a:extLst>
              <a:ext uri="{FF2B5EF4-FFF2-40B4-BE49-F238E27FC236}">
                <a16:creationId xmlns:a16="http://schemas.microsoft.com/office/drawing/2014/main" id="{B96700F0-521E-41B5-A9B0-F4A80EE0A826}"/>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7" name="Picture 6" descr="Text, logo&#10;&#10;Description automatically generated">
            <a:extLst>
              <a:ext uri="{FF2B5EF4-FFF2-40B4-BE49-F238E27FC236}">
                <a16:creationId xmlns:a16="http://schemas.microsoft.com/office/drawing/2014/main" id="{96C94B1D-4771-46E6-BE03-0A2FCF51210F}"/>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8" name="Rectangle 7">
            <a:extLst>
              <a:ext uri="{FF2B5EF4-FFF2-40B4-BE49-F238E27FC236}">
                <a16:creationId xmlns:a16="http://schemas.microsoft.com/office/drawing/2014/main" id="{CC31CF42-BFA2-4772-9A6E-641FC7BFE628}"/>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9" name="Picture 8">
            <a:extLst>
              <a:ext uri="{FF2B5EF4-FFF2-40B4-BE49-F238E27FC236}">
                <a16:creationId xmlns:a16="http://schemas.microsoft.com/office/drawing/2014/main" id="{614C2FB5-F625-45C8-BC4A-FE12036D6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18544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0E1A2-24FA-4AD4-9B49-14840B8FABF2}"/>
              </a:ext>
            </a:extLst>
          </p:cNvPr>
          <p:cNvSpPr txBox="1">
            <a:spLocks/>
          </p:cNvSpPr>
          <p:nvPr/>
        </p:nvSpPr>
        <p:spPr>
          <a:xfrm>
            <a:off x="668738" y="625528"/>
            <a:ext cx="10854523" cy="5242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defRPr/>
            </a:pPr>
            <a:r>
              <a:rPr lang="en-US" b="1" i="1" dirty="0">
                <a:ea typeface="Calibri" panose="020F0502020204030204" pitchFamily="34" charset="0"/>
                <a:cs typeface="Aharoni" panose="02010803020104030203" pitchFamily="2" charset="-79"/>
              </a:rPr>
              <a:t>2.  </a:t>
            </a:r>
            <a:r>
              <a:rPr lang="en-US" b="1" i="1" u="sng" dirty="0">
                <a:ea typeface="Calibri" panose="020F0502020204030204" pitchFamily="34" charset="0"/>
                <a:cs typeface="Aharoni" panose="02010803020104030203" pitchFamily="2" charset="-79"/>
              </a:rPr>
              <a:t>Hierarchical based methods</a:t>
            </a:r>
            <a:r>
              <a:rPr lang="en-US" b="1" i="1" dirty="0">
                <a:ea typeface="Calibri" panose="020F0502020204030204" pitchFamily="34" charset="0"/>
                <a:cs typeface="Aharoni" panose="02010803020104030203" pitchFamily="2" charset="-79"/>
              </a:rPr>
              <a:t>:</a:t>
            </a:r>
          </a:p>
          <a:p>
            <a:pPr algn="just">
              <a:lnSpc>
                <a:spcPct val="150000"/>
              </a:lnSpc>
              <a:spcBef>
                <a:spcPts val="0"/>
              </a:spcBef>
              <a:defRPr/>
            </a:pPr>
            <a:r>
              <a:rPr lang="en-US" b="1" dirty="0">
                <a:ea typeface="Calibri" panose="020F0502020204030204" pitchFamily="34" charset="0"/>
                <a:cs typeface="Aharoni" panose="02010803020104030203" pitchFamily="2" charset="-79"/>
              </a:rPr>
              <a:t>The clusters formed in this method forms the tree like structure based on hierarchy.</a:t>
            </a:r>
          </a:p>
          <a:p>
            <a:pPr algn="just">
              <a:lnSpc>
                <a:spcPct val="150000"/>
              </a:lnSpc>
              <a:spcBef>
                <a:spcPts val="0"/>
              </a:spcBef>
              <a:defRPr/>
            </a:pPr>
            <a:r>
              <a:rPr lang="en-US" b="1" dirty="0">
                <a:ea typeface="Calibri" panose="020F0502020204030204" pitchFamily="34" charset="0"/>
                <a:cs typeface="Aharoni" panose="02010803020104030203" pitchFamily="2" charset="-79"/>
              </a:rPr>
              <a:t>New clusters are formed using the previous one.</a:t>
            </a:r>
          </a:p>
          <a:p>
            <a:pPr algn="just">
              <a:lnSpc>
                <a:spcPct val="150000"/>
              </a:lnSpc>
              <a:spcBef>
                <a:spcPts val="0"/>
              </a:spcBef>
              <a:defRPr/>
            </a:pPr>
            <a:r>
              <a:rPr lang="en-US" b="1" dirty="0">
                <a:ea typeface="Calibri" panose="020F0502020204030204" pitchFamily="34" charset="0"/>
                <a:cs typeface="Aharoni" panose="02010803020104030203" pitchFamily="2" charset="-79"/>
              </a:rPr>
              <a:t>It is again divided into Agglomerative (bottom up) and Divisive (top down).</a:t>
            </a:r>
          </a:p>
          <a:p>
            <a:pPr algn="just">
              <a:lnSpc>
                <a:spcPct val="150000"/>
              </a:lnSpc>
              <a:spcBef>
                <a:spcPts val="0"/>
              </a:spcBef>
              <a:defRPr/>
            </a:pPr>
            <a:r>
              <a:rPr lang="en-US" b="1" dirty="0">
                <a:ea typeface="Calibri" panose="020F0502020204030204" pitchFamily="34" charset="0"/>
                <a:cs typeface="Aharoni" panose="02010803020104030203" pitchFamily="2" charset="-79"/>
              </a:rPr>
              <a:t>Examples: CURE (Clustering using representatives), BIRCH (Balanced iterative reducing clustering using hierarchies)</a:t>
            </a:r>
          </a:p>
        </p:txBody>
      </p:sp>
      <p:sp>
        <p:nvSpPr>
          <p:cNvPr id="4" name="Rectangle 3">
            <a:extLst>
              <a:ext uri="{FF2B5EF4-FFF2-40B4-BE49-F238E27FC236}">
                <a16:creationId xmlns:a16="http://schemas.microsoft.com/office/drawing/2014/main" id="{9A91C0F9-218D-4E6B-9298-C595BDDC79C2}"/>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8EFFF0F8-CF98-40AF-AFB1-A27E5B6643D3}"/>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6" name="Rectangle 5">
            <a:extLst>
              <a:ext uri="{FF2B5EF4-FFF2-40B4-BE49-F238E27FC236}">
                <a16:creationId xmlns:a16="http://schemas.microsoft.com/office/drawing/2014/main" id="{A91516B2-B8EE-48C2-AC0B-ADDBD72A6E12}"/>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a:extLst>
              <a:ext uri="{FF2B5EF4-FFF2-40B4-BE49-F238E27FC236}">
                <a16:creationId xmlns:a16="http://schemas.microsoft.com/office/drawing/2014/main" id="{B879B304-AC44-4118-869A-9CF66F68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145501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0451EA-52FC-47A3-AFC2-D0A2DF64E017}"/>
              </a:ext>
            </a:extLst>
          </p:cNvPr>
          <p:cNvSpPr txBox="1">
            <a:spLocks/>
          </p:cNvSpPr>
          <p:nvPr/>
        </p:nvSpPr>
        <p:spPr>
          <a:xfrm>
            <a:off x="801858" y="993551"/>
            <a:ext cx="10854523" cy="5242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defRPr/>
            </a:pPr>
            <a:r>
              <a:rPr lang="en-US" b="1" i="1" dirty="0">
                <a:ea typeface="Calibri" panose="020F0502020204030204" pitchFamily="34" charset="0"/>
                <a:cs typeface="Aharoni" panose="02010803020104030203" pitchFamily="2" charset="-79"/>
              </a:rPr>
              <a:t>3.  </a:t>
            </a:r>
            <a:r>
              <a:rPr lang="en-US" b="1" i="1" u="sng" dirty="0">
                <a:ea typeface="Calibri" panose="020F0502020204030204" pitchFamily="34" charset="0"/>
                <a:cs typeface="Aharoni" panose="02010803020104030203" pitchFamily="2" charset="-79"/>
              </a:rPr>
              <a:t>Partitioning methods</a:t>
            </a:r>
            <a:r>
              <a:rPr lang="en-US" b="1" i="1" dirty="0">
                <a:ea typeface="Calibri" panose="020F0502020204030204" pitchFamily="34" charset="0"/>
                <a:cs typeface="Aharoni" panose="02010803020104030203" pitchFamily="2" charset="-79"/>
              </a:rPr>
              <a:t>:</a:t>
            </a:r>
          </a:p>
          <a:p>
            <a:pPr algn="just">
              <a:lnSpc>
                <a:spcPct val="150000"/>
              </a:lnSpc>
              <a:spcBef>
                <a:spcPts val="0"/>
              </a:spcBef>
              <a:defRPr/>
            </a:pPr>
            <a:r>
              <a:rPr lang="en-US" b="1" dirty="0">
                <a:ea typeface="Calibri" panose="020F0502020204030204" pitchFamily="34" charset="0"/>
                <a:cs typeface="Aharoni" panose="02010803020104030203" pitchFamily="2" charset="-79"/>
              </a:rPr>
              <a:t>In these method, objects are partitioned into k clusters and each partition forms one cluster.</a:t>
            </a:r>
          </a:p>
          <a:p>
            <a:pPr algn="just">
              <a:lnSpc>
                <a:spcPct val="150000"/>
              </a:lnSpc>
              <a:spcBef>
                <a:spcPts val="0"/>
              </a:spcBef>
              <a:defRPr/>
            </a:pPr>
            <a:r>
              <a:rPr lang="en-US" b="1" dirty="0">
                <a:ea typeface="Calibri" panose="020F0502020204030204" pitchFamily="34" charset="0"/>
                <a:cs typeface="Aharoni" panose="02010803020104030203" pitchFamily="2" charset="-79"/>
              </a:rPr>
              <a:t>It is used to optimize an objective criterion similarity function.</a:t>
            </a:r>
          </a:p>
          <a:p>
            <a:pPr algn="just">
              <a:lnSpc>
                <a:spcPct val="150000"/>
              </a:lnSpc>
              <a:spcBef>
                <a:spcPts val="0"/>
              </a:spcBef>
              <a:defRPr/>
            </a:pPr>
            <a:r>
              <a:rPr lang="en-US" b="1" dirty="0">
                <a:ea typeface="Calibri" panose="020F0502020204030204" pitchFamily="34" charset="0"/>
                <a:cs typeface="Aharoni" panose="02010803020104030203" pitchFamily="2" charset="-79"/>
              </a:rPr>
              <a:t>Example: K-means, CLARANS (clustering large application based upon randomized search).</a:t>
            </a:r>
          </a:p>
        </p:txBody>
      </p:sp>
      <p:sp>
        <p:nvSpPr>
          <p:cNvPr id="3" name="Rectangle 2">
            <a:extLst>
              <a:ext uri="{FF2B5EF4-FFF2-40B4-BE49-F238E27FC236}">
                <a16:creationId xmlns:a16="http://schemas.microsoft.com/office/drawing/2014/main" id="{9720B0A2-EAC6-44C0-B0EA-2060D039E45A}"/>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4" name="Picture 3" descr="Text, logo&#10;&#10;Description automatically generated">
            <a:extLst>
              <a:ext uri="{FF2B5EF4-FFF2-40B4-BE49-F238E27FC236}">
                <a16:creationId xmlns:a16="http://schemas.microsoft.com/office/drawing/2014/main" id="{F93AE524-6BD6-40C9-AACC-C843AC659A2B}"/>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5" name="Rectangle 4">
            <a:extLst>
              <a:ext uri="{FF2B5EF4-FFF2-40B4-BE49-F238E27FC236}">
                <a16:creationId xmlns:a16="http://schemas.microsoft.com/office/drawing/2014/main" id="{6AA50622-EA37-47F4-9919-24D7FC8A56D4}"/>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6" name="Picture 5">
            <a:extLst>
              <a:ext uri="{FF2B5EF4-FFF2-40B4-BE49-F238E27FC236}">
                <a16:creationId xmlns:a16="http://schemas.microsoft.com/office/drawing/2014/main" id="{C1A4E39F-CE3E-4E77-81E5-3D71B376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270763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3DDA071-9701-4A16-B110-50EC48931510}"/>
              </a:ext>
            </a:extLst>
          </p:cNvPr>
          <p:cNvSpPr txBox="1">
            <a:spLocks/>
          </p:cNvSpPr>
          <p:nvPr/>
        </p:nvSpPr>
        <p:spPr>
          <a:xfrm>
            <a:off x="801858" y="993551"/>
            <a:ext cx="10854523" cy="5242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defRPr/>
            </a:pPr>
            <a:r>
              <a:rPr lang="en-US" b="1" i="1" dirty="0">
                <a:ea typeface="Calibri" panose="020F0502020204030204" pitchFamily="34" charset="0"/>
                <a:cs typeface="Aharoni" panose="02010803020104030203" pitchFamily="2" charset="-79"/>
              </a:rPr>
              <a:t>4.  </a:t>
            </a:r>
            <a:r>
              <a:rPr lang="en-US" b="1" i="1" u="sng" dirty="0">
                <a:ea typeface="Calibri" panose="020F0502020204030204" pitchFamily="34" charset="0"/>
                <a:cs typeface="Aharoni" panose="02010803020104030203" pitchFamily="2" charset="-79"/>
              </a:rPr>
              <a:t>Grid based methods</a:t>
            </a:r>
            <a:r>
              <a:rPr lang="en-US" b="1" i="1" dirty="0">
                <a:ea typeface="Calibri" panose="020F0502020204030204" pitchFamily="34" charset="0"/>
                <a:cs typeface="Aharoni" panose="02010803020104030203" pitchFamily="2" charset="-79"/>
              </a:rPr>
              <a:t>:</a:t>
            </a:r>
          </a:p>
          <a:p>
            <a:pPr algn="just">
              <a:lnSpc>
                <a:spcPct val="150000"/>
              </a:lnSpc>
              <a:spcBef>
                <a:spcPts val="0"/>
              </a:spcBef>
              <a:defRPr/>
            </a:pPr>
            <a:r>
              <a:rPr lang="en-US" b="1" dirty="0">
                <a:ea typeface="Calibri" panose="020F0502020204030204" pitchFamily="34" charset="0"/>
                <a:cs typeface="Aharoni" panose="02010803020104030203" pitchFamily="2" charset="-79"/>
              </a:rPr>
              <a:t>In this method, data space is formulated into finite number of cells that forms grid structure.</a:t>
            </a:r>
          </a:p>
          <a:p>
            <a:pPr algn="just">
              <a:lnSpc>
                <a:spcPct val="150000"/>
              </a:lnSpc>
              <a:spcBef>
                <a:spcPts val="0"/>
              </a:spcBef>
              <a:defRPr/>
            </a:pPr>
            <a:r>
              <a:rPr lang="en-US" b="1" dirty="0">
                <a:ea typeface="Calibri" panose="020F0502020204030204" pitchFamily="34" charset="0"/>
                <a:cs typeface="Aharoni" panose="02010803020104030203" pitchFamily="2" charset="-79"/>
              </a:rPr>
              <a:t>The clustering operations done on grids are fast and independent of the number of data objects.</a:t>
            </a:r>
          </a:p>
          <a:p>
            <a:pPr algn="just">
              <a:lnSpc>
                <a:spcPct val="150000"/>
              </a:lnSpc>
              <a:spcBef>
                <a:spcPts val="0"/>
              </a:spcBef>
              <a:defRPr/>
            </a:pPr>
            <a:r>
              <a:rPr lang="en-US" b="1" dirty="0">
                <a:ea typeface="Calibri" panose="020F0502020204030204" pitchFamily="34" charset="0"/>
                <a:cs typeface="Aharoni" panose="02010803020104030203" pitchFamily="2" charset="-79"/>
              </a:rPr>
              <a:t>Examples: STING (statistical information grid), wave cluster.</a:t>
            </a:r>
          </a:p>
        </p:txBody>
      </p:sp>
      <p:sp>
        <p:nvSpPr>
          <p:cNvPr id="3" name="Rectangle 2">
            <a:extLst>
              <a:ext uri="{FF2B5EF4-FFF2-40B4-BE49-F238E27FC236}">
                <a16:creationId xmlns:a16="http://schemas.microsoft.com/office/drawing/2014/main" id="{52C238A9-A9CD-48BB-97A1-1BF5B5040871}"/>
              </a:ext>
            </a:extLst>
          </p:cNvPr>
          <p:cNvSpPr/>
          <p:nvPr/>
        </p:nvSpPr>
        <p:spPr>
          <a:xfrm>
            <a:off x="-139148" y="6033984"/>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4" name="Picture 3" descr="Text, logo&#10;&#10;Description automatically generated">
            <a:extLst>
              <a:ext uri="{FF2B5EF4-FFF2-40B4-BE49-F238E27FC236}">
                <a16:creationId xmlns:a16="http://schemas.microsoft.com/office/drawing/2014/main" id="{5620539F-F25B-4B73-87AC-10932E4243F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5"/>
            <a:ext cx="365760" cy="369333"/>
          </a:xfrm>
          <a:prstGeom prst="rect">
            <a:avLst/>
          </a:prstGeom>
        </p:spPr>
      </p:pic>
      <p:sp>
        <p:nvSpPr>
          <p:cNvPr id="5" name="Rectangle 4">
            <a:extLst>
              <a:ext uri="{FF2B5EF4-FFF2-40B4-BE49-F238E27FC236}">
                <a16:creationId xmlns:a16="http://schemas.microsoft.com/office/drawing/2014/main" id="{51B69333-855E-4C0F-8E0B-9BD2333AB46E}"/>
              </a:ext>
            </a:extLst>
          </p:cNvPr>
          <p:cNvSpPr/>
          <p:nvPr/>
        </p:nvSpPr>
        <p:spPr>
          <a:xfrm>
            <a:off x="872757" y="6403316"/>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6" name="Picture 5">
            <a:extLst>
              <a:ext uri="{FF2B5EF4-FFF2-40B4-BE49-F238E27FC236}">
                <a16:creationId xmlns:a16="http://schemas.microsoft.com/office/drawing/2014/main" id="{A45B570C-6393-4B48-9693-4779E1365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0"/>
            <a:ext cx="851094" cy="838391"/>
          </a:xfrm>
          <a:prstGeom prst="rect">
            <a:avLst/>
          </a:prstGeom>
        </p:spPr>
      </p:pic>
    </p:spTree>
    <p:extLst>
      <p:ext uri="{BB962C8B-B14F-4D97-AF65-F5344CB8AC3E}">
        <p14:creationId xmlns:p14="http://schemas.microsoft.com/office/powerpoint/2010/main" val="474668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630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S</dc:creator>
  <cp:lastModifiedBy>Vinay S</cp:lastModifiedBy>
  <cp:revision>10</cp:revision>
  <dcterms:created xsi:type="dcterms:W3CDTF">2021-06-17T07:58:19Z</dcterms:created>
  <dcterms:modified xsi:type="dcterms:W3CDTF">2021-06-17T12:31:27Z</dcterms:modified>
</cp:coreProperties>
</file>