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9" r:id="rId5"/>
    <p:sldId id="270" r:id="rId6"/>
    <p:sldId id="258" r:id="rId7"/>
    <p:sldId id="269" r:id="rId8"/>
    <p:sldId id="271" r:id="rId9"/>
    <p:sldId id="260" r:id="rId10"/>
    <p:sldId id="261" r:id="rId11"/>
    <p:sldId id="262" r:id="rId12"/>
    <p:sldId id="263" r:id="rId13"/>
    <p:sldId id="265" r:id="rId14"/>
    <p:sldId id="264" r:id="rId15"/>
    <p:sldId id="266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DDA1-FAD8-493A-948E-B8D470CE6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EEC9B-B799-45DD-A3F9-E33EFF93A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57A8-6E79-45F1-81CC-27A32A50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B3223-A8E0-456D-8F04-E2FC8815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6688-5C97-453A-BEEF-09F1F6BA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24FB-2D4E-45E1-AD4A-42F65EB9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94AA-62B3-4A88-AD01-1B3E93DB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FFAF-26A3-4030-B9A9-C4283DA1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DF43-6362-4F03-8A45-BC0A9577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15CB7-8003-418A-A6A8-AC020657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3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11B37-6AC7-41AD-8117-D545638C6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15EE5-7AC4-4DA8-B70D-C5D59B446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4041-3D73-4405-9241-5D01A277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9B0A-A163-4D1F-B7F4-80AC18A0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0ECF-58EA-4173-93EE-7E298B5F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2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C75A-93D5-40FB-B8DF-36CA43E4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696E-9DD3-45AE-AA1D-5EBC6029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A1FBC-A65F-446A-A4FE-EA4FBD2D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F1115-F83B-4722-A79A-9E8264E6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30C1-09C4-4836-90EE-19E3A502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35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081B-1C18-4E97-AD64-A87119AB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90248-9A46-400E-B1EA-5B2B4877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C167-A2CE-4278-9C79-9EAD2A4A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CCA1-0C1C-42E5-A908-618F68EE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DEAD-B12F-40E4-B095-860D5A94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65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1B58-F05D-426F-82B1-9AB9AE94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1BFE-DE8B-493F-82A3-B581BAA24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58791-78EA-4904-A202-27022894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1E0B-5ED1-4A64-B8E4-82FFCE07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6B555-95AB-4F4C-9B55-C465CA5F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71E8A-5F6C-4008-95E7-787A94D7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98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3B6C-C487-4DBA-8989-1A21E51E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637A-1D11-4AD2-AC7E-0B04695C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10F35-5708-4BE0-9124-DAA72117B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04AA3-C931-4D10-BD81-1F8D41DD7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C1169-7789-4CCC-ABA3-12310E4EC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71DFC-D0B3-4227-ACA8-2E5313C7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600F2-B1EB-4956-BA7D-1B2C749A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2F19A-E2A2-4AB6-B185-3E816F55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2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1771-29E4-4A4F-A444-98EA7273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4B194-0498-4824-9A71-7470E872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3B22B-F13D-47F0-8AAA-B30F5581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5BC5A-2019-46C7-8176-77F6457F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6345D-8FFC-4FAA-AF84-0D9E04AE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EE92A-E243-4CFE-8C50-F43256C4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753FA-8BC2-4589-AAC8-8AFD6677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315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3CC5-C4F4-4354-A425-D88AC171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8873-6F30-4391-ABA8-A4D8B5FE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6F6B0-5EE8-4642-B675-E480F41F4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5F201-777B-4879-B4F0-D589C8B2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01AC1-A10B-4C8D-B141-3BB8336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3183F-B6FD-405F-974B-5EE794B8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0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242B-7A3E-43EE-B9C7-234AEE76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00144-6B67-4049-BF2F-065FF21A8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44B43-D32F-4476-80FC-31CFFDA68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9AED9-84C6-4F40-B5CC-9300BAD3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64BA-415E-4CE8-BE81-8E0795C3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C5019-7137-4DFD-910C-5EB6772B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23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26945-0207-4405-9AF4-F85F0E89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44FEF-50FC-4F3B-9E40-11EE5B199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12B1-1D24-4068-A1F9-B9DB26362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6D65-6B27-42E4-88FF-D64A28881D96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2D80A-AAE0-4A88-BBE1-D334AF10F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7832D-0F07-4D4D-BBA8-CDADA3DB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3931-1A87-4509-ACF0-C688589093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00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5960-2687-457D-8A1E-B3CA68732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D279D-4268-480E-9826-FEC60AF29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F2BD2-B82C-4BB2-933C-205E7FB1FA50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102392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CAF3-85DE-447C-A8CD-995306AB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limits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4D74-A7D1-4ACA-8F6C-53198498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825625"/>
            <a:ext cx="10705730" cy="21870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onfidence limits are the maximum or minimum values above or below which you are confident (at a selected confidence level) that the statistic will occur.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A6F34-7152-4778-B5C0-3471176EC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0D78B0-B16A-45C1-8120-2BD37A0D3415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210542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30C7-1719-40B5-8138-565C89F4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551793"/>
            <a:ext cx="11604663" cy="47392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single number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certain set of possible values of the parameter.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confidence limit                     Point estimate                    upper confidence limit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0EF87235-A10B-455A-9C2D-2DA2D2A546C2}"/>
              </a:ext>
            </a:extLst>
          </p:cNvPr>
          <p:cNvSpPr/>
          <p:nvPr/>
        </p:nvSpPr>
        <p:spPr>
          <a:xfrm>
            <a:off x="522514" y="2499519"/>
            <a:ext cx="10884788" cy="1637475"/>
          </a:xfrm>
          <a:prstGeom prst="leftRightUpArrow">
            <a:avLst>
              <a:gd name="adj1" fmla="val 25000"/>
              <a:gd name="adj2" fmla="val 234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460B5-5F47-49F0-9B04-59571455C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B5F462-7191-454D-9697-45C4F319A1BB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238102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9862-AC52-4374-A09F-C3A8469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set Normal distribution curve?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F7CFA6-E8DC-4321-AE6C-62BB276A3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792" y="1580225"/>
            <a:ext cx="5950857" cy="341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0D0C4A-84A5-4C56-A955-9DCD1D7DA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A127E6-09E9-4119-8302-FA2A9F60E793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1562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01A2-5074-4746-9027-CB269BA5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84542" cy="113529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normal curves N(µ,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ED219-F4C1-49A1-93F4-D20DB2F88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57" y="1690688"/>
            <a:ext cx="4499429" cy="41730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BC42C9-F485-485C-B711-D6C216F8A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95D60-2B0E-4A42-B69C-3ABD81D33CCC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223934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06FE-71ED-4A31-9239-FC70E6DE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normal curves N(µ,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0338-F59A-44D0-9ADC-55FA6DCE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35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68% of all observations are within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mean (µ).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68% , z ≈ 1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of all observations are within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mean (µ).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95% , z ≈ 2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99.7% of all observations are within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mean (µ).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95% , z ≈ 2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3D500-9B07-45DB-86B4-3BA964FF8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7CE633-B516-4C90-A860-5CC3A37F2279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145768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2433-D4F9-433E-9693-56AD0A65E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66" y="365126"/>
            <a:ext cx="5317725" cy="86133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8883E7-8C8D-417F-97C7-4DBD8791B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08790"/>
              </p:ext>
            </p:extLst>
          </p:nvPr>
        </p:nvGraphicFramePr>
        <p:xfrm>
          <a:off x="2612571" y="1741713"/>
          <a:ext cx="6284686" cy="38898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195422">
                  <a:extLst>
                    <a:ext uri="{9D8B030D-6E8A-4147-A177-3AD203B41FA5}">
                      <a16:colId xmlns:a16="http://schemas.microsoft.com/office/drawing/2014/main" val="1227069489"/>
                    </a:ext>
                  </a:extLst>
                </a:gridCol>
                <a:gridCol w="3089264">
                  <a:extLst>
                    <a:ext uri="{9D8B030D-6E8A-4147-A177-3AD203B41FA5}">
                      <a16:colId xmlns:a16="http://schemas.microsoft.com/office/drawing/2014/main" val="2781445051"/>
                    </a:ext>
                  </a:extLst>
                </a:gridCol>
              </a:tblGrid>
              <a:tr h="486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Confidence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deviations (z)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699168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0.67449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2200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1.15035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61495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1.64485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91036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1.95996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524247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2.17009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06068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2.57583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476764"/>
                  </a:ext>
                </a:extLst>
              </a:tr>
              <a:tr h="486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3.29053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6761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9C2AD0F-F728-431F-95C0-985709BE8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74B7C-24B8-47F1-AC93-68536A339EE9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56753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07A5-02BC-42EB-BFD7-455795A3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618390" cy="109469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4BE6-C2E4-4600-A9E3-12E4F7B5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21"/>
            <a:ext cx="10515600" cy="43550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don’t know your 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mean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(μ) but you do know the </a:t>
            </a:r>
            <a:r>
              <a:rPr lang="en-US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(σ), you can find a confidence interval for the population mean, with the formula: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AD49A-AE6A-49EF-A18C-CCEF825F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64" y="3429000"/>
            <a:ext cx="4968671" cy="1969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C3380-DD2D-4C64-8036-470F0ADD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6FDF2-4396-423D-A33B-1B307BC8DF11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111432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0C5A-225A-46CC-BA13-061D767F7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52" y="160173"/>
            <a:ext cx="6316436" cy="132556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56DA-9092-4E13-B6AE-3DD928C7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485736"/>
            <a:ext cx="10661341" cy="4346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x = the sample mean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the population standard deviation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z= the z value for the desired confidence level alpha(obtained from an area under the normal curve table)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0866B-59C7-4B48-9DAC-1C73978F8EA5}"/>
              </a:ext>
            </a:extLst>
          </p:cNvPr>
          <p:cNvCxnSpPr>
            <a:cxnSpLocks/>
          </p:cNvCxnSpPr>
          <p:nvPr/>
        </p:nvCxnSpPr>
        <p:spPr>
          <a:xfrm flipH="1">
            <a:off x="1597981" y="3542191"/>
            <a:ext cx="150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D614D83-189C-4912-91DD-39F128D3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4" y="1253282"/>
            <a:ext cx="5346198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82D9C1-22B8-46D3-9528-6E6AA5217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1298F1-071F-4AC5-B42D-EBA7C56D52F3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88643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957B-03E7-4AF9-BCF6-58219E5A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4B0D-529D-4AB0-A09D-34D26026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2" y="1825625"/>
            <a:ext cx="10412767" cy="39980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confidence interval for a proportion is a range of values that is likely to contain a population proportion with a certain level of confidence.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confidence interval displays the probability that a parameter will fall between a pair of values around the mean.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45A8C-514D-47DD-BF25-C124BE783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58B50-564C-4CAA-A11B-7E71BB5F7045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388530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957B-03E7-4AF9-BCF6-58219E5A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4B0D-529D-4AB0-A09D-34D26026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intervals measure the degree of uncertainty or certainty in a sampling method.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most often constructed using confidence levels of 95% or 99%.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D575F-B206-4742-8CF4-AD43D3421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F71132-3AF1-4BAE-BC0D-4F1F30285F2E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35521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23CF-34C6-4017-B7A4-DF7E21B7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statistics use confidence intervals?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0CC4-E6EC-4038-835C-7D0CBEF1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Statisticians use confidence intervals to measure uncertainty. A higher probability associated with the confidence interval means that there is a greater degree of certainty that the parameter falls within the bounds of the interval.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6F816-BAD1-4585-AD09-26CF9C672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D65958-F117-4355-9DE0-910D53BAD905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244937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B620-8C86-4C8B-88A0-94F75E16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terms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240B-A6BD-4883-88FF-087C9C26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level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24D7A-122C-469A-9623-7F94FEB0C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158CCD-685A-41F7-BB55-3FB9451176A3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354704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32CD-E976-4130-99E0-ED7832DE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CBCB-7842-4CD9-A0D5-8E871F29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valued estimate.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element chosen from a sampling distribution.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Conveys little information about the actual value of the population parameter, about the accuracy of the estimate.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81FFF-CB3B-403A-8465-AC9496EA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BE12B8-440C-4683-B7DF-0454A2E4A4E3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59755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32CD-E976-4130-99E0-ED7832DE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0677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CBCB-7842-4CD9-A0D5-8E871F29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2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estimate is only as good as the sample it represents.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samples from the population – point estimate.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7CDB7-1290-4880-8890-1D03AE122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90B6B-C12C-46DE-AB33-59E94C98F7BE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136926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8716-D340-4DEA-B0AA-925B0F69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6EEF-6389-4EDD-B5BF-2B2750F33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2" y="1825625"/>
            <a:ext cx="10750118" cy="25510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standard error of a mean provides a statement of probability about the difference between the mean of the population and the mean of the sample.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08E05-A80E-42F0-AB52-3609100E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CB78E-9143-4A00-8E51-C4BBA0520635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207182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CCF4-686E-49A5-923E-BF065DA1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1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level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4D4B2-9252-438A-989D-8F7DEE5C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115092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 level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refers to the percentage of all possible samples that can be expected to include the true population parameter. </a:t>
            </a:r>
          </a:p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suppose all possible samples were selected from the same population, and a confidence interval were computed for each sample.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95% confidence level implies that 95% of the confidence intervals would include the true population parameter.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84FBA-ADD0-41A6-8A3A-EBB5E5A0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449AEE-11A4-4F95-8882-E4F9B6E21446}"/>
              </a:ext>
            </a:extLst>
          </p:cNvPr>
          <p:cNvSpPr txBox="1"/>
          <p:nvPr/>
        </p:nvSpPr>
        <p:spPr>
          <a:xfrm>
            <a:off x="266331" y="6054043"/>
            <a:ext cx="1217128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ML LABS PVT LTD || WWW.ANALYTICS6.COM || DATA SCIENCE , AI , ML ,COMPUTER VISION || TRAINING AND CONSULTING </a:t>
            </a:r>
          </a:p>
          <a:p>
            <a:r>
              <a:rPr lang="en-IN" sz="2000" b="1" dirty="0"/>
              <a:t>		Phone Number : 91-6362546088 || Email : contact@analytics6.com</a:t>
            </a:r>
          </a:p>
        </p:txBody>
      </p:sp>
    </p:spTree>
    <p:extLst>
      <p:ext uri="{BB962C8B-B14F-4D97-AF65-F5344CB8AC3E}">
        <p14:creationId xmlns:p14="http://schemas.microsoft.com/office/powerpoint/2010/main" val="373696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PPT Presentation</Template>
  <TotalTime>925</TotalTime>
  <Words>1203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Confidence Interval</vt:lpstr>
      <vt:lpstr>Confidence Interval</vt:lpstr>
      <vt:lpstr>Confidence Interval</vt:lpstr>
      <vt:lpstr>Why statistics use confidence intervals?</vt:lpstr>
      <vt:lpstr>Some important terms</vt:lpstr>
      <vt:lpstr>Point estimate </vt:lpstr>
      <vt:lpstr>Point estimate </vt:lpstr>
      <vt:lpstr>Standard error</vt:lpstr>
      <vt:lpstr>Confidence level</vt:lpstr>
      <vt:lpstr>Confidence limits</vt:lpstr>
      <vt:lpstr>PowerPoint Presentation</vt:lpstr>
      <vt:lpstr>How to set Normal distribution curve?</vt:lpstr>
      <vt:lpstr>All normal curves N(µ,σ)</vt:lpstr>
      <vt:lpstr>All normal curves N(µ,σ)</vt:lpstr>
      <vt:lpstr>Confidence interval</vt:lpstr>
      <vt:lpstr>Confidence interval</vt:lpstr>
      <vt:lpstr>Confidence interval 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Confidence Interval</dc:title>
  <dc:creator>LIZY PERPETUA</dc:creator>
  <cp:lastModifiedBy>LIZY PERPETUA</cp:lastModifiedBy>
  <cp:revision>38</cp:revision>
  <dcterms:created xsi:type="dcterms:W3CDTF">2021-03-22T09:52:56Z</dcterms:created>
  <dcterms:modified xsi:type="dcterms:W3CDTF">2021-04-08T06:28:00Z</dcterms:modified>
</cp:coreProperties>
</file>