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73" r:id="rId7"/>
    <p:sldId id="260" r:id="rId8"/>
    <p:sldId id="261" r:id="rId9"/>
    <p:sldId id="262"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14EC-0B39-4FA2-9D36-3FDA7F433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B433B8-592A-48FE-9408-02EACAA48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8588D0-D770-4736-809A-54067BA05CB5}"/>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5" name="Footer Placeholder 4">
            <a:extLst>
              <a:ext uri="{FF2B5EF4-FFF2-40B4-BE49-F238E27FC236}">
                <a16:creationId xmlns:a16="http://schemas.microsoft.com/office/drawing/2014/main" id="{B6522D11-08BC-43CA-A06B-7A7D52A2C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34B3B-6A57-4289-A2FC-45E79B396341}"/>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137999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8F30-6032-4E55-A473-84DEED4473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9767E7-A480-4D40-8FCA-D3020944C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B3F769-1031-4AA6-A4E8-4291114DB3F2}"/>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5" name="Footer Placeholder 4">
            <a:extLst>
              <a:ext uri="{FF2B5EF4-FFF2-40B4-BE49-F238E27FC236}">
                <a16:creationId xmlns:a16="http://schemas.microsoft.com/office/drawing/2014/main" id="{A37B9E8A-26AA-49A1-BB04-0B5DCDB07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5A503-F453-4FD2-809C-43D143321E75}"/>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266822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B12B2-354B-40EE-806D-0AD7439818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8C724-87EA-476F-B6E7-09FD58BB9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004E4-22A1-4B98-967A-2F44B63B6A3B}"/>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5" name="Footer Placeholder 4">
            <a:extLst>
              <a:ext uri="{FF2B5EF4-FFF2-40B4-BE49-F238E27FC236}">
                <a16:creationId xmlns:a16="http://schemas.microsoft.com/office/drawing/2014/main" id="{39CA51EC-19A6-455B-9EDF-6AD4EBF3E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4E743-F43A-4BC4-8255-D58F402570D4}"/>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421687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5CEB-AD66-4683-8E38-96BB95F9B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A2EF0-9BC2-4DB2-B62D-5FA0AD390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2C7BF-2898-4160-AE10-4DE20469FBE8}"/>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5" name="Footer Placeholder 4">
            <a:extLst>
              <a:ext uri="{FF2B5EF4-FFF2-40B4-BE49-F238E27FC236}">
                <a16:creationId xmlns:a16="http://schemas.microsoft.com/office/drawing/2014/main" id="{2924182A-2915-41F9-A71D-C2FEE9F5A1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FB350-73F3-43CE-BFCF-CD0AC163C2B4}"/>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228283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ED09-5EEC-4158-8140-ACA1AEA73B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6717CD-2C7F-4113-A985-0789EBEA73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719A9-62EC-4217-A188-C62E96E1A577}"/>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5" name="Footer Placeholder 4">
            <a:extLst>
              <a:ext uri="{FF2B5EF4-FFF2-40B4-BE49-F238E27FC236}">
                <a16:creationId xmlns:a16="http://schemas.microsoft.com/office/drawing/2014/main" id="{E9D2D03F-B7A4-4A21-9566-257E9F43F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116D7-C78E-4CF6-BD1D-2B57C77ADA99}"/>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43060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AA72-ADC3-4164-82DA-C1EB99AFF4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03CE88-1D1B-46B2-B733-840733DF6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CB9FDC-C5EA-4337-92C1-FED2DF6DC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78BB22-E8C2-4156-98EB-76756B3BE320}"/>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6" name="Footer Placeholder 5">
            <a:extLst>
              <a:ext uri="{FF2B5EF4-FFF2-40B4-BE49-F238E27FC236}">
                <a16:creationId xmlns:a16="http://schemas.microsoft.com/office/drawing/2014/main" id="{B3F0D1CB-D77B-4F35-8E70-C2F943C3B6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F0C30A-6B4E-4FCF-9400-34BAC855203D}"/>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395599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EB1F-C2D6-4D8E-ABFF-3EB1E05509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3830BA-1370-4D75-ACF9-0CB8A4463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97086-E3FE-47D7-8803-665E4793B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819F57-74DF-4909-B616-2D2D79F7B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76DF4-4368-44CC-AB78-EC60BEC7A3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EF6272-B3C7-486F-8DCF-CB40B34DA8BC}"/>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8" name="Footer Placeholder 7">
            <a:extLst>
              <a:ext uri="{FF2B5EF4-FFF2-40B4-BE49-F238E27FC236}">
                <a16:creationId xmlns:a16="http://schemas.microsoft.com/office/drawing/2014/main" id="{2DA0FFAA-326A-41F5-8DDA-488465405D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A12B19-518B-46BB-B2D2-E8E55B79FD79}"/>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397070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F72E-2E47-49FF-881A-A5B49A0284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EFF3FA-FC09-40EE-B643-23942DA4DB37}"/>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4" name="Footer Placeholder 3">
            <a:extLst>
              <a:ext uri="{FF2B5EF4-FFF2-40B4-BE49-F238E27FC236}">
                <a16:creationId xmlns:a16="http://schemas.microsoft.com/office/drawing/2014/main" id="{AD6AF339-9628-4BE3-99CA-4360A696C4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D7280F-08D6-4AE0-A353-60DFAC9BEA28}"/>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175522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322EC-F73C-46AD-B348-6C4F50927DD4}"/>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3" name="Footer Placeholder 2">
            <a:extLst>
              <a:ext uri="{FF2B5EF4-FFF2-40B4-BE49-F238E27FC236}">
                <a16:creationId xmlns:a16="http://schemas.microsoft.com/office/drawing/2014/main" id="{244362CA-1041-485A-9D16-B108605E58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89ABDE-EE42-4E8C-A42E-4974CC751257}"/>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150334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2703-3649-4AEA-8506-8211D3BA4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F49AAC-6589-4CF8-BECA-2C5B77B1B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E4489F-9212-4159-8D5D-A9F58B9BB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01822-5336-4830-B911-E992A89B4EBB}"/>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6" name="Footer Placeholder 5">
            <a:extLst>
              <a:ext uri="{FF2B5EF4-FFF2-40B4-BE49-F238E27FC236}">
                <a16:creationId xmlns:a16="http://schemas.microsoft.com/office/drawing/2014/main" id="{2A37F49D-05BC-4EC3-9A4C-A75DFD94AC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5BA1C8-2939-4797-9739-21415268B102}"/>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420328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9641-4933-442A-91A2-B2DC2F9EE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55EED9-D8DE-4937-9D20-AC7EBB4D3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52B7E0F5-E9C8-4921-AD10-3BB76EC99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754C5-97C7-49DF-8817-BF7A88622D69}"/>
              </a:ext>
            </a:extLst>
          </p:cNvPr>
          <p:cNvSpPr>
            <a:spLocks noGrp="1"/>
          </p:cNvSpPr>
          <p:nvPr>
            <p:ph type="dt" sz="half" idx="10"/>
          </p:nvPr>
        </p:nvSpPr>
        <p:spPr/>
        <p:txBody>
          <a:bodyPr/>
          <a:lstStyle/>
          <a:p>
            <a:fld id="{0D82F458-E1C7-476A-9423-10FE01ACD8B9}" type="datetimeFigureOut">
              <a:rPr lang="en-IN" smtClean="0"/>
              <a:t>08-04-2021</a:t>
            </a:fld>
            <a:endParaRPr lang="en-IN"/>
          </a:p>
        </p:txBody>
      </p:sp>
      <p:sp>
        <p:nvSpPr>
          <p:cNvPr id="6" name="Footer Placeholder 5">
            <a:extLst>
              <a:ext uri="{FF2B5EF4-FFF2-40B4-BE49-F238E27FC236}">
                <a16:creationId xmlns:a16="http://schemas.microsoft.com/office/drawing/2014/main" id="{278AC7D4-16F1-4F80-A44B-31AEDF6893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3D907-58E9-435B-9D29-F681EAF67371}"/>
              </a:ext>
            </a:extLst>
          </p:cNvPr>
          <p:cNvSpPr>
            <a:spLocks noGrp="1"/>
          </p:cNvSpPr>
          <p:nvPr>
            <p:ph type="sldNum" sz="quarter" idx="12"/>
          </p:nvPr>
        </p:nvSpPr>
        <p:spPr/>
        <p:txBody>
          <a:bodyPr/>
          <a:lstStyle/>
          <a:p>
            <a:fld id="{C08E895B-DC65-4F0C-9DB1-1515BF78016A}" type="slidenum">
              <a:rPr lang="en-IN" smtClean="0"/>
              <a:t>‹#›</a:t>
            </a:fld>
            <a:endParaRPr lang="en-IN"/>
          </a:p>
        </p:txBody>
      </p:sp>
    </p:spTree>
    <p:extLst>
      <p:ext uri="{BB962C8B-B14F-4D97-AF65-F5344CB8AC3E}">
        <p14:creationId xmlns:p14="http://schemas.microsoft.com/office/powerpoint/2010/main" val="110613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93E1A-E65B-4A6B-A864-F85758BBC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41C744-0711-4B30-9444-425B15265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F5028-A9FB-40E1-A77A-8372F4C1F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2F458-E1C7-476A-9423-10FE01ACD8B9}" type="datetimeFigureOut">
              <a:rPr lang="en-IN" smtClean="0"/>
              <a:t>08-04-2021</a:t>
            </a:fld>
            <a:endParaRPr lang="en-IN"/>
          </a:p>
        </p:txBody>
      </p:sp>
      <p:sp>
        <p:nvSpPr>
          <p:cNvPr id="5" name="Footer Placeholder 4">
            <a:extLst>
              <a:ext uri="{FF2B5EF4-FFF2-40B4-BE49-F238E27FC236}">
                <a16:creationId xmlns:a16="http://schemas.microsoft.com/office/drawing/2014/main" id="{52A6B05B-D215-48F8-9E7E-EA7B39F08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EEC7F1-5CAB-42AF-BD04-4C05177B3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E895B-DC65-4F0C-9DB1-1515BF78016A}" type="slidenum">
              <a:rPr lang="en-IN" smtClean="0"/>
              <a:t>‹#›</a:t>
            </a:fld>
            <a:endParaRPr lang="en-IN"/>
          </a:p>
        </p:txBody>
      </p:sp>
    </p:spTree>
    <p:extLst>
      <p:ext uri="{BB962C8B-B14F-4D97-AF65-F5344CB8AC3E}">
        <p14:creationId xmlns:p14="http://schemas.microsoft.com/office/powerpoint/2010/main" val="103762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15FB-9FEE-406A-97E0-D2FF5F627432}"/>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Hypothesis testing</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C35E19-FB6C-4941-9468-A1796CD8B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B78C344D-B7ED-4F47-A5AC-32C9DE900699}"/>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57298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6F55-A5C0-4231-ABBB-F7691DB8C56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Significance level:</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09E9D5-E2A1-4AA3-83E5-750B8CFAA106}"/>
              </a:ext>
            </a:extLst>
          </p:cNvPr>
          <p:cNvSpPr>
            <a:spLocks noGrp="1"/>
          </p:cNvSpPr>
          <p:nvPr>
            <p:ph idx="1"/>
          </p:nvPr>
        </p:nvSpPr>
        <p:spPr>
          <a:xfrm>
            <a:off x="838200" y="1825625"/>
            <a:ext cx="10515600" cy="336781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When we take 5% level of significance (</a:t>
            </a:r>
            <a:r>
              <a:rPr lang="el-GR" sz="2400" b="0" i="0" dirty="0">
                <a:solidFill>
                  <a:srgbClr val="282828"/>
                </a:solidFill>
                <a:effectLst/>
                <a:latin typeface="Times New Roman" panose="02020603050405020304" pitchFamily="18" charset="0"/>
                <a:cs typeface="Times New Roman" panose="02020603050405020304" pitchFamily="18" charset="0"/>
              </a:rPr>
              <a:t>α</a:t>
            </a:r>
            <a:r>
              <a:rPr lang="en-US" sz="2400" b="0" i="0" dirty="0">
                <a:solidFill>
                  <a:srgbClr val="282828"/>
                </a:solidFill>
                <a:effectLst/>
                <a:latin typeface="Times New Roman" panose="02020603050405020304" pitchFamily="18" charset="0"/>
                <a:cs typeface="Times New Roman" panose="02020603050405020304" pitchFamily="18" charset="0"/>
              </a:rPr>
              <a:t> =.05),then there are about 5 chances out of 100 that we would reject the null hypothesis. </a:t>
            </a:r>
            <a:r>
              <a:rPr lang="en-US" sz="2400" dirty="0">
                <a:solidFill>
                  <a:srgbClr val="282828"/>
                </a:solidFill>
                <a:latin typeface="Times New Roman" panose="02020603050405020304" pitchFamily="18" charset="0"/>
                <a:cs typeface="Times New Roman" panose="02020603050405020304" pitchFamily="18" charset="0"/>
              </a:rPr>
              <a:t>In other words out of 100, 95% </a:t>
            </a:r>
            <a:r>
              <a:rPr lang="en-US" sz="2400" b="0" i="0" dirty="0">
                <a:solidFill>
                  <a:srgbClr val="282828"/>
                </a:solidFill>
                <a:effectLst/>
                <a:latin typeface="Times New Roman" panose="02020603050405020304" pitchFamily="18" charset="0"/>
                <a:cs typeface="Times New Roman" panose="02020603050405020304" pitchFamily="18" charset="0"/>
              </a:rPr>
              <a:t>chances are there that the null hypothesis will be accepted</a:t>
            </a:r>
          </a:p>
          <a:p>
            <a:pPr marL="0" indent="0">
              <a:lnSpc>
                <a:spcPct val="150000"/>
              </a:lnSpc>
              <a:buNone/>
            </a:pPr>
            <a:r>
              <a:rPr lang="en-US" sz="2400" dirty="0">
                <a:solidFill>
                  <a:srgbClr val="282828"/>
                </a:solidFill>
                <a:latin typeface="Times New Roman" panose="02020603050405020304" pitchFamily="18" charset="0"/>
                <a:cs typeface="Times New Roman" panose="02020603050405020304" pitchFamily="18" charset="0"/>
              </a:rPr>
              <a:t>i.e. we are about 95% confidence that we have made the right decision.</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7CF7AF-D780-4512-AE4D-DEEF871C1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8C53CFDA-8602-4A64-BF3C-69A0B2F45D71}"/>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1181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0FD2-265B-43D9-86B7-034742322242}"/>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Selecting a significance level:</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7A1563A-823A-448C-B02C-38139E5CA1E4}"/>
              </a:ext>
            </a:extLst>
          </p:cNvPr>
          <p:cNvPicPr>
            <a:picLocks noGrp="1" noChangeAspect="1"/>
          </p:cNvPicPr>
          <p:nvPr>
            <p:ph idx="1"/>
          </p:nvPr>
        </p:nvPicPr>
        <p:blipFill>
          <a:blip r:embed="rId2"/>
          <a:stretch>
            <a:fillRect/>
          </a:stretch>
        </p:blipFill>
        <p:spPr>
          <a:xfrm>
            <a:off x="1761006" y="1928964"/>
            <a:ext cx="7348451" cy="3241963"/>
          </a:xfrm>
          <a:prstGeom prst="rect">
            <a:avLst/>
          </a:prstGeom>
        </p:spPr>
      </p:pic>
      <p:pic>
        <p:nvPicPr>
          <p:cNvPr id="5" name="Picture 4">
            <a:extLst>
              <a:ext uri="{FF2B5EF4-FFF2-40B4-BE49-F238E27FC236}">
                <a16:creationId xmlns:a16="http://schemas.microsoft.com/office/drawing/2014/main" id="{E3EF4901-8641-4B27-8AAE-BB833A3F8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6" name="TextBox 5">
            <a:extLst>
              <a:ext uri="{FF2B5EF4-FFF2-40B4-BE49-F238E27FC236}">
                <a16:creationId xmlns:a16="http://schemas.microsoft.com/office/drawing/2014/main" id="{1593EEC8-59F8-402D-BEF6-1799C04359BD}"/>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42653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AEB6-CFDA-4BB5-A026-C53656D0B31B}"/>
              </a:ext>
            </a:extLst>
          </p:cNvPr>
          <p:cNvSpPr>
            <a:spLocks noGrp="1"/>
          </p:cNvSpPr>
          <p:nvPr>
            <p:ph type="title"/>
          </p:nvPr>
        </p:nvSpPr>
        <p:spPr>
          <a:xfrm>
            <a:off x="266331" y="126849"/>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Type 1 and Type 2 errors: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D9302A-11E5-4EB3-A9BB-19F9E848CA72}"/>
              </a:ext>
            </a:extLst>
          </p:cNvPr>
          <p:cNvSpPr>
            <a:spLocks noGrp="1"/>
          </p:cNvSpPr>
          <p:nvPr>
            <p:ph idx="1"/>
          </p:nvPr>
        </p:nvSpPr>
        <p:spPr>
          <a:xfrm>
            <a:off x="531576" y="1328475"/>
            <a:ext cx="10515600"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There are four possible results:</a:t>
            </a:r>
          </a:p>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true but our test accepts it.</a:t>
            </a:r>
          </a:p>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false but our test rejects it.</a:t>
            </a:r>
          </a:p>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true but our test rejects it.</a:t>
            </a:r>
          </a:p>
          <a:p>
            <a:pPr>
              <a:lnSpc>
                <a:spcPct val="150000"/>
              </a:lnSpc>
              <a:buFontTx/>
              <a:buChar char="-"/>
            </a:pPr>
            <a:r>
              <a:rPr lang="en-US" sz="2400" dirty="0">
                <a:latin typeface="Times New Roman" panose="02020603050405020304" pitchFamily="18" charset="0"/>
                <a:cs typeface="Times New Roman" panose="02020603050405020304" pitchFamily="18" charset="0"/>
              </a:rPr>
              <a:t>The hypothesis is false but our test accepts it.</a:t>
            </a:r>
          </a:p>
          <a:p>
            <a:pPr marL="0" indent="0">
              <a:lnSpc>
                <a:spcPct val="150000"/>
              </a:lnSpc>
              <a:buNone/>
            </a:pPr>
            <a:r>
              <a:rPr lang="en-US" sz="2400" dirty="0">
                <a:latin typeface="Times New Roman" panose="02020603050405020304" pitchFamily="18" charset="0"/>
                <a:cs typeface="Times New Roman" panose="02020603050405020304" pitchFamily="18" charset="0"/>
              </a:rPr>
              <a:t>The last 2 possibilities lead to errors.</a:t>
            </a:r>
          </a:p>
          <a:p>
            <a:pPr marL="0" indent="0">
              <a:buNone/>
            </a:pPr>
            <a:endParaRPr lang="en-US" dirty="0"/>
          </a:p>
          <a:p>
            <a:pPr>
              <a:buFontTx/>
              <a:buChar char="-"/>
            </a:pPr>
            <a:endParaRPr lang="en-US" dirty="0"/>
          </a:p>
          <a:p>
            <a:pPr>
              <a:buFontTx/>
              <a:buChar char="-"/>
            </a:pPr>
            <a:endParaRPr lang="en-US" dirty="0"/>
          </a:p>
          <a:p>
            <a:pPr>
              <a:buFontTx/>
              <a:buChar char="-"/>
            </a:pPr>
            <a:endParaRPr lang="en-IN" dirty="0"/>
          </a:p>
        </p:txBody>
      </p:sp>
      <p:pic>
        <p:nvPicPr>
          <p:cNvPr id="4" name="Picture 3">
            <a:extLst>
              <a:ext uri="{FF2B5EF4-FFF2-40B4-BE49-F238E27FC236}">
                <a16:creationId xmlns:a16="http://schemas.microsoft.com/office/drawing/2014/main" id="{E1E7B01B-1F5A-4D3D-AC8B-F08F4F942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ABC590AB-58BE-4842-8FD3-130B89CCDE2C}"/>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67623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2AFB-36F2-4620-98B9-779784C44E62}"/>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Type 1 and Type 2 errors: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F58AD3-7512-465E-B2B2-5016F2A94473}"/>
              </a:ext>
            </a:extLst>
          </p:cNvPr>
          <p:cNvSpPr>
            <a:spLocks noGrp="1"/>
          </p:cNvSpPr>
          <p:nvPr>
            <p:ph idx="1"/>
          </p:nvPr>
        </p:nvSpPr>
        <p:spPr>
          <a:xfrm>
            <a:off x="731668" y="1472366"/>
            <a:ext cx="10515600" cy="4351338"/>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Rejecting a null hypothesis when it is true is called a </a:t>
            </a:r>
            <a:r>
              <a:rPr lang="en-US" sz="2400" b="1" dirty="0">
                <a:latin typeface="Times New Roman" panose="02020603050405020304" pitchFamily="18" charset="0"/>
                <a:cs typeface="Times New Roman" panose="02020603050405020304" pitchFamily="18" charset="0"/>
              </a:rPr>
              <a:t>Type 1 error.</a:t>
            </a:r>
          </a:p>
          <a:p>
            <a:pPr>
              <a:lnSpc>
                <a:spcPct val="150000"/>
              </a:lnSpc>
            </a:pPr>
            <a:r>
              <a:rPr lang="en-US" sz="2400" dirty="0">
                <a:latin typeface="Times New Roman" panose="02020603050405020304" pitchFamily="18" charset="0"/>
                <a:cs typeface="Times New Roman" panose="02020603050405020304" pitchFamily="18" charset="0"/>
              </a:rPr>
              <a:t>Accepting a null hypothesis when it is false is called </a:t>
            </a:r>
            <a:r>
              <a:rPr lang="en-US" sz="2400" b="1" dirty="0">
                <a:latin typeface="Times New Roman" panose="02020603050405020304" pitchFamily="18" charset="0"/>
                <a:cs typeface="Times New Roman" panose="02020603050405020304" pitchFamily="18" charset="0"/>
              </a:rPr>
              <a:t>Type 2 error</a:t>
            </a:r>
            <a:r>
              <a:rPr lang="en-US" sz="2400"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4" name="Picture 3">
            <a:extLst>
              <a:ext uri="{FF2B5EF4-FFF2-40B4-BE49-F238E27FC236}">
                <a16:creationId xmlns:a16="http://schemas.microsoft.com/office/drawing/2014/main" id="{144FCD1C-1509-4E30-B788-0CB81702F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AC2B5F3B-B7F4-449D-88AE-237E4B05B3AD}"/>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78565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290C-2EC9-463C-B655-E49E5889556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One- tailed hypothesis tests: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9F6D94-9F58-43B6-97C2-8AB22306898E}"/>
              </a:ext>
            </a:extLst>
          </p:cNvPr>
          <p:cNvSpPr>
            <a:spLocks noGrp="1"/>
          </p:cNvSpPr>
          <p:nvPr>
            <p:ph idx="1"/>
          </p:nvPr>
        </p:nvSpPr>
        <p:spPr/>
        <p:txBody>
          <a:bodyPr>
            <a:normAutofit/>
          </a:bodyPr>
          <a:lstStyle/>
          <a:p>
            <a:pPr>
              <a:lnSpc>
                <a:spcPct val="150000"/>
              </a:lnSpc>
            </a:pPr>
            <a:r>
              <a:rPr lang="en-US" sz="2400" b="0" i="0" dirty="0">
                <a:effectLst/>
                <a:latin typeface="Times New Roman" panose="02020603050405020304" pitchFamily="18" charset="0"/>
                <a:cs typeface="Times New Roman" panose="02020603050405020304" pitchFamily="18" charset="0"/>
              </a:rPr>
              <a:t>One-tailed hypothesis tests are also known as directional and one-sided tests because you can test for effects in only one direction. When you perform a one-tailed test, the entire significance level percentage goes into the extreme end of one tail of the distribution.</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557A37-F5AF-4CED-BEBD-A75B9E53E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535FFF88-F649-4B93-A170-FD2E1878A809}"/>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63308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EA87-A742-4BB4-96DA-EDC2D527B0F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Two- tailed hypothesis tests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475C4F-69C4-4304-A45C-C32F886D4E62}"/>
              </a:ext>
            </a:extLst>
          </p:cNvPr>
          <p:cNvSpPr>
            <a:spLocks noGrp="1"/>
          </p:cNvSpPr>
          <p:nvPr>
            <p:ph idx="1"/>
          </p:nvPr>
        </p:nvSpPr>
        <p:spPr/>
        <p:txBody>
          <a:bodyPr>
            <a:normAutofit/>
          </a:bodyPr>
          <a:lstStyle/>
          <a:p>
            <a:pPr marL="0" indent="0">
              <a:lnSpc>
                <a:spcPct val="150000"/>
              </a:lnSpc>
              <a:buNone/>
            </a:pPr>
            <a:r>
              <a:rPr lang="en-US" sz="2400" b="0" i="0" dirty="0">
                <a:effectLst/>
                <a:latin typeface="Times New Roman" panose="02020603050405020304" pitchFamily="18" charset="0"/>
                <a:cs typeface="Times New Roman" panose="02020603050405020304" pitchFamily="18" charset="0"/>
              </a:rPr>
              <a:t>Two-tailed hypothesis tests are also known as nondirectional and two-sided tests because you can test for effects in both directions. When you perform a two-tailed test, you split the significance level percentage between both tails of the distribution.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2C8571-4F5D-4583-9278-6317BC06D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A447A5A7-DBBC-4742-A299-CA17FFDC72F3}"/>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22622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63AE-98AC-42F2-9F2E-EFE6B4E3E4A4}"/>
              </a:ext>
            </a:extLst>
          </p:cNvPr>
          <p:cNvSpPr>
            <a:spLocks noGrp="1"/>
          </p:cNvSpPr>
          <p:nvPr>
            <p:ph type="title"/>
          </p:nvPr>
        </p:nvSpPr>
        <p:spPr/>
        <p:txBody>
          <a:bodyPr>
            <a:norm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Advantages of one-tailed hypothesis tests</a:t>
            </a:r>
            <a:br>
              <a:rPr lang="en-US" b="0" i="0" dirty="0">
                <a:solidFill>
                  <a:srgbClr val="222222"/>
                </a:solidFill>
                <a:effectLst/>
                <a:latin typeface="roboto slab"/>
              </a:rPr>
            </a:br>
            <a:endParaRPr lang="en-IN" dirty="0"/>
          </a:p>
        </p:txBody>
      </p:sp>
      <p:sp>
        <p:nvSpPr>
          <p:cNvPr id="3" name="Content Placeholder 2">
            <a:extLst>
              <a:ext uri="{FF2B5EF4-FFF2-40B4-BE49-F238E27FC236}">
                <a16:creationId xmlns:a16="http://schemas.microsoft.com/office/drawing/2014/main" id="{A3534A67-6A32-4DEA-A07A-DC9E2D6E258D}"/>
              </a:ext>
            </a:extLst>
          </p:cNvPr>
          <p:cNvSpPr>
            <a:spLocks noGrp="1"/>
          </p:cNvSpPr>
          <p:nvPr>
            <p:ph idx="1"/>
          </p:nvPr>
        </p:nvSpPr>
        <p:spPr>
          <a:xfrm>
            <a:off x="598502" y="1253331"/>
            <a:ext cx="10515600" cy="4351338"/>
          </a:xfrm>
        </p:spPr>
        <p:txBody>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One-tailed tests have more statistical power to detect an effect in one direction than a two-tailed test with the same design and significance level. One-tailed tests occur most frequently for studies where one of the following is true:</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Effects can exist in only one direction.</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Effects can exist in both directions but the researchers only care about an effect in one direction. There is no drawback to failing to detect an effect in the other direction. (Not recommended.)</a:t>
            </a:r>
          </a:p>
          <a:p>
            <a:pPr marL="0" indent="0">
              <a:buNone/>
            </a:pPr>
            <a:endParaRPr lang="en-IN" dirty="0"/>
          </a:p>
        </p:txBody>
      </p:sp>
      <p:pic>
        <p:nvPicPr>
          <p:cNvPr id="4" name="Picture 3">
            <a:extLst>
              <a:ext uri="{FF2B5EF4-FFF2-40B4-BE49-F238E27FC236}">
                <a16:creationId xmlns:a16="http://schemas.microsoft.com/office/drawing/2014/main" id="{C0896D1C-E768-4DBA-A777-624D5E76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99519A80-0A73-4752-9876-E49461D23666}"/>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37059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3767-5805-4313-A526-BEDBCF3DB535}"/>
              </a:ext>
            </a:extLst>
          </p:cNvPr>
          <p:cNvSpPr>
            <a:spLocks noGrp="1"/>
          </p:cNvSpPr>
          <p:nvPr>
            <p:ph type="title"/>
          </p:nvPr>
        </p:nvSpPr>
        <p:spPr/>
        <p:txBody>
          <a:bodyPr>
            <a:norm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 </a:t>
            </a:r>
            <a:r>
              <a:rPr lang="en-US" sz="2400" b="1" dirty="0">
                <a:solidFill>
                  <a:srgbClr val="222222"/>
                </a:solidFill>
                <a:latin typeface="Times New Roman" panose="02020603050405020304" pitchFamily="18" charset="0"/>
                <a:cs typeface="Times New Roman" panose="02020603050405020304" pitchFamily="18" charset="0"/>
              </a:rPr>
              <a:t>D</a:t>
            </a:r>
            <a:r>
              <a:rPr lang="en-US" sz="2400" b="1" i="0" dirty="0">
                <a:solidFill>
                  <a:srgbClr val="222222"/>
                </a:solidFill>
                <a:effectLst/>
                <a:latin typeface="Times New Roman" panose="02020603050405020304" pitchFamily="18" charset="0"/>
                <a:cs typeface="Times New Roman" panose="02020603050405020304" pitchFamily="18" charset="0"/>
              </a:rPr>
              <a:t>isadvantages of one-tailed hypothesis tests</a:t>
            </a:r>
            <a:br>
              <a:rPr lang="en-US" sz="2400" b="1" i="0" dirty="0">
                <a:solidFill>
                  <a:srgbClr val="222222"/>
                </a:solidFill>
                <a:effectLst/>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B3C375-CF8E-40A5-BB71-3A8139FA72AF}"/>
              </a:ext>
            </a:extLst>
          </p:cNvPr>
          <p:cNvSpPr>
            <a:spLocks noGrp="1"/>
          </p:cNvSpPr>
          <p:nvPr>
            <p:ph idx="1"/>
          </p:nvPr>
        </p:nvSpPr>
        <p:spPr/>
        <p:txBody>
          <a:bodyPr/>
          <a:lstStyle/>
          <a:p>
            <a:pPr>
              <a:lnSpc>
                <a:spcPct val="150000"/>
              </a:lnSpc>
            </a:pPr>
            <a:r>
              <a:rPr lang="en-US" sz="2400" b="0" i="0" dirty="0">
                <a:effectLst/>
                <a:latin typeface="Times New Roman" panose="02020603050405020304" pitchFamily="18" charset="0"/>
                <a:cs typeface="Times New Roman" panose="02020603050405020304" pitchFamily="18" charset="0"/>
              </a:rPr>
              <a:t>The disadvantage of one-tailed tests is that they have no statistical power to detect an effect in the other direction.</a:t>
            </a:r>
          </a:p>
          <a:p>
            <a:pPr marL="0" indent="0">
              <a:buNone/>
            </a:pPr>
            <a:endParaRPr lang="en-IN" dirty="0"/>
          </a:p>
        </p:txBody>
      </p:sp>
      <p:pic>
        <p:nvPicPr>
          <p:cNvPr id="4" name="Picture 3">
            <a:extLst>
              <a:ext uri="{FF2B5EF4-FFF2-40B4-BE49-F238E27FC236}">
                <a16:creationId xmlns:a16="http://schemas.microsoft.com/office/drawing/2014/main" id="{062F6AA9-B54E-4306-98AE-B9A404A56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5357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DD4-1723-497F-B9E4-BA1E59E87D74}"/>
              </a:ext>
            </a:extLst>
          </p:cNvPr>
          <p:cNvSpPr>
            <a:spLocks noGrp="1"/>
          </p:cNvSpPr>
          <p:nvPr>
            <p:ph type="title"/>
          </p:nvPr>
        </p:nvSpPr>
        <p:spPr>
          <a:xfrm>
            <a:off x="838200" y="365126"/>
            <a:ext cx="9566429" cy="1095224"/>
          </a:xfrm>
        </p:spPr>
        <p:txBody>
          <a:bodyPr>
            <a:normAutofit/>
          </a:bodyPr>
          <a:lstStyle/>
          <a:p>
            <a:r>
              <a:rPr lang="en-US" sz="2400" b="1" dirty="0">
                <a:latin typeface="Times New Roman" panose="02020603050405020304" pitchFamily="18" charset="0"/>
                <a:cs typeface="Times New Roman" panose="02020603050405020304" pitchFamily="18" charset="0"/>
              </a:rPr>
              <a:t>One tailed test and two tailed test </a:t>
            </a:r>
            <a:endParaRPr lang="en-IN" sz="24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D48D681-D12B-4922-94F4-F3479EE48689}"/>
              </a:ext>
            </a:extLst>
          </p:cNvPr>
          <p:cNvPicPr>
            <a:picLocks noGrp="1" noChangeAspect="1"/>
          </p:cNvPicPr>
          <p:nvPr>
            <p:ph idx="1"/>
          </p:nvPr>
        </p:nvPicPr>
        <p:blipFill>
          <a:blip r:embed="rId2"/>
          <a:stretch>
            <a:fillRect/>
          </a:stretch>
        </p:blipFill>
        <p:spPr>
          <a:xfrm>
            <a:off x="2386012" y="1690688"/>
            <a:ext cx="7419975" cy="3752850"/>
          </a:xfrm>
          <a:prstGeom prst="rect">
            <a:avLst/>
          </a:prstGeom>
        </p:spPr>
      </p:pic>
      <p:pic>
        <p:nvPicPr>
          <p:cNvPr id="9" name="Picture 8">
            <a:extLst>
              <a:ext uri="{FF2B5EF4-FFF2-40B4-BE49-F238E27FC236}">
                <a16:creationId xmlns:a16="http://schemas.microsoft.com/office/drawing/2014/main" id="{6BF524EF-38EA-4904-B860-8001230B9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10" name="TextBox 9">
            <a:extLst>
              <a:ext uri="{FF2B5EF4-FFF2-40B4-BE49-F238E27FC236}">
                <a16:creationId xmlns:a16="http://schemas.microsoft.com/office/drawing/2014/main" id="{1C54E7B9-2DA2-4067-B417-DFF790FCC16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2113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55E4-F86B-47E4-B321-35AF23CC6BA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What is hypothesis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D55EAE-36EB-4AC9-A5F3-A80579787D7E}"/>
              </a:ext>
            </a:extLst>
          </p:cNvPr>
          <p:cNvSpPr>
            <a:spLocks noGrp="1"/>
          </p:cNvSpPr>
          <p:nvPr>
            <p:ph idx="1"/>
          </p:nvPr>
        </p:nvSpPr>
        <p:spPr>
          <a:xfrm>
            <a:off x="838200" y="1781237"/>
            <a:ext cx="10515600" cy="37051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hypothesis is an assumption about the population parameter.</a:t>
            </a:r>
          </a:p>
          <a:p>
            <a:pPr>
              <a:lnSpc>
                <a:spcPct val="150000"/>
              </a:lnSpc>
            </a:pPr>
            <a:r>
              <a:rPr lang="en-US" sz="2400" dirty="0">
                <a:latin typeface="Times New Roman" panose="02020603050405020304" pitchFamily="18" charset="0"/>
                <a:cs typeface="Times New Roman" panose="02020603050405020304" pitchFamily="18" charset="0"/>
              </a:rPr>
              <a:t>A parameter is characteristic of the population , like its mean or variance.</a:t>
            </a:r>
          </a:p>
          <a:p>
            <a:pPr>
              <a:lnSpc>
                <a:spcPct val="150000"/>
              </a:lnSpc>
            </a:pPr>
            <a:r>
              <a:rPr lang="en-US" sz="2400" dirty="0">
                <a:latin typeface="Times New Roman" panose="02020603050405020304" pitchFamily="18" charset="0"/>
                <a:cs typeface="Times New Roman" panose="02020603050405020304" pitchFamily="18" charset="0"/>
              </a:rPr>
              <a:t>The parameter must be identified before analysis.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629C5E-88F6-4735-A62C-F90AE2B6B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CC84B2CA-E57C-4AA0-B738-D67EB881733F}"/>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280457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EABA-E867-4A2C-8797-9263A6A15CF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Types of statistical hypotheses: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8C46A1-7619-4AE3-85BE-6DE9198834B9}"/>
              </a:ext>
            </a:extLst>
          </p:cNvPr>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There are two types of statistical hypotheses.</a:t>
            </a:r>
          </a:p>
          <a:p>
            <a:pPr marL="0" indent="0">
              <a:lnSpc>
                <a:spcPct val="150000"/>
              </a:lnSpc>
              <a:buNone/>
            </a:pPr>
            <a:r>
              <a:rPr lang="en-US" sz="2400" b="1" dirty="0">
                <a:latin typeface="Times New Roman" panose="02020603050405020304" pitchFamily="18" charset="0"/>
                <a:cs typeface="Times New Roman" panose="02020603050405020304" pitchFamily="18" charset="0"/>
              </a:rPr>
              <a:t>Null hypothesis. </a:t>
            </a:r>
            <a:r>
              <a:rPr lang="en-US" sz="2400" dirty="0">
                <a:latin typeface="Times New Roman" panose="02020603050405020304" pitchFamily="18" charset="0"/>
                <a:cs typeface="Times New Roman" panose="02020603050405020304" pitchFamily="18" charset="0"/>
              </a:rPr>
              <a:t>The null hypothesis, denoted by Ho, is usually the hypothesis that sample observations result purely from chance.</a:t>
            </a:r>
          </a:p>
          <a:p>
            <a:pPr marL="0" indent="0">
              <a:lnSpc>
                <a:spcPct val="150000"/>
              </a:lnSpc>
              <a:buNone/>
            </a:pPr>
            <a:r>
              <a:rPr lang="en-US" sz="2400" b="1" dirty="0">
                <a:latin typeface="Times New Roman" panose="02020603050405020304" pitchFamily="18" charset="0"/>
                <a:cs typeface="Times New Roman" panose="02020603050405020304" pitchFamily="18" charset="0"/>
              </a:rPr>
              <a:t>Alternative hypothesis. </a:t>
            </a:r>
            <a:r>
              <a:rPr lang="en-US" sz="2400" dirty="0">
                <a:latin typeface="Times New Roman" panose="02020603050405020304" pitchFamily="18" charset="0"/>
                <a:cs typeface="Times New Roman" panose="02020603050405020304" pitchFamily="18" charset="0"/>
              </a:rPr>
              <a:t>The alternative hypothesis, denoted by H1 or Ha, is the hypothesis that sample observations are influenced by some non-random cause.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C21376-62B3-4FB6-9520-4EDD9AB95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29DF77F5-9E1C-485C-A745-C51F54122BA4}"/>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2362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A3A2-9C4E-4C44-AC99-9F86D1F5076B}"/>
              </a:ext>
            </a:extLst>
          </p:cNvPr>
          <p:cNvSpPr>
            <a:spLocks noGrp="1"/>
          </p:cNvSpPr>
          <p:nvPr>
            <p:ph type="title"/>
          </p:nvPr>
        </p:nvSpPr>
        <p:spPr>
          <a:xfrm>
            <a:off x="266331" y="-2734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Formula:</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695AB4-81AB-4726-B342-1444C7935A02}"/>
              </a:ext>
            </a:extLst>
          </p:cNvPr>
          <p:cNvSpPr>
            <a:spLocks noGrp="1"/>
          </p:cNvSpPr>
          <p:nvPr>
            <p:ph idx="1"/>
          </p:nvPr>
        </p:nvSpPr>
        <p:spPr>
          <a:xfrm>
            <a:off x="639192" y="1305017"/>
            <a:ext cx="10714608" cy="4871946"/>
          </a:xfrm>
        </p:spPr>
        <p:txBody>
          <a:bodyPr>
            <a:normAutofit fontScale="92500" lnSpcReduction="10000"/>
          </a:bodyPr>
          <a:lstStyle/>
          <a:p>
            <a:pPr algn="l">
              <a:lnSpc>
                <a:spcPct val="150000"/>
              </a:lnSpc>
            </a:pPr>
            <a:r>
              <a:rPr lang="en-US" sz="2600" b="0" i="0" dirty="0">
                <a:effectLst/>
                <a:latin typeface="Times New Roman" panose="02020603050405020304" pitchFamily="18" charset="0"/>
                <a:cs typeface="Times New Roman" panose="02020603050405020304" pitchFamily="18" charset="0"/>
              </a:rPr>
              <a:t>The two important parts here are the null hypothesis and the alternative hypothesis. The formula to measure the null hypothesis and the alternate hypothesis involves the </a:t>
            </a:r>
            <a:r>
              <a:rPr lang="en-US" sz="2600" b="1" i="0" dirty="0">
                <a:effectLst/>
                <a:latin typeface="Times New Roman" panose="02020603050405020304" pitchFamily="18" charset="0"/>
                <a:cs typeface="Times New Roman" panose="02020603050405020304" pitchFamily="18" charset="0"/>
              </a:rPr>
              <a:t>null hypothesis </a:t>
            </a:r>
            <a:r>
              <a:rPr lang="en-US" sz="2600" b="0" i="0" dirty="0">
                <a:effectLst/>
                <a:latin typeface="Times New Roman" panose="02020603050405020304" pitchFamily="18" charset="0"/>
                <a:cs typeface="Times New Roman" panose="02020603050405020304" pitchFamily="18" charset="0"/>
              </a:rPr>
              <a:t>and the </a:t>
            </a:r>
            <a:r>
              <a:rPr lang="en-US" sz="2600" b="1" i="0" dirty="0">
                <a:effectLst/>
                <a:latin typeface="Times New Roman" panose="02020603050405020304" pitchFamily="18" charset="0"/>
                <a:cs typeface="Times New Roman" panose="02020603050405020304" pitchFamily="18" charset="0"/>
              </a:rPr>
              <a:t>alternative hypothesis.</a:t>
            </a:r>
          </a:p>
          <a:p>
            <a:pPr algn="l">
              <a:lnSpc>
                <a:spcPct val="150000"/>
              </a:lnSpc>
            </a:pPr>
            <a:r>
              <a:rPr lang="en-US" sz="2600" b="1" i="0" dirty="0">
                <a:effectLst/>
                <a:latin typeface="Times New Roman" panose="02020603050405020304" pitchFamily="18" charset="0"/>
                <a:cs typeface="Times New Roman" panose="02020603050405020304" pitchFamily="18" charset="0"/>
              </a:rPr>
              <a:t>H0:µ0=0</a:t>
            </a:r>
            <a:endParaRPr lang="en-US" sz="2600" b="0" i="0" dirty="0">
              <a:effectLst/>
              <a:latin typeface="Times New Roman" panose="02020603050405020304" pitchFamily="18" charset="0"/>
              <a:cs typeface="Times New Roman" panose="02020603050405020304" pitchFamily="18" charset="0"/>
            </a:endParaRPr>
          </a:p>
          <a:p>
            <a:pPr algn="l">
              <a:lnSpc>
                <a:spcPct val="150000"/>
              </a:lnSpc>
            </a:pPr>
            <a:r>
              <a:rPr lang="en-US" sz="2600" b="1" i="0" dirty="0">
                <a:effectLst/>
                <a:latin typeface="Times New Roman" panose="02020603050405020304" pitchFamily="18" charset="0"/>
                <a:cs typeface="Times New Roman" panose="02020603050405020304" pitchFamily="18" charset="0"/>
              </a:rPr>
              <a:t>Ha: µ0≠0</a:t>
            </a:r>
            <a:endParaRPr lang="en-US" sz="2600" b="0" i="0" dirty="0">
              <a:effectLst/>
              <a:latin typeface="Times New Roman" panose="02020603050405020304" pitchFamily="18" charset="0"/>
              <a:cs typeface="Times New Roman" panose="02020603050405020304" pitchFamily="18" charset="0"/>
            </a:endParaRPr>
          </a:p>
          <a:p>
            <a:pPr algn="l">
              <a:lnSpc>
                <a:spcPct val="150000"/>
              </a:lnSpc>
            </a:pPr>
            <a:r>
              <a:rPr lang="en-US" sz="2600" b="0" i="0" dirty="0">
                <a:effectLst/>
                <a:latin typeface="Times New Roman" panose="02020603050405020304" pitchFamily="18" charset="0"/>
                <a:cs typeface="Times New Roman" panose="02020603050405020304" pitchFamily="18" charset="0"/>
              </a:rPr>
              <a:t>Where</a:t>
            </a:r>
          </a:p>
          <a:p>
            <a:pPr algn="l">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H0 = null hypothesis</a:t>
            </a:r>
          </a:p>
          <a:p>
            <a:pPr algn="l">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Ha = alternate hypothesis</a:t>
            </a:r>
          </a:p>
          <a:p>
            <a:endParaRPr lang="en-IN" dirty="0"/>
          </a:p>
        </p:txBody>
      </p:sp>
      <p:pic>
        <p:nvPicPr>
          <p:cNvPr id="4" name="Picture 3">
            <a:extLst>
              <a:ext uri="{FF2B5EF4-FFF2-40B4-BE49-F238E27FC236}">
                <a16:creationId xmlns:a16="http://schemas.microsoft.com/office/drawing/2014/main" id="{6C2AD9D6-D4E3-4E42-8144-017844791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37A2BC6D-5C21-487C-9FAE-3FE09A07F000}"/>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22257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6D90-0325-4E98-81AA-FA903030E83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Testing of hypothesis works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3F6ED-B0BB-4FB2-AE88-FD08CCAC5721}"/>
              </a:ext>
            </a:extLst>
          </p:cNvPr>
          <p:cNvSpPr>
            <a:spLocks noGrp="1"/>
          </p:cNvSpPr>
          <p:nvPr>
            <p:ph idx="1"/>
          </p:nvPr>
        </p:nvSpPr>
        <p:spPr/>
        <p:txBody>
          <a:bodyPr/>
          <a:lstStyle/>
          <a:p>
            <a:pPr>
              <a:lnSpc>
                <a:spcPct val="150000"/>
              </a:lnSpc>
            </a:pPr>
            <a:r>
              <a:rPr lang="en-US" sz="2400" dirty="0">
                <a:latin typeface="Times New Roman" panose="02020603050405020304" pitchFamily="18" charset="0"/>
                <a:cs typeface="Times New Roman" panose="02020603050405020304" pitchFamily="18" charset="0"/>
              </a:rPr>
              <a:t>A hypothesis is an assumption about the population parameter which is to be tested.</a:t>
            </a:r>
          </a:p>
          <a:p>
            <a:pPr>
              <a:lnSpc>
                <a:spcPct val="150000"/>
              </a:lnSpc>
            </a:pPr>
            <a:r>
              <a:rPr lang="en-IN" sz="2400" dirty="0">
                <a:latin typeface="Times New Roman" panose="02020603050405020304" pitchFamily="18" charset="0"/>
                <a:cs typeface="Times New Roman" panose="02020603050405020304" pitchFamily="18" charset="0"/>
              </a:rPr>
              <a:t>In hypothesis testing, an analyst tests a statistical sample , with the goal of providing evidence on the plausibility of the null hypothesis.</a:t>
            </a:r>
          </a:p>
        </p:txBody>
      </p:sp>
      <p:pic>
        <p:nvPicPr>
          <p:cNvPr id="6" name="Picture 5">
            <a:extLst>
              <a:ext uri="{FF2B5EF4-FFF2-40B4-BE49-F238E27FC236}">
                <a16:creationId xmlns:a16="http://schemas.microsoft.com/office/drawing/2014/main" id="{D3C946BA-DD8A-4A18-8DF4-98BB38F53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7" name="TextBox 6">
            <a:extLst>
              <a:ext uri="{FF2B5EF4-FFF2-40B4-BE49-F238E27FC236}">
                <a16:creationId xmlns:a16="http://schemas.microsoft.com/office/drawing/2014/main" id="{E89470C3-5C2E-4045-98A9-C7D6CCECA46D}"/>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56442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6D90-0325-4E98-81AA-FA903030E83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Testing of hypothesis works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3F6ED-B0BB-4FB2-AE88-FD08CCAC5721}"/>
              </a:ext>
            </a:extLst>
          </p:cNvPr>
          <p:cNvSpPr>
            <a:spLocks noGrp="1"/>
          </p:cNvSpPr>
          <p:nvPr>
            <p:ph idx="1"/>
          </p:nvPr>
        </p:nvSpPr>
        <p:spPr/>
        <p:txBody>
          <a:bodyPr>
            <a:normAutofit/>
          </a:bodyPr>
          <a:lstStyle/>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Statistical analysts test a hypothesis by measuring and examining a random sample of the population being analyzed. </a:t>
            </a:r>
          </a:p>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All analysts use a random population sample to test two different hypotheses: the null hypothesis and the alternative hypothesis.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3C946BA-DD8A-4A18-8DF4-98BB38F53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7" name="TextBox 6">
            <a:extLst>
              <a:ext uri="{FF2B5EF4-FFF2-40B4-BE49-F238E27FC236}">
                <a16:creationId xmlns:a16="http://schemas.microsoft.com/office/drawing/2014/main" id="{E89470C3-5C2E-4045-98A9-C7D6CCECA46D}"/>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20134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6D90-0325-4E98-81AA-FA903030E83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Steps of hypothesis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3F6ED-B0BB-4FB2-AE88-FD08CCAC5721}"/>
              </a:ext>
            </a:extLst>
          </p:cNvPr>
          <p:cNvSpPr>
            <a:spLocks noGrp="1"/>
          </p:cNvSpPr>
          <p:nvPr>
            <p:ph idx="1"/>
          </p:nvPr>
        </p:nvSpPr>
        <p:spPr/>
        <p:txBody>
          <a:bodyPr/>
          <a:lstStyle/>
          <a:p>
            <a:pPr algn="l">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All hypotheses are tested using a four-step process:</a:t>
            </a:r>
          </a:p>
          <a:p>
            <a:pPr marL="0" indent="0" algn="l">
              <a:lnSpc>
                <a:spcPct val="150000"/>
              </a:lnSpc>
              <a:buNone/>
            </a:pPr>
            <a:r>
              <a:rPr lang="en-US" sz="2400" b="0" i="0" dirty="0">
                <a:solidFill>
                  <a:srgbClr val="111111"/>
                </a:solidFill>
                <a:effectLst/>
                <a:latin typeface="Times New Roman" panose="02020603050405020304" pitchFamily="18" charset="0"/>
                <a:cs typeface="Times New Roman" panose="02020603050405020304" pitchFamily="18" charset="0"/>
              </a:rPr>
              <a:t>-The first step is for the analyst to state the two hypotheses so that only one can be right.</a:t>
            </a:r>
          </a:p>
          <a:p>
            <a:pPr marL="0" indent="0" algn="l">
              <a:lnSpc>
                <a:spcPct val="150000"/>
              </a:lnSpc>
              <a:buNone/>
            </a:pPr>
            <a:r>
              <a:rPr lang="en-US" sz="2400" b="0" i="0" dirty="0">
                <a:solidFill>
                  <a:srgbClr val="111111"/>
                </a:solidFill>
                <a:effectLst/>
                <a:latin typeface="Times New Roman" panose="02020603050405020304" pitchFamily="18" charset="0"/>
                <a:cs typeface="Times New Roman" panose="02020603050405020304" pitchFamily="18" charset="0"/>
              </a:rPr>
              <a:t>-The next step is to formulate an analysis plan, which outlines how the data will be evaluated.</a:t>
            </a:r>
          </a:p>
          <a:p>
            <a:pPr marL="0" indent="0">
              <a:buNone/>
            </a:pPr>
            <a:endParaRPr lang="en-IN" dirty="0"/>
          </a:p>
        </p:txBody>
      </p:sp>
      <p:pic>
        <p:nvPicPr>
          <p:cNvPr id="4" name="Picture 3">
            <a:extLst>
              <a:ext uri="{FF2B5EF4-FFF2-40B4-BE49-F238E27FC236}">
                <a16:creationId xmlns:a16="http://schemas.microsoft.com/office/drawing/2014/main" id="{10B1A440-3ACB-464D-A2C4-50A795588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3F277C0A-2831-4A98-8B4C-1E2A75BAE207}"/>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310099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B8E4-A70A-4F13-ABF4-B59C2733C46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Steps of hypothesis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39F678-0F90-49C4-80D9-EE314D0A4CDA}"/>
              </a:ext>
            </a:extLst>
          </p:cNvPr>
          <p:cNvSpPr>
            <a:spLocks noGrp="1"/>
          </p:cNvSpPr>
          <p:nvPr>
            <p:ph idx="1"/>
          </p:nvPr>
        </p:nvSpPr>
        <p:spPr/>
        <p:txBody>
          <a:bodyPr/>
          <a:lstStyle/>
          <a:p>
            <a:pPr marL="0" indent="0" algn="l">
              <a:lnSpc>
                <a:spcPct val="150000"/>
              </a:lnSpc>
              <a:buNone/>
            </a:pPr>
            <a:r>
              <a:rPr lang="en-US" sz="2400" b="0" i="0" dirty="0">
                <a:solidFill>
                  <a:srgbClr val="111111"/>
                </a:solidFill>
                <a:effectLst/>
                <a:latin typeface="Times New Roman" panose="02020603050405020304" pitchFamily="18" charset="0"/>
                <a:cs typeface="Times New Roman" panose="02020603050405020304" pitchFamily="18" charset="0"/>
              </a:rPr>
              <a:t>-The third step is to carry out the plan and physically analyze the sample data.</a:t>
            </a:r>
          </a:p>
          <a:p>
            <a:pPr marL="0" indent="0" algn="l">
              <a:lnSpc>
                <a:spcPct val="150000"/>
              </a:lnSpc>
              <a:buNone/>
            </a:pPr>
            <a:r>
              <a:rPr lang="en-US" sz="2400" b="0" i="0" dirty="0">
                <a:solidFill>
                  <a:srgbClr val="111111"/>
                </a:solidFill>
                <a:effectLst/>
                <a:latin typeface="Times New Roman" panose="02020603050405020304" pitchFamily="18" charset="0"/>
                <a:cs typeface="Times New Roman" panose="02020603050405020304" pitchFamily="18" charset="0"/>
              </a:rPr>
              <a:t>-The fourth and final step is to analyze the results and either reject the null hypothesis, or state that the null hypothesis is plausible, given the data.</a:t>
            </a:r>
          </a:p>
          <a:p>
            <a:pPr marL="0" indent="0">
              <a:buNone/>
            </a:pPr>
            <a:endParaRPr lang="en-IN" dirty="0"/>
          </a:p>
        </p:txBody>
      </p:sp>
      <p:pic>
        <p:nvPicPr>
          <p:cNvPr id="4" name="Picture 3">
            <a:extLst>
              <a:ext uri="{FF2B5EF4-FFF2-40B4-BE49-F238E27FC236}">
                <a16:creationId xmlns:a16="http://schemas.microsoft.com/office/drawing/2014/main" id="{988F4174-9792-4520-95DB-DF8E44398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5" name="TextBox 4">
            <a:extLst>
              <a:ext uri="{FF2B5EF4-FFF2-40B4-BE49-F238E27FC236}">
                <a16:creationId xmlns:a16="http://schemas.microsoft.com/office/drawing/2014/main" id="{8D5E9B64-4783-40D7-BAF2-7751277D19BC}"/>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7456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A825-759A-4CF1-A48D-9E11CB8B058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Hypothesis testing formula</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11F2AA-D7D9-4FD1-95E1-E3DEAEC0C68D}"/>
              </a:ext>
            </a:extLst>
          </p:cNvPr>
          <p:cNvSpPr>
            <a:spLocks noGrp="1"/>
          </p:cNvSpPr>
          <p:nvPr>
            <p:ph idx="1"/>
          </p:nvPr>
        </p:nvSpPr>
        <p:spPr>
          <a:xfrm>
            <a:off x="838200" y="1542992"/>
            <a:ext cx="10515600"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t has two parts: the null hypothesis and the other is known as the alternative hypothesis. The null hypothesis is the one that the researcher tries to reject. It isn’t easy to prove the alternate hypothesis, so if the null hypothesis is rejected, the remaining alternate theory gets accepted. It is tested at a different level of significance will the help of calculating the test statistics.</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B850405-C7CC-4871-968F-2D73CE6DC30C}"/>
              </a:ext>
            </a:extLst>
          </p:cNvPr>
          <p:cNvPicPr>
            <a:picLocks noChangeAspect="1"/>
          </p:cNvPicPr>
          <p:nvPr/>
        </p:nvPicPr>
        <p:blipFill>
          <a:blip r:embed="rId2"/>
          <a:stretch>
            <a:fillRect/>
          </a:stretch>
        </p:blipFill>
        <p:spPr>
          <a:xfrm>
            <a:off x="5955542" y="4497194"/>
            <a:ext cx="4138019" cy="1272650"/>
          </a:xfrm>
          <a:prstGeom prst="rect">
            <a:avLst/>
          </a:prstGeom>
        </p:spPr>
      </p:pic>
      <p:pic>
        <p:nvPicPr>
          <p:cNvPr id="8" name="Picture 7">
            <a:extLst>
              <a:ext uri="{FF2B5EF4-FFF2-40B4-BE49-F238E27FC236}">
                <a16:creationId xmlns:a16="http://schemas.microsoft.com/office/drawing/2014/main" id="{A4487960-21E8-4D49-9995-3B25930E1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9" name="TextBox 8">
            <a:extLst>
              <a:ext uri="{FF2B5EF4-FFF2-40B4-BE49-F238E27FC236}">
                <a16:creationId xmlns:a16="http://schemas.microsoft.com/office/drawing/2014/main" id="{739ACFE9-9424-4F35-8737-3423EEFF997E}"/>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78861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PPT Presentation</Template>
  <TotalTime>222</TotalTime>
  <Words>1464</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 slab</vt:lpstr>
      <vt:lpstr>Times New Roman</vt:lpstr>
      <vt:lpstr>Office Theme</vt:lpstr>
      <vt:lpstr>Hypothesis testing</vt:lpstr>
      <vt:lpstr>What is hypothesis testing?</vt:lpstr>
      <vt:lpstr>Types of statistical hypotheses:</vt:lpstr>
      <vt:lpstr>Formula:</vt:lpstr>
      <vt:lpstr>Testing of hypothesis works</vt:lpstr>
      <vt:lpstr>Testing of hypothesis works</vt:lpstr>
      <vt:lpstr>Steps of hypothesis testing:</vt:lpstr>
      <vt:lpstr>Steps of hypothesis testing</vt:lpstr>
      <vt:lpstr>Hypothesis testing formula</vt:lpstr>
      <vt:lpstr>Significance level:</vt:lpstr>
      <vt:lpstr>Selecting a significance level:</vt:lpstr>
      <vt:lpstr>Type 1 and Type 2 errors:</vt:lpstr>
      <vt:lpstr>Type 1 and Type 2 errors:</vt:lpstr>
      <vt:lpstr>One- tailed hypothesis tests:</vt:lpstr>
      <vt:lpstr>Two- tailed hypothesis tests</vt:lpstr>
      <vt:lpstr>Advantages of one-tailed hypothesis tests </vt:lpstr>
      <vt:lpstr> Disadvantages of one-tailed hypothesis tests </vt:lpstr>
      <vt:lpstr>One tailed test and two tailed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LIZY PERPETUA</dc:creator>
  <cp:lastModifiedBy>LIZY PERPETUA</cp:lastModifiedBy>
  <cp:revision>22</cp:revision>
  <dcterms:created xsi:type="dcterms:W3CDTF">2021-03-30T05:35:58Z</dcterms:created>
  <dcterms:modified xsi:type="dcterms:W3CDTF">2021-04-08T06:27:18Z</dcterms:modified>
</cp:coreProperties>
</file>