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63" r:id="rId4"/>
    <p:sldId id="264" r:id="rId5"/>
    <p:sldId id="259" r:id="rId6"/>
    <p:sldId id="265" r:id="rId7"/>
    <p:sldId id="271" r:id="rId8"/>
    <p:sldId id="266" r:id="rId9"/>
    <p:sldId id="268" r:id="rId10"/>
    <p:sldId id="267" r:id="rId11"/>
    <p:sldId id="269" r:id="rId12"/>
    <p:sldId id="270" r:id="rId13"/>
    <p:sldId id="27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E1AEDE9-3FCB-4F24-A523-6543C40F3E0C}" type="doc">
      <dgm:prSet loTypeId="urn:microsoft.com/office/officeart/2008/layout/HalfCircleOrganizationChart" loCatId="hierarchy" qsTypeId="urn:microsoft.com/office/officeart/2005/8/quickstyle/simple1" qsCatId="simple" csTypeId="urn:microsoft.com/office/officeart/2005/8/colors/accent1_2" csCatId="accent1"/>
      <dgm:spPr/>
      <dgm:t>
        <a:bodyPr/>
        <a:lstStyle/>
        <a:p>
          <a:endParaRPr lang="en-IN"/>
        </a:p>
      </dgm:t>
    </dgm:pt>
    <dgm:pt modelId="{9DB59633-2C87-4EF2-9F46-E0838BF8C132}">
      <dgm:prSet/>
      <dgm:spPr/>
      <dgm:t>
        <a:bodyPr/>
        <a:lstStyle/>
        <a:p>
          <a:r>
            <a:rPr lang="en-IN" b="0" i="0" dirty="0"/>
            <a:t>Types of Random Variables</a:t>
          </a:r>
          <a:endParaRPr lang="en-IN" dirty="0"/>
        </a:p>
      </dgm:t>
    </dgm:pt>
    <dgm:pt modelId="{6F7D6AEB-7CCF-485A-A85E-A91AC83E79DE}" type="parTrans" cxnId="{0FB6117E-9CD3-486C-BE0A-D162D7DDB59F}">
      <dgm:prSet/>
      <dgm:spPr/>
      <dgm:t>
        <a:bodyPr/>
        <a:lstStyle/>
        <a:p>
          <a:endParaRPr lang="en-IN"/>
        </a:p>
      </dgm:t>
    </dgm:pt>
    <dgm:pt modelId="{D5556F90-D59B-416C-9386-A74B08895F78}" type="sibTrans" cxnId="{0FB6117E-9CD3-486C-BE0A-D162D7DDB59F}">
      <dgm:prSet/>
      <dgm:spPr/>
      <dgm:t>
        <a:bodyPr/>
        <a:lstStyle/>
        <a:p>
          <a:endParaRPr lang="en-IN"/>
        </a:p>
      </dgm:t>
    </dgm:pt>
    <dgm:pt modelId="{3F1A1310-EEBA-439E-805B-22DEC47CAD55}">
      <dgm:prSet/>
      <dgm:spPr/>
      <dgm:t>
        <a:bodyPr/>
        <a:lstStyle/>
        <a:p>
          <a:r>
            <a:rPr lang="en-IN" b="0" i="0" dirty="0"/>
            <a:t>Discrete </a:t>
          </a:r>
          <a:endParaRPr lang="en-IN" dirty="0"/>
        </a:p>
      </dgm:t>
    </dgm:pt>
    <dgm:pt modelId="{D8393371-5A84-40DD-B244-0803B9E27C2E}" type="parTrans" cxnId="{0ADB4478-9EB8-4690-805B-022B9317A004}">
      <dgm:prSet/>
      <dgm:spPr/>
      <dgm:t>
        <a:bodyPr/>
        <a:lstStyle/>
        <a:p>
          <a:endParaRPr lang="en-IN"/>
        </a:p>
      </dgm:t>
    </dgm:pt>
    <dgm:pt modelId="{41C37063-CA79-4FBC-A8C9-E53C8D59C3DA}" type="sibTrans" cxnId="{0ADB4478-9EB8-4690-805B-022B9317A004}">
      <dgm:prSet/>
      <dgm:spPr/>
      <dgm:t>
        <a:bodyPr/>
        <a:lstStyle/>
        <a:p>
          <a:endParaRPr lang="en-IN"/>
        </a:p>
      </dgm:t>
    </dgm:pt>
    <dgm:pt modelId="{1E144DC2-E8CA-4BCF-85F4-394D53D9A1B8}">
      <dgm:prSet/>
      <dgm:spPr/>
      <dgm:t>
        <a:bodyPr/>
        <a:lstStyle/>
        <a:p>
          <a:r>
            <a:rPr lang="en-IN" dirty="0"/>
            <a:t>continuous</a:t>
          </a:r>
        </a:p>
      </dgm:t>
    </dgm:pt>
    <dgm:pt modelId="{52668DFE-348D-4FA8-B8E1-AC5E6943C3A1}" type="parTrans" cxnId="{43175A1B-2105-4078-8D08-1FA334C3B389}">
      <dgm:prSet/>
      <dgm:spPr/>
      <dgm:t>
        <a:bodyPr/>
        <a:lstStyle/>
        <a:p>
          <a:endParaRPr lang="en-IN"/>
        </a:p>
      </dgm:t>
    </dgm:pt>
    <dgm:pt modelId="{06B9C02C-C146-4A56-96AD-DCE93A98B973}" type="sibTrans" cxnId="{43175A1B-2105-4078-8D08-1FA334C3B389}">
      <dgm:prSet/>
      <dgm:spPr/>
      <dgm:t>
        <a:bodyPr/>
        <a:lstStyle/>
        <a:p>
          <a:endParaRPr lang="en-IN"/>
        </a:p>
      </dgm:t>
    </dgm:pt>
    <dgm:pt modelId="{09201517-80DF-410E-8EE2-B8B99EFD7A15}" type="pres">
      <dgm:prSet presAssocID="{EE1AEDE9-3FCB-4F24-A523-6543C40F3E0C}" presName="Name0" presStyleCnt="0">
        <dgm:presLayoutVars>
          <dgm:orgChart val="1"/>
          <dgm:chPref val="1"/>
          <dgm:dir/>
          <dgm:animOne val="branch"/>
          <dgm:animLvl val="lvl"/>
          <dgm:resizeHandles/>
        </dgm:presLayoutVars>
      </dgm:prSet>
      <dgm:spPr/>
    </dgm:pt>
    <dgm:pt modelId="{649B089C-C75D-446C-B566-4797DE1D9A31}" type="pres">
      <dgm:prSet presAssocID="{9DB59633-2C87-4EF2-9F46-E0838BF8C132}" presName="hierRoot1" presStyleCnt="0">
        <dgm:presLayoutVars>
          <dgm:hierBranch val="init"/>
        </dgm:presLayoutVars>
      </dgm:prSet>
      <dgm:spPr/>
    </dgm:pt>
    <dgm:pt modelId="{C1F031C1-5C3A-43ED-A99C-1A5961037AE4}" type="pres">
      <dgm:prSet presAssocID="{9DB59633-2C87-4EF2-9F46-E0838BF8C132}" presName="rootComposite1" presStyleCnt="0"/>
      <dgm:spPr/>
    </dgm:pt>
    <dgm:pt modelId="{00E5C04F-567D-4CAE-8592-833264E6670D}" type="pres">
      <dgm:prSet presAssocID="{9DB59633-2C87-4EF2-9F46-E0838BF8C132}" presName="rootText1" presStyleLbl="alignAcc1" presStyleIdx="0" presStyleCnt="0" custAng="0" custLinFactX="31678" custLinFactY="-51603" custLinFactNeighborX="100000" custLinFactNeighborY="-100000">
        <dgm:presLayoutVars>
          <dgm:chPref val="3"/>
        </dgm:presLayoutVars>
      </dgm:prSet>
      <dgm:spPr/>
    </dgm:pt>
    <dgm:pt modelId="{21A70530-8ECC-4CA0-85E1-92158DDA8F59}" type="pres">
      <dgm:prSet presAssocID="{9DB59633-2C87-4EF2-9F46-E0838BF8C132}" presName="topArc1" presStyleLbl="parChTrans1D1" presStyleIdx="0" presStyleCnt="6"/>
      <dgm:spPr/>
    </dgm:pt>
    <dgm:pt modelId="{D30422EA-2A0A-4217-8474-CE453B6D467E}" type="pres">
      <dgm:prSet presAssocID="{9DB59633-2C87-4EF2-9F46-E0838BF8C132}" presName="bottomArc1" presStyleLbl="parChTrans1D1" presStyleIdx="1" presStyleCnt="6"/>
      <dgm:spPr/>
    </dgm:pt>
    <dgm:pt modelId="{45328C8F-4A6B-404F-839F-A9E206F476C0}" type="pres">
      <dgm:prSet presAssocID="{9DB59633-2C87-4EF2-9F46-E0838BF8C132}" presName="topConnNode1" presStyleLbl="node1" presStyleIdx="0" presStyleCnt="0"/>
      <dgm:spPr/>
    </dgm:pt>
    <dgm:pt modelId="{2DC44A37-EC79-46D1-9395-A0A71E43D014}" type="pres">
      <dgm:prSet presAssocID="{9DB59633-2C87-4EF2-9F46-E0838BF8C132}" presName="hierChild2" presStyleCnt="0"/>
      <dgm:spPr/>
    </dgm:pt>
    <dgm:pt modelId="{538CF132-91F7-4398-98DB-F952CE6E3CE6}" type="pres">
      <dgm:prSet presAssocID="{9DB59633-2C87-4EF2-9F46-E0838BF8C132}" presName="hierChild3" presStyleCnt="0"/>
      <dgm:spPr/>
    </dgm:pt>
    <dgm:pt modelId="{D9E8D5F2-8320-4171-919E-3155FF788E97}" type="pres">
      <dgm:prSet presAssocID="{3F1A1310-EEBA-439E-805B-22DEC47CAD55}" presName="hierRoot1" presStyleCnt="0">
        <dgm:presLayoutVars>
          <dgm:hierBranch val="init"/>
        </dgm:presLayoutVars>
      </dgm:prSet>
      <dgm:spPr/>
    </dgm:pt>
    <dgm:pt modelId="{388C6060-0D26-4FE7-AF36-CEFABAD89553}" type="pres">
      <dgm:prSet presAssocID="{3F1A1310-EEBA-439E-805B-22DEC47CAD55}" presName="rootComposite1" presStyleCnt="0"/>
      <dgm:spPr/>
    </dgm:pt>
    <dgm:pt modelId="{48F8788C-1C86-4509-A86F-F88A2D23BC86}" type="pres">
      <dgm:prSet presAssocID="{3F1A1310-EEBA-439E-805B-22DEC47CAD55}" presName="rootText1" presStyleLbl="alignAcc1" presStyleIdx="0" presStyleCnt="0" custLinFactNeighborX="-82010" custLinFactNeighborY="24963">
        <dgm:presLayoutVars>
          <dgm:chPref val="3"/>
        </dgm:presLayoutVars>
      </dgm:prSet>
      <dgm:spPr/>
    </dgm:pt>
    <dgm:pt modelId="{D2EE9930-102F-48FA-8F8B-9F2266640A4F}" type="pres">
      <dgm:prSet presAssocID="{3F1A1310-EEBA-439E-805B-22DEC47CAD55}" presName="topArc1" presStyleLbl="parChTrans1D1" presStyleIdx="2" presStyleCnt="6"/>
      <dgm:spPr/>
    </dgm:pt>
    <dgm:pt modelId="{3D2A3AC0-1307-4CD2-8862-D1B995FC409C}" type="pres">
      <dgm:prSet presAssocID="{3F1A1310-EEBA-439E-805B-22DEC47CAD55}" presName="bottomArc1" presStyleLbl="parChTrans1D1" presStyleIdx="3" presStyleCnt="6"/>
      <dgm:spPr/>
    </dgm:pt>
    <dgm:pt modelId="{64BAE920-1C28-4BFC-A961-72F4AC93CCD5}" type="pres">
      <dgm:prSet presAssocID="{3F1A1310-EEBA-439E-805B-22DEC47CAD55}" presName="topConnNode1" presStyleLbl="node1" presStyleIdx="0" presStyleCnt="0"/>
      <dgm:spPr/>
    </dgm:pt>
    <dgm:pt modelId="{B2763F67-A96F-4DC1-8E7C-0117E9B0C1EA}" type="pres">
      <dgm:prSet presAssocID="{3F1A1310-EEBA-439E-805B-22DEC47CAD55}" presName="hierChild2" presStyleCnt="0"/>
      <dgm:spPr/>
    </dgm:pt>
    <dgm:pt modelId="{846E1F67-0D0A-402F-9EA7-EB032F3BB089}" type="pres">
      <dgm:prSet presAssocID="{3F1A1310-EEBA-439E-805B-22DEC47CAD55}" presName="hierChild3" presStyleCnt="0"/>
      <dgm:spPr/>
    </dgm:pt>
    <dgm:pt modelId="{E0E23B5C-5A30-4099-8104-F83A10FCACD0}" type="pres">
      <dgm:prSet presAssocID="{1E144DC2-E8CA-4BCF-85F4-394D53D9A1B8}" presName="hierRoot1" presStyleCnt="0">
        <dgm:presLayoutVars>
          <dgm:hierBranch val="init"/>
        </dgm:presLayoutVars>
      </dgm:prSet>
      <dgm:spPr/>
    </dgm:pt>
    <dgm:pt modelId="{6D78E440-9D80-49B1-AAB1-F86969BBDF9E}" type="pres">
      <dgm:prSet presAssocID="{1E144DC2-E8CA-4BCF-85F4-394D53D9A1B8}" presName="rootComposite1" presStyleCnt="0"/>
      <dgm:spPr/>
    </dgm:pt>
    <dgm:pt modelId="{A76724DE-B0E4-469B-92A2-9CA5A69B5573}" type="pres">
      <dgm:prSet presAssocID="{1E144DC2-E8CA-4BCF-85F4-394D53D9A1B8}" presName="rootText1" presStyleLbl="alignAcc1" presStyleIdx="0" presStyleCnt="0" custLinFactNeighborX="-17881" custLinFactNeighborY="18048">
        <dgm:presLayoutVars>
          <dgm:chPref val="3"/>
        </dgm:presLayoutVars>
      </dgm:prSet>
      <dgm:spPr/>
    </dgm:pt>
    <dgm:pt modelId="{41124F79-4568-453B-B5C3-41042F634527}" type="pres">
      <dgm:prSet presAssocID="{1E144DC2-E8CA-4BCF-85F4-394D53D9A1B8}" presName="topArc1" presStyleLbl="parChTrans1D1" presStyleIdx="4" presStyleCnt="6"/>
      <dgm:spPr/>
    </dgm:pt>
    <dgm:pt modelId="{98A9BF66-2E50-4764-B6B1-CAA6827807DD}" type="pres">
      <dgm:prSet presAssocID="{1E144DC2-E8CA-4BCF-85F4-394D53D9A1B8}" presName="bottomArc1" presStyleLbl="parChTrans1D1" presStyleIdx="5" presStyleCnt="6"/>
      <dgm:spPr/>
    </dgm:pt>
    <dgm:pt modelId="{82841FC3-6C7F-4F3D-B9E5-5C5EB46E2670}" type="pres">
      <dgm:prSet presAssocID="{1E144DC2-E8CA-4BCF-85F4-394D53D9A1B8}" presName="topConnNode1" presStyleLbl="node1" presStyleIdx="0" presStyleCnt="0"/>
      <dgm:spPr/>
    </dgm:pt>
    <dgm:pt modelId="{48621020-9A9F-4FE7-AFD7-87CA8CC94A6B}" type="pres">
      <dgm:prSet presAssocID="{1E144DC2-E8CA-4BCF-85F4-394D53D9A1B8}" presName="hierChild2" presStyleCnt="0"/>
      <dgm:spPr/>
    </dgm:pt>
    <dgm:pt modelId="{6CD2C308-44BB-4C74-A44F-6EF2550D447B}" type="pres">
      <dgm:prSet presAssocID="{1E144DC2-E8CA-4BCF-85F4-394D53D9A1B8}" presName="hierChild3" presStyleCnt="0"/>
      <dgm:spPr/>
    </dgm:pt>
  </dgm:ptLst>
  <dgm:cxnLst>
    <dgm:cxn modelId="{43175A1B-2105-4078-8D08-1FA334C3B389}" srcId="{EE1AEDE9-3FCB-4F24-A523-6543C40F3E0C}" destId="{1E144DC2-E8CA-4BCF-85F4-394D53D9A1B8}" srcOrd="2" destOrd="0" parTransId="{52668DFE-348D-4FA8-B8E1-AC5E6943C3A1}" sibTransId="{06B9C02C-C146-4A56-96AD-DCE93A98B973}"/>
    <dgm:cxn modelId="{FF314741-2C68-4387-B48F-1980FDFA8490}" type="presOf" srcId="{1E144DC2-E8CA-4BCF-85F4-394D53D9A1B8}" destId="{A76724DE-B0E4-469B-92A2-9CA5A69B5573}" srcOrd="0" destOrd="0" presId="urn:microsoft.com/office/officeart/2008/layout/HalfCircleOrganizationChart"/>
    <dgm:cxn modelId="{AA713C64-9829-4E60-AF3A-7CF5E1AAD1C1}" type="presOf" srcId="{1E144DC2-E8CA-4BCF-85F4-394D53D9A1B8}" destId="{82841FC3-6C7F-4F3D-B9E5-5C5EB46E2670}" srcOrd="1" destOrd="0" presId="urn:microsoft.com/office/officeart/2008/layout/HalfCircleOrganizationChart"/>
    <dgm:cxn modelId="{90E9D771-476A-4EB7-B14F-22C50EB4A0BF}" type="presOf" srcId="{9DB59633-2C87-4EF2-9F46-E0838BF8C132}" destId="{45328C8F-4A6B-404F-839F-A9E206F476C0}" srcOrd="1" destOrd="0" presId="urn:microsoft.com/office/officeart/2008/layout/HalfCircleOrganizationChart"/>
    <dgm:cxn modelId="{0ADB4478-9EB8-4690-805B-022B9317A004}" srcId="{EE1AEDE9-3FCB-4F24-A523-6543C40F3E0C}" destId="{3F1A1310-EEBA-439E-805B-22DEC47CAD55}" srcOrd="1" destOrd="0" parTransId="{D8393371-5A84-40DD-B244-0803B9E27C2E}" sibTransId="{41C37063-CA79-4FBC-A8C9-E53C8D59C3DA}"/>
    <dgm:cxn modelId="{0FB6117E-9CD3-486C-BE0A-D162D7DDB59F}" srcId="{EE1AEDE9-3FCB-4F24-A523-6543C40F3E0C}" destId="{9DB59633-2C87-4EF2-9F46-E0838BF8C132}" srcOrd="0" destOrd="0" parTransId="{6F7D6AEB-7CCF-485A-A85E-A91AC83E79DE}" sibTransId="{D5556F90-D59B-416C-9386-A74B08895F78}"/>
    <dgm:cxn modelId="{A261FE84-A7C9-45D7-A5FB-49B4582EE1AC}" type="presOf" srcId="{3F1A1310-EEBA-439E-805B-22DEC47CAD55}" destId="{48F8788C-1C86-4509-A86F-F88A2D23BC86}" srcOrd="0" destOrd="0" presId="urn:microsoft.com/office/officeart/2008/layout/HalfCircleOrganizationChart"/>
    <dgm:cxn modelId="{95ECFC86-1CE6-4A2A-A4D0-3CCD10B809DB}" type="presOf" srcId="{EE1AEDE9-3FCB-4F24-A523-6543C40F3E0C}" destId="{09201517-80DF-410E-8EE2-B8B99EFD7A15}" srcOrd="0" destOrd="0" presId="urn:microsoft.com/office/officeart/2008/layout/HalfCircleOrganizationChart"/>
    <dgm:cxn modelId="{1B9B93A1-AC4D-43C5-A975-31F1815F9359}" type="presOf" srcId="{3F1A1310-EEBA-439E-805B-22DEC47CAD55}" destId="{64BAE920-1C28-4BFC-A961-72F4AC93CCD5}" srcOrd="1" destOrd="0" presId="urn:microsoft.com/office/officeart/2008/layout/HalfCircleOrganizationChart"/>
    <dgm:cxn modelId="{489A5CD4-7BB2-4AE7-B637-4B78FC3B14AA}" type="presOf" srcId="{9DB59633-2C87-4EF2-9F46-E0838BF8C132}" destId="{00E5C04F-567D-4CAE-8592-833264E6670D}" srcOrd="0" destOrd="0" presId="urn:microsoft.com/office/officeart/2008/layout/HalfCircleOrganizationChart"/>
    <dgm:cxn modelId="{9A1F7178-FB71-4577-BD67-D12D196028E7}" type="presParOf" srcId="{09201517-80DF-410E-8EE2-B8B99EFD7A15}" destId="{649B089C-C75D-446C-B566-4797DE1D9A31}" srcOrd="0" destOrd="0" presId="urn:microsoft.com/office/officeart/2008/layout/HalfCircleOrganizationChart"/>
    <dgm:cxn modelId="{CD63C22F-847D-4EAC-904D-32F5C1220127}" type="presParOf" srcId="{649B089C-C75D-446C-B566-4797DE1D9A31}" destId="{C1F031C1-5C3A-43ED-A99C-1A5961037AE4}" srcOrd="0" destOrd="0" presId="urn:microsoft.com/office/officeart/2008/layout/HalfCircleOrganizationChart"/>
    <dgm:cxn modelId="{EA8CDFE9-CDB0-4DB2-B857-5329E9E14871}" type="presParOf" srcId="{C1F031C1-5C3A-43ED-A99C-1A5961037AE4}" destId="{00E5C04F-567D-4CAE-8592-833264E6670D}" srcOrd="0" destOrd="0" presId="urn:microsoft.com/office/officeart/2008/layout/HalfCircleOrganizationChart"/>
    <dgm:cxn modelId="{8F04BC85-A6E7-4A0E-A63E-6EC2DCDE530D}" type="presParOf" srcId="{C1F031C1-5C3A-43ED-A99C-1A5961037AE4}" destId="{21A70530-8ECC-4CA0-85E1-92158DDA8F59}" srcOrd="1" destOrd="0" presId="urn:microsoft.com/office/officeart/2008/layout/HalfCircleOrganizationChart"/>
    <dgm:cxn modelId="{E06A2CE5-9026-4D5D-98B1-25CA3022614F}" type="presParOf" srcId="{C1F031C1-5C3A-43ED-A99C-1A5961037AE4}" destId="{D30422EA-2A0A-4217-8474-CE453B6D467E}" srcOrd="2" destOrd="0" presId="urn:microsoft.com/office/officeart/2008/layout/HalfCircleOrganizationChart"/>
    <dgm:cxn modelId="{CFAC0F93-FB6F-42E2-A7FF-2F55A0A9AE5D}" type="presParOf" srcId="{C1F031C1-5C3A-43ED-A99C-1A5961037AE4}" destId="{45328C8F-4A6B-404F-839F-A9E206F476C0}" srcOrd="3" destOrd="0" presId="urn:microsoft.com/office/officeart/2008/layout/HalfCircleOrganizationChart"/>
    <dgm:cxn modelId="{E50D86B7-8AE8-4155-AC6E-BAD7498FF86F}" type="presParOf" srcId="{649B089C-C75D-446C-B566-4797DE1D9A31}" destId="{2DC44A37-EC79-46D1-9395-A0A71E43D014}" srcOrd="1" destOrd="0" presId="urn:microsoft.com/office/officeart/2008/layout/HalfCircleOrganizationChart"/>
    <dgm:cxn modelId="{2FFF6AE9-4316-4CF7-AFE7-7EF63F98F279}" type="presParOf" srcId="{649B089C-C75D-446C-B566-4797DE1D9A31}" destId="{538CF132-91F7-4398-98DB-F952CE6E3CE6}" srcOrd="2" destOrd="0" presId="urn:microsoft.com/office/officeart/2008/layout/HalfCircleOrganizationChart"/>
    <dgm:cxn modelId="{832B3343-A83C-4F43-98B5-361938740B30}" type="presParOf" srcId="{09201517-80DF-410E-8EE2-B8B99EFD7A15}" destId="{D9E8D5F2-8320-4171-919E-3155FF788E97}" srcOrd="1" destOrd="0" presId="urn:microsoft.com/office/officeart/2008/layout/HalfCircleOrganizationChart"/>
    <dgm:cxn modelId="{DD88FAD7-FED1-4F82-9F87-BF6C538F38E0}" type="presParOf" srcId="{D9E8D5F2-8320-4171-919E-3155FF788E97}" destId="{388C6060-0D26-4FE7-AF36-CEFABAD89553}" srcOrd="0" destOrd="0" presId="urn:microsoft.com/office/officeart/2008/layout/HalfCircleOrganizationChart"/>
    <dgm:cxn modelId="{8819F5E3-7C1A-4E60-A0AC-0B01274C0F50}" type="presParOf" srcId="{388C6060-0D26-4FE7-AF36-CEFABAD89553}" destId="{48F8788C-1C86-4509-A86F-F88A2D23BC86}" srcOrd="0" destOrd="0" presId="urn:microsoft.com/office/officeart/2008/layout/HalfCircleOrganizationChart"/>
    <dgm:cxn modelId="{6F56C32D-B527-40CF-91DD-45B836F5D269}" type="presParOf" srcId="{388C6060-0D26-4FE7-AF36-CEFABAD89553}" destId="{D2EE9930-102F-48FA-8F8B-9F2266640A4F}" srcOrd="1" destOrd="0" presId="urn:microsoft.com/office/officeart/2008/layout/HalfCircleOrganizationChart"/>
    <dgm:cxn modelId="{6215B4F1-3D99-4130-98E0-2BFB5993647F}" type="presParOf" srcId="{388C6060-0D26-4FE7-AF36-CEFABAD89553}" destId="{3D2A3AC0-1307-4CD2-8862-D1B995FC409C}" srcOrd="2" destOrd="0" presId="urn:microsoft.com/office/officeart/2008/layout/HalfCircleOrganizationChart"/>
    <dgm:cxn modelId="{44D872E5-481C-4B92-BC34-20D1033BF4F9}" type="presParOf" srcId="{388C6060-0D26-4FE7-AF36-CEFABAD89553}" destId="{64BAE920-1C28-4BFC-A961-72F4AC93CCD5}" srcOrd="3" destOrd="0" presId="urn:microsoft.com/office/officeart/2008/layout/HalfCircleOrganizationChart"/>
    <dgm:cxn modelId="{83B85BEC-6CDE-4777-8BA7-9211F0FE5376}" type="presParOf" srcId="{D9E8D5F2-8320-4171-919E-3155FF788E97}" destId="{B2763F67-A96F-4DC1-8E7C-0117E9B0C1EA}" srcOrd="1" destOrd="0" presId="urn:microsoft.com/office/officeart/2008/layout/HalfCircleOrganizationChart"/>
    <dgm:cxn modelId="{1426A527-D4CB-46F8-9677-284630544753}" type="presParOf" srcId="{D9E8D5F2-8320-4171-919E-3155FF788E97}" destId="{846E1F67-0D0A-402F-9EA7-EB032F3BB089}" srcOrd="2" destOrd="0" presId="urn:microsoft.com/office/officeart/2008/layout/HalfCircleOrganizationChart"/>
    <dgm:cxn modelId="{5672CB7A-6DA7-4E6A-8949-A13A261073D1}" type="presParOf" srcId="{09201517-80DF-410E-8EE2-B8B99EFD7A15}" destId="{E0E23B5C-5A30-4099-8104-F83A10FCACD0}" srcOrd="2" destOrd="0" presId="urn:microsoft.com/office/officeart/2008/layout/HalfCircleOrganizationChart"/>
    <dgm:cxn modelId="{B97DB279-DC90-4033-8F9D-A552E3C4CCC8}" type="presParOf" srcId="{E0E23B5C-5A30-4099-8104-F83A10FCACD0}" destId="{6D78E440-9D80-49B1-AAB1-F86969BBDF9E}" srcOrd="0" destOrd="0" presId="urn:microsoft.com/office/officeart/2008/layout/HalfCircleOrganizationChart"/>
    <dgm:cxn modelId="{229DA179-4565-4447-97A4-6C8FC18CC08B}" type="presParOf" srcId="{6D78E440-9D80-49B1-AAB1-F86969BBDF9E}" destId="{A76724DE-B0E4-469B-92A2-9CA5A69B5573}" srcOrd="0" destOrd="0" presId="urn:microsoft.com/office/officeart/2008/layout/HalfCircleOrganizationChart"/>
    <dgm:cxn modelId="{3BC30513-1010-4224-8095-819A9AD41E8D}" type="presParOf" srcId="{6D78E440-9D80-49B1-AAB1-F86969BBDF9E}" destId="{41124F79-4568-453B-B5C3-41042F634527}" srcOrd="1" destOrd="0" presId="urn:microsoft.com/office/officeart/2008/layout/HalfCircleOrganizationChart"/>
    <dgm:cxn modelId="{E1DAF39F-0BA9-450C-A27E-10CECDCC8CFC}" type="presParOf" srcId="{6D78E440-9D80-49B1-AAB1-F86969BBDF9E}" destId="{98A9BF66-2E50-4764-B6B1-CAA6827807DD}" srcOrd="2" destOrd="0" presId="urn:microsoft.com/office/officeart/2008/layout/HalfCircleOrganizationChart"/>
    <dgm:cxn modelId="{FB2D182B-706D-4DB6-98BA-A42ED298ED1C}" type="presParOf" srcId="{6D78E440-9D80-49B1-AAB1-F86969BBDF9E}" destId="{82841FC3-6C7F-4F3D-B9E5-5C5EB46E2670}" srcOrd="3" destOrd="0" presId="urn:microsoft.com/office/officeart/2008/layout/HalfCircleOrganizationChart"/>
    <dgm:cxn modelId="{31BF2D8D-E51F-47B6-94D5-CDF8E8ED3360}" type="presParOf" srcId="{E0E23B5C-5A30-4099-8104-F83A10FCACD0}" destId="{48621020-9A9F-4FE7-AFD7-87CA8CC94A6B}" srcOrd="1" destOrd="0" presId="urn:microsoft.com/office/officeart/2008/layout/HalfCircleOrganizationChart"/>
    <dgm:cxn modelId="{782117FB-786E-4C64-B1A7-526242F068A0}" type="presParOf" srcId="{E0E23B5C-5A30-4099-8104-F83A10FCACD0}" destId="{6CD2C308-44BB-4C74-A44F-6EF2550D447B}"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A70530-8ECC-4CA0-85E1-92158DDA8F59}">
      <dsp:nvSpPr>
        <dsp:cNvPr id="0" name=""/>
        <dsp:cNvSpPr/>
      </dsp:nvSpPr>
      <dsp:spPr>
        <a:xfrm>
          <a:off x="4634814" y="183981"/>
          <a:ext cx="1478872" cy="14788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30422EA-2A0A-4217-8474-CE453B6D467E}">
      <dsp:nvSpPr>
        <dsp:cNvPr id="0" name=""/>
        <dsp:cNvSpPr/>
      </dsp:nvSpPr>
      <dsp:spPr>
        <a:xfrm>
          <a:off x="4634814" y="183981"/>
          <a:ext cx="1478872" cy="14788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E5C04F-567D-4CAE-8592-833264E6670D}">
      <dsp:nvSpPr>
        <dsp:cNvPr id="0" name=""/>
        <dsp:cNvSpPr/>
      </dsp:nvSpPr>
      <dsp:spPr>
        <a:xfrm>
          <a:off x="3895378" y="450178"/>
          <a:ext cx="2957744" cy="94647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0" i="0" kern="1200" dirty="0"/>
            <a:t>Types of Random Variables</a:t>
          </a:r>
          <a:endParaRPr lang="en-IN" sz="3200" kern="1200" dirty="0"/>
        </a:p>
      </dsp:txBody>
      <dsp:txXfrm>
        <a:off x="3895378" y="450178"/>
        <a:ext cx="2957744" cy="946478"/>
      </dsp:txXfrm>
    </dsp:sp>
    <dsp:sp modelId="{D2EE9930-102F-48FA-8F8B-9F2266640A4F}">
      <dsp:nvSpPr>
        <dsp:cNvPr id="0" name=""/>
        <dsp:cNvSpPr/>
      </dsp:nvSpPr>
      <dsp:spPr>
        <a:xfrm>
          <a:off x="1893340" y="1855140"/>
          <a:ext cx="1478872" cy="14788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D2A3AC0-1307-4CD2-8862-D1B995FC409C}">
      <dsp:nvSpPr>
        <dsp:cNvPr id="0" name=""/>
        <dsp:cNvSpPr/>
      </dsp:nvSpPr>
      <dsp:spPr>
        <a:xfrm>
          <a:off x="1893340" y="1855140"/>
          <a:ext cx="1478872" cy="14788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F8788C-1C86-4509-A86F-F88A2D23BC86}">
      <dsp:nvSpPr>
        <dsp:cNvPr id="0" name=""/>
        <dsp:cNvSpPr/>
      </dsp:nvSpPr>
      <dsp:spPr>
        <a:xfrm>
          <a:off x="1153903" y="2121337"/>
          <a:ext cx="2957744" cy="94647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b="0" i="0" kern="1200" dirty="0"/>
            <a:t>Discrete </a:t>
          </a:r>
          <a:endParaRPr lang="en-IN" sz="3200" kern="1200" dirty="0"/>
        </a:p>
      </dsp:txBody>
      <dsp:txXfrm>
        <a:off x="1153903" y="2121337"/>
        <a:ext cx="2957744" cy="946478"/>
      </dsp:txXfrm>
    </dsp:sp>
    <dsp:sp modelId="{41124F79-4568-453B-B5C3-41042F634527}">
      <dsp:nvSpPr>
        <dsp:cNvPr id="0" name=""/>
        <dsp:cNvSpPr/>
      </dsp:nvSpPr>
      <dsp:spPr>
        <a:xfrm>
          <a:off x="7368983" y="1789691"/>
          <a:ext cx="1478872" cy="1478872"/>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8A9BF66-2E50-4764-B6B1-CAA6827807DD}">
      <dsp:nvSpPr>
        <dsp:cNvPr id="0" name=""/>
        <dsp:cNvSpPr/>
      </dsp:nvSpPr>
      <dsp:spPr>
        <a:xfrm>
          <a:off x="7368983" y="1789691"/>
          <a:ext cx="1478872" cy="1478872"/>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76724DE-B0E4-469B-92A2-9CA5A69B5573}">
      <dsp:nvSpPr>
        <dsp:cNvPr id="0" name=""/>
        <dsp:cNvSpPr/>
      </dsp:nvSpPr>
      <dsp:spPr>
        <a:xfrm>
          <a:off x="6629546" y="2055888"/>
          <a:ext cx="2957744" cy="946478"/>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IN" sz="3200" kern="1200" dirty="0"/>
            <a:t>continuous</a:t>
          </a:r>
        </a:p>
      </dsp:txBody>
      <dsp:txXfrm>
        <a:off x="6629546" y="2055888"/>
        <a:ext cx="2957744" cy="946478"/>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2C173-12AB-41AF-8D12-A7B6D50D962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F85AB39-2AFB-4214-BA1A-175B1F3D2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D76D014-76A3-485B-A3CA-30A20D686CE6}"/>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5" name="Footer Placeholder 4">
            <a:extLst>
              <a:ext uri="{FF2B5EF4-FFF2-40B4-BE49-F238E27FC236}">
                <a16:creationId xmlns:a16="http://schemas.microsoft.com/office/drawing/2014/main" id="{FF71D0E9-4D6D-4A5A-BF0B-8EDDD90A2B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D926586-25A9-43DD-9846-94DE9B742802}"/>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3698333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D8B7B-CBCB-49DC-9F49-EC381E6B1E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CED61D2-BFCF-49BE-9885-0F6E931533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2F83E7-A591-4798-B6AB-E4EE556166C7}"/>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5" name="Footer Placeholder 4">
            <a:extLst>
              <a:ext uri="{FF2B5EF4-FFF2-40B4-BE49-F238E27FC236}">
                <a16:creationId xmlns:a16="http://schemas.microsoft.com/office/drawing/2014/main" id="{327ABDBB-401B-4E00-BA50-F98C35E7F7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C92EBE-12CC-4E0D-8900-D6D9E9147957}"/>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19268239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E9B3FF7-CE9B-4F63-8DAE-426F28F9EBB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F700C7-03F8-483C-B333-CEC6C151BA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D765976-4F3A-4597-8BD3-9C6BE58541F7}"/>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5" name="Footer Placeholder 4">
            <a:extLst>
              <a:ext uri="{FF2B5EF4-FFF2-40B4-BE49-F238E27FC236}">
                <a16:creationId xmlns:a16="http://schemas.microsoft.com/office/drawing/2014/main" id="{3A2AB932-1250-44A6-8255-CC3BF21D98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B91DB3-7328-4E2F-967A-B3D2C6EB9FD7}"/>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854993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D1A07-1A40-4BD9-AEDE-99CB689C42A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8FDCBA0-AA24-49BF-86C2-B53E2FB090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61C8A8-0699-4BA0-AF06-27432EB65CF6}"/>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5" name="Footer Placeholder 4">
            <a:extLst>
              <a:ext uri="{FF2B5EF4-FFF2-40B4-BE49-F238E27FC236}">
                <a16:creationId xmlns:a16="http://schemas.microsoft.com/office/drawing/2014/main" id="{0F8C9EFE-BBBE-4A7C-90F4-7A08660172C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7F72A7F-355E-456E-9F2C-A5472467A4B5}"/>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3325697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5B470-F589-46D0-82C0-D74071E54B0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90AF2E3-68BF-4E59-8717-3EB1676C08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A39B3F-098D-49FB-90DD-9066DE7682F1}"/>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5" name="Footer Placeholder 4">
            <a:extLst>
              <a:ext uri="{FF2B5EF4-FFF2-40B4-BE49-F238E27FC236}">
                <a16:creationId xmlns:a16="http://schemas.microsoft.com/office/drawing/2014/main" id="{C2507ED7-5800-4C13-B6B6-F4C369204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AE4BB88-8A10-46A0-A77C-D7E07A3412C3}"/>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3919036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58F9C-1866-49C9-81CB-6148CE11C7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DDCEBB-58F1-4BF9-8FB5-4BDACBE028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F2B9306-198E-4AC3-961D-4319044FE70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74DBC8-2925-4019-A12B-0AB79736907C}"/>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6" name="Footer Placeholder 5">
            <a:extLst>
              <a:ext uri="{FF2B5EF4-FFF2-40B4-BE49-F238E27FC236}">
                <a16:creationId xmlns:a16="http://schemas.microsoft.com/office/drawing/2014/main" id="{8B19F79B-33CA-4353-9D73-4B2AFB104FD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76A993F-CAF6-4BF0-B110-0A6657CEBA68}"/>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19088882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ECD93-3EA0-4CDB-B962-39799FBE50C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028E4E-BC9B-4F95-BBE2-6DE3CF8CED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AE4B76-2099-45AF-A94D-C27635A52F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0F4FFA4-585D-40C7-9124-08EDE50C51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3B6FAE-9ACF-49B4-A72B-B8931BD3F1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BA5B383-5646-4641-AD78-96B3A00641F4}"/>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8" name="Footer Placeholder 7">
            <a:extLst>
              <a:ext uri="{FF2B5EF4-FFF2-40B4-BE49-F238E27FC236}">
                <a16:creationId xmlns:a16="http://schemas.microsoft.com/office/drawing/2014/main" id="{60304CF7-8EC2-47CB-9174-BCC56996E6D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8EC8DCA-20FA-446B-81B0-1F56E99A27B1}"/>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289310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A3D93-99A6-4DC3-A27A-F05A1D507C1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E2C5142-D9D4-4466-B2A8-F66584363313}"/>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4" name="Footer Placeholder 3">
            <a:extLst>
              <a:ext uri="{FF2B5EF4-FFF2-40B4-BE49-F238E27FC236}">
                <a16:creationId xmlns:a16="http://schemas.microsoft.com/office/drawing/2014/main" id="{935B9729-0A72-4C75-98D2-BD735FCE43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327E3D1-1902-42E2-BFA1-F29052153BFC}"/>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3116560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A9A415-B711-4B9C-952D-44AE5AA8C69E}"/>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3" name="Footer Placeholder 2">
            <a:extLst>
              <a:ext uri="{FF2B5EF4-FFF2-40B4-BE49-F238E27FC236}">
                <a16:creationId xmlns:a16="http://schemas.microsoft.com/office/drawing/2014/main" id="{97F39076-29EC-4CC6-9390-7F77CEDDEEC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6E5D042-9473-4914-92C6-50CC367F2B53}"/>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261235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11536-3391-470D-846B-70160481A5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7B8812A-A6A5-4693-8AFA-D2B73B638F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EF3C04-A325-4726-BEFC-B181B31073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0C94E7-822C-406D-AB14-6A3BDEC896F2}"/>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6" name="Footer Placeholder 5">
            <a:extLst>
              <a:ext uri="{FF2B5EF4-FFF2-40B4-BE49-F238E27FC236}">
                <a16:creationId xmlns:a16="http://schemas.microsoft.com/office/drawing/2014/main" id="{D2B1BF8C-78FC-4B25-B33E-F6900422738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CFB73B-D7F5-4E9F-864B-CBB6C55C4F1F}"/>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4279913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556A3-E305-4729-BC01-02889E1BD0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A542E9-D4E8-4479-BFC1-4D47ED2999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48DB378E-31E2-46AF-8419-E0382FD0CE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47D80A-F279-47AB-A810-50B7FB4DC957}"/>
              </a:ext>
            </a:extLst>
          </p:cNvPr>
          <p:cNvSpPr>
            <a:spLocks noGrp="1"/>
          </p:cNvSpPr>
          <p:nvPr>
            <p:ph type="dt" sz="half" idx="10"/>
          </p:nvPr>
        </p:nvSpPr>
        <p:spPr/>
        <p:txBody>
          <a:bodyPr/>
          <a:lstStyle/>
          <a:p>
            <a:fld id="{F12B9A73-5272-4045-B3D7-19E3BC667AE6}" type="datetimeFigureOut">
              <a:rPr lang="en-IN" smtClean="0"/>
              <a:t>05-03-2021</a:t>
            </a:fld>
            <a:endParaRPr lang="en-IN"/>
          </a:p>
        </p:txBody>
      </p:sp>
      <p:sp>
        <p:nvSpPr>
          <p:cNvPr id="6" name="Footer Placeholder 5">
            <a:extLst>
              <a:ext uri="{FF2B5EF4-FFF2-40B4-BE49-F238E27FC236}">
                <a16:creationId xmlns:a16="http://schemas.microsoft.com/office/drawing/2014/main" id="{880A50AA-40C7-4997-BF41-05E6EDB7B2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44B6D0-9272-4A0C-AC61-50BDED137DC3}"/>
              </a:ext>
            </a:extLst>
          </p:cNvPr>
          <p:cNvSpPr>
            <a:spLocks noGrp="1"/>
          </p:cNvSpPr>
          <p:nvPr>
            <p:ph type="sldNum" sz="quarter" idx="12"/>
          </p:nvPr>
        </p:nvSpPr>
        <p:spPr/>
        <p:txBody>
          <a:bodyPr/>
          <a:lstStyle/>
          <a:p>
            <a:fld id="{26025568-864B-42EA-8941-BEC9930833E8}" type="slidenum">
              <a:rPr lang="en-IN" smtClean="0"/>
              <a:t>‹#›</a:t>
            </a:fld>
            <a:endParaRPr lang="en-IN"/>
          </a:p>
        </p:txBody>
      </p:sp>
    </p:spTree>
    <p:extLst>
      <p:ext uri="{BB962C8B-B14F-4D97-AF65-F5344CB8AC3E}">
        <p14:creationId xmlns:p14="http://schemas.microsoft.com/office/powerpoint/2010/main" val="3795497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624F21-9BE7-41F2-8D11-2423E31168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D0C48C2-FB91-4697-ACDD-9A0A48B01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DB2320-D451-4E61-A79C-AB76A2E7EA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2B9A73-5272-4045-B3D7-19E3BC667AE6}" type="datetimeFigureOut">
              <a:rPr lang="en-IN" smtClean="0"/>
              <a:t>05-03-2021</a:t>
            </a:fld>
            <a:endParaRPr lang="en-IN"/>
          </a:p>
        </p:txBody>
      </p:sp>
      <p:sp>
        <p:nvSpPr>
          <p:cNvPr id="5" name="Footer Placeholder 4">
            <a:extLst>
              <a:ext uri="{FF2B5EF4-FFF2-40B4-BE49-F238E27FC236}">
                <a16:creationId xmlns:a16="http://schemas.microsoft.com/office/drawing/2014/main" id="{2C21EE1F-8589-4338-B0DA-9C88F8B5AC5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2AED145-28C7-4E49-87FE-C002BBE2F8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025568-864B-42EA-8941-BEC9930833E8}" type="slidenum">
              <a:rPr lang="en-IN" smtClean="0"/>
              <a:t>‹#›</a:t>
            </a:fld>
            <a:endParaRPr lang="en-IN"/>
          </a:p>
        </p:txBody>
      </p:sp>
    </p:spTree>
    <p:extLst>
      <p:ext uri="{BB962C8B-B14F-4D97-AF65-F5344CB8AC3E}">
        <p14:creationId xmlns:p14="http://schemas.microsoft.com/office/powerpoint/2010/main" val="91907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F2E8-336C-49F5-90A1-352FD076229A}"/>
              </a:ext>
            </a:extLst>
          </p:cNvPr>
          <p:cNvSpPr>
            <a:spLocks noGrp="1"/>
          </p:cNvSpPr>
          <p:nvPr>
            <p:ph type="ctrTitle"/>
          </p:nvPr>
        </p:nvSpPr>
        <p:spPr/>
        <p:txBody>
          <a:bodyPr/>
          <a:lstStyle/>
          <a:p>
            <a:r>
              <a:rPr lang="en-US" dirty="0"/>
              <a:t>STATISTICS </a:t>
            </a:r>
            <a:endParaRPr lang="en-IN" dirty="0"/>
          </a:p>
        </p:txBody>
      </p:sp>
      <p:sp>
        <p:nvSpPr>
          <p:cNvPr id="3" name="Subtitle 2">
            <a:extLst>
              <a:ext uri="{FF2B5EF4-FFF2-40B4-BE49-F238E27FC236}">
                <a16:creationId xmlns:a16="http://schemas.microsoft.com/office/drawing/2014/main" id="{945E4483-377E-4DCD-9B2B-09604C2211B6}"/>
              </a:ext>
            </a:extLst>
          </p:cNvPr>
          <p:cNvSpPr>
            <a:spLocks noGrp="1"/>
          </p:cNvSpPr>
          <p:nvPr>
            <p:ph type="subTitle" idx="1"/>
          </p:nvPr>
        </p:nvSpPr>
        <p:spPr/>
        <p:txBody>
          <a:bodyPr/>
          <a:lstStyle/>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cs typeface="Times New Roman" panose="02020603050405020304" pitchFamily="18" charset="0"/>
              </a:rPr>
              <a:t>Random variables </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US" sz="2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cs typeface="Times New Roman" panose="02020603050405020304" pitchFamily="18" charset="0"/>
              </a:rPr>
              <a:t> Discrete and continuous.</a:t>
            </a:r>
            <a:r>
              <a:rPr kumimoji="0" lang="en-IN" sz="2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r>
              <a:rPr kumimoji="0" lang="en-IN"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Discrete Probability Distribution</a:t>
            </a:r>
          </a:p>
          <a:p>
            <a:pPr marL="457200" marR="0" lvl="0" indent="-457200" algn="l" defTabSz="914400" rtl="0" eaLnBrk="1" fontAlgn="auto" latinLnBrk="0" hangingPunct="1">
              <a:lnSpc>
                <a:spcPct val="90000"/>
              </a:lnSpc>
              <a:spcBef>
                <a:spcPts val="1000"/>
              </a:spcBef>
              <a:spcAft>
                <a:spcPts val="0"/>
              </a:spcAft>
              <a:buClrTx/>
              <a:buSzTx/>
              <a:buFont typeface="Wingdings" panose="05000000000000000000" pitchFamily="2" charset="2"/>
              <a:buChar char="q"/>
              <a:tabLst/>
              <a:defRPr/>
            </a:pPr>
            <a:endParaRPr kumimoji="0" lang="en-IN" sz="2800" b="0" i="0" u="none" strike="noStrike" kern="1200" cap="none" spc="0" normalizeH="0" baseline="0" noProof="0" dirty="0">
              <a:ln>
                <a:noFill/>
              </a:ln>
              <a:solidFill>
                <a:prstClr val="black">
                  <a:lumMod val="95000"/>
                  <a:lumOff val="5000"/>
                </a:prstClr>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pic>
        <p:nvPicPr>
          <p:cNvPr id="4" name="Picture 3">
            <a:extLst>
              <a:ext uri="{FF2B5EF4-FFF2-40B4-BE49-F238E27FC236}">
                <a16:creationId xmlns:a16="http://schemas.microsoft.com/office/drawing/2014/main" id="{DE6BA7BD-04EF-4D82-8C9E-DD088F049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D2DB8129-1B83-45CE-820F-41BAF3F11187}"/>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1062471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a:xfrm>
            <a:off x="323295" y="93027"/>
            <a:ext cx="10515600" cy="1185840"/>
          </a:xfrm>
        </p:spPr>
        <p:txBody>
          <a:bodyPr>
            <a:normAutofit fontScale="90000"/>
          </a:bodyPr>
          <a:lstStyle/>
          <a:p>
            <a:r>
              <a:rPr lang="en-US" dirty="0"/>
              <a:t>Continuous random variables</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323295" y="1278867"/>
            <a:ext cx="11030505" cy="4537956"/>
          </a:xfrm>
        </p:spPr>
        <p:txBody>
          <a:bodyPr>
            <a:normAutofit/>
          </a:bodyPr>
          <a:lstStyle/>
          <a:p>
            <a:pPr>
              <a:lnSpc>
                <a:spcPct val="150000"/>
              </a:lnSpc>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Continuous random variable is a variable, for which any value is possible over some range of values.</a:t>
            </a:r>
          </a:p>
          <a:p>
            <a:pPr>
              <a:lnSpc>
                <a:spcPct val="150000"/>
              </a:lnSpc>
              <a:defRPr/>
            </a:pPr>
            <a:r>
              <a:rPr lang="en-US" sz="2000" dirty="0">
                <a:solidFill>
                  <a:srgbClr val="111111"/>
                </a:solidFill>
                <a:latin typeface="Times New Roman" panose="02020603050405020304" pitchFamily="18" charset="0"/>
                <a:cs typeface="Times New Roman" panose="02020603050405020304" pitchFamily="18" charset="0"/>
              </a:rPr>
              <a:t>For a random variable of this type, there are no gaps in the set of possible values.</a:t>
            </a: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36980238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a:xfrm>
            <a:off x="323295" y="93027"/>
            <a:ext cx="10515600" cy="1185840"/>
          </a:xfrm>
        </p:spPr>
        <p:txBody>
          <a:bodyPr>
            <a:normAutofit fontScale="90000"/>
          </a:bodyPr>
          <a:lstStyle/>
          <a:p>
            <a:r>
              <a:rPr lang="en-US" dirty="0"/>
              <a:t>Continuous random variables</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323295" y="1278867"/>
            <a:ext cx="11030505" cy="4537956"/>
          </a:xfrm>
        </p:spPr>
        <p:txBody>
          <a:bodyPr>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Example: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continuous random variable would be an experiment that involves measuring the amount of rainfall in a city over a </a:t>
            </a:r>
            <a:r>
              <a:rPr lang="en-US" sz="2000" dirty="0">
                <a:solidFill>
                  <a:srgbClr val="111111"/>
                </a:solidFill>
                <a:latin typeface="Times New Roman" panose="02020603050405020304" pitchFamily="18" charset="0"/>
                <a:cs typeface="Times New Roman" panose="02020603050405020304" pitchFamily="18" charset="0"/>
              </a:rPr>
              <a:t>month</a:t>
            </a: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 </a:t>
            </a:r>
          </a:p>
          <a:p>
            <a:pPr marL="0" marR="0" lvl="0" indent="0" algn="l" defTabSz="914400" rtl="0" eaLnBrk="1" fontAlgn="auto" latinLnBrk="0" hangingPunct="1">
              <a:lnSpc>
                <a:spcPct val="150000"/>
              </a:lnSpc>
              <a:spcBef>
                <a:spcPts val="1000"/>
              </a:spcBef>
              <a:spcAft>
                <a:spcPts val="0"/>
              </a:spcAft>
              <a:buClrTx/>
              <a:buSzTx/>
              <a:buNone/>
              <a:tabLst/>
              <a:defRPr/>
            </a:pPr>
            <a:r>
              <a:rPr lang="en-IN" sz="2000" dirty="0">
                <a:latin typeface="Times New Roman" panose="02020603050405020304" pitchFamily="18" charset="0"/>
                <a:cs typeface="Times New Roman" panose="02020603050405020304" pitchFamily="18" charset="0"/>
              </a:rPr>
              <a:t>Where</a:t>
            </a:r>
          </a:p>
          <a:p>
            <a:pPr marL="0" indent="0">
              <a:lnSpc>
                <a:spcPct val="150000"/>
              </a:lnSpc>
              <a:buNone/>
            </a:pPr>
            <a:r>
              <a:rPr lang="en-IN" sz="2000" dirty="0">
                <a:latin typeface="Times New Roman" panose="02020603050405020304" pitchFamily="18" charset="0"/>
                <a:cs typeface="Times New Roman" panose="02020603050405020304" pitchFamily="18" charset="0"/>
              </a:rPr>
              <a:t>X = Number of  days it rained in Chennai during August.</a:t>
            </a:r>
          </a:p>
          <a:p>
            <a:pPr marL="0" indent="0">
              <a:lnSpc>
                <a:spcPct val="150000"/>
              </a:lnSpc>
              <a:buNone/>
            </a:pPr>
            <a:r>
              <a:rPr lang="en-IN" sz="2000" dirty="0">
                <a:latin typeface="Times New Roman" panose="02020603050405020304" pitchFamily="18" charset="0"/>
                <a:cs typeface="Times New Roman" panose="02020603050405020304" pitchFamily="18" charset="0"/>
              </a:rPr>
              <a:t>Y = Amount of rainfall during this month</a:t>
            </a:r>
          </a:p>
          <a:p>
            <a:pPr marL="0" indent="0">
              <a:lnSpc>
                <a:spcPct val="150000"/>
              </a:lnSpc>
              <a:buNone/>
            </a:pPr>
            <a:r>
              <a:rPr lang="en-IN" sz="2000" dirty="0">
                <a:latin typeface="Times New Roman" panose="02020603050405020304" pitchFamily="18" charset="0"/>
                <a:cs typeface="Times New Roman" panose="02020603050405020304" pitchFamily="18" charset="0"/>
              </a:rPr>
              <a:t>Here X is a discrete random variable, because there are gaps in the possible values and Y is a continuous random variable as any value is possible over a particular range.</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28497503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a:xfrm>
            <a:off x="323295" y="93027"/>
            <a:ext cx="10515600" cy="1185840"/>
          </a:xfrm>
        </p:spPr>
        <p:txBody>
          <a:bodyPr>
            <a:normAutofit fontScale="90000"/>
          </a:bodyPr>
          <a:lstStyle/>
          <a:p>
            <a:r>
              <a:rPr lang="en-US" dirty="0"/>
              <a:t>Continuous random variables</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323295" y="1278867"/>
            <a:ext cx="11030505" cy="4537956"/>
          </a:xfrm>
        </p:spPr>
        <p:txBody>
          <a:bodyPr>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IN"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There are 3 popular methods of describing the probabilities associated with a discrete random variable</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IN" sz="2000" dirty="0">
                <a:solidFill>
                  <a:srgbClr val="111111"/>
                </a:solidFill>
                <a:latin typeface="Times New Roman" panose="02020603050405020304" pitchFamily="18" charset="0"/>
                <a:cs typeface="Times New Roman" panose="02020603050405020304" pitchFamily="18" charset="0"/>
              </a:rPr>
              <a:t>List each value of X and its corresponding probability.</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IN" sz="2000" dirty="0">
                <a:solidFill>
                  <a:srgbClr val="111111"/>
                </a:solidFill>
                <a:latin typeface="Times New Roman" panose="02020603050405020304" pitchFamily="18" charset="0"/>
                <a:cs typeface="Times New Roman" panose="02020603050405020304" pitchFamily="18" charset="0"/>
              </a:rPr>
              <a:t>Use a histogram to convey the probabilities corresponding to the various values of X.</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IN" sz="2000" dirty="0">
                <a:latin typeface="Times New Roman" panose="02020603050405020304" pitchFamily="18" charset="0"/>
                <a:cs typeface="Times New Roman" panose="02020603050405020304" pitchFamily="18" charset="0"/>
              </a:rPr>
              <a:t>Use a function that assigns a probability to each value of x.</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2350614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a:xfrm>
            <a:off x="323295" y="93027"/>
            <a:ext cx="10515600" cy="1185840"/>
          </a:xfrm>
        </p:spPr>
        <p:txBody>
          <a:bodyPr>
            <a:normAutofit fontScale="90000"/>
          </a:bodyPr>
          <a:lstStyle/>
          <a:p>
            <a:br>
              <a:rPr lang="en-US" dirty="0"/>
            </a:br>
            <a:endParaRPr lang="en-IN" dirty="0"/>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
        <p:nvSpPr>
          <p:cNvPr id="6" name="Arrow: Right 5">
            <a:extLst>
              <a:ext uri="{FF2B5EF4-FFF2-40B4-BE49-F238E27FC236}">
                <a16:creationId xmlns:a16="http://schemas.microsoft.com/office/drawing/2014/main" id="{56E81DF1-A9A2-48CB-B7E5-FEF6B259EA65}"/>
              </a:ext>
            </a:extLst>
          </p:cNvPr>
          <p:cNvSpPr/>
          <p:nvPr/>
        </p:nvSpPr>
        <p:spPr>
          <a:xfrm>
            <a:off x="3146394" y="1893433"/>
            <a:ext cx="5772705" cy="2030979"/>
          </a:xfrm>
          <a:prstGeom prst="rightArrow">
            <a:avLst/>
          </a:prstGeom>
          <a:solidFill>
            <a:schemeClr val="tx2">
              <a:lumMod val="40000"/>
              <a:lumOff val="6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indent="0">
              <a:lnSpc>
                <a:spcPct val="150000"/>
              </a:lnSpc>
              <a:buNone/>
            </a:pPr>
            <a:r>
              <a:rPr lang="en-IN" sz="480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583864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p:txBody>
          <a:bodyPr/>
          <a:lstStyle/>
          <a:p>
            <a:r>
              <a:rPr lang="en-US" dirty="0"/>
              <a:t>Random variables</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689549" y="1509205"/>
            <a:ext cx="10664251" cy="4307618"/>
          </a:xfrm>
        </p:spPr>
        <p:txBody>
          <a:bodyPr>
            <a:norm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A random variable is a variable whose value is unknown or a function that assigns values to each of an experiment's outcomes.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A random variable can be either discrete (having specific values) or continuous (any value in a continuous range).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The use of random variables is most common in probability and statistics, where they are used to quantify outcomes of random occurrences.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Risk analysts use random variables to estimate the probability of an adverse event occurring.</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2996617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p:txBody>
          <a:bodyPr/>
          <a:lstStyle/>
          <a:p>
            <a:r>
              <a:rPr lang="en-US" dirty="0"/>
              <a:t>Random variables</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689549" y="1509205"/>
            <a:ext cx="10664251" cy="4307618"/>
          </a:xfrm>
        </p:spPr>
        <p:txBody>
          <a:bodyPr>
            <a:normAutofit/>
          </a:body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Random variables are often used in econometric or regression  analysis to determine statistical relationships among one another.</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A random variable can be either discrete or continuous.</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random variable is called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discrete</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if it has either a finite or a countable number of possible values.</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 random variable is called </a:t>
            </a:r>
            <a:r>
              <a:rPr kumimoji="0" lang="en-US"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continuous</a:t>
            </a: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if its possible values contain a whole interval of numbers.</a:t>
            </a: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Tree>
    <p:extLst>
      <p:ext uri="{BB962C8B-B14F-4D97-AF65-F5344CB8AC3E}">
        <p14:creationId xmlns:p14="http://schemas.microsoft.com/office/powerpoint/2010/main" val="16164315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p:txBody>
          <a:bodyPr/>
          <a:lstStyle/>
          <a:p>
            <a:r>
              <a:rPr lang="en-US" dirty="0"/>
              <a:t>Random variables</a:t>
            </a:r>
            <a:br>
              <a:rPr lang="en-US" dirty="0"/>
            </a:br>
            <a:endParaRPr lang="en-IN" dirty="0"/>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graphicFrame>
        <p:nvGraphicFramePr>
          <p:cNvPr id="13" name="Content Placeholder 12">
            <a:extLst>
              <a:ext uri="{FF2B5EF4-FFF2-40B4-BE49-F238E27FC236}">
                <a16:creationId xmlns:a16="http://schemas.microsoft.com/office/drawing/2014/main" id="{8F9C4414-EE22-48EF-B264-4F329247D862}"/>
              </a:ext>
            </a:extLst>
          </p:cNvPr>
          <p:cNvGraphicFramePr>
            <a:graphicFrameLocks noGrp="1"/>
          </p:cNvGraphicFramePr>
          <p:nvPr>
            <p:ph idx="1"/>
            <p:extLst>
              <p:ext uri="{D42A27DB-BD31-4B8C-83A1-F6EECF244321}">
                <p14:modId xmlns:p14="http://schemas.microsoft.com/office/powerpoint/2010/main" val="3652480370"/>
              </p:ext>
            </p:extLst>
          </p:nvPr>
        </p:nvGraphicFramePr>
        <p:xfrm>
          <a:off x="838200" y="1460349"/>
          <a:ext cx="10116845" cy="47166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cxnSp>
        <p:nvCxnSpPr>
          <p:cNvPr id="15" name="Straight Arrow Connector 14">
            <a:extLst>
              <a:ext uri="{FF2B5EF4-FFF2-40B4-BE49-F238E27FC236}">
                <a16:creationId xmlns:a16="http://schemas.microsoft.com/office/drawing/2014/main" id="{72EA5AAB-E847-4A74-B601-80749EBDC52D}"/>
              </a:ext>
            </a:extLst>
          </p:cNvPr>
          <p:cNvCxnSpPr/>
          <p:nvPr/>
        </p:nvCxnSpPr>
        <p:spPr>
          <a:xfrm>
            <a:off x="7474998" y="2731969"/>
            <a:ext cx="790112" cy="643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C5AD52E-4550-4DC1-B0BC-FF3293A39CCE}"/>
              </a:ext>
            </a:extLst>
          </p:cNvPr>
          <p:cNvCxnSpPr>
            <a:cxnSpLocks/>
          </p:cNvCxnSpPr>
          <p:nvPr/>
        </p:nvCxnSpPr>
        <p:spPr>
          <a:xfrm flipH="1">
            <a:off x="4242047" y="2613588"/>
            <a:ext cx="949911" cy="8154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361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a:xfrm>
            <a:off x="323295" y="93026"/>
            <a:ext cx="10515600" cy="1325563"/>
          </a:xfrm>
        </p:spPr>
        <p:txBody>
          <a:bodyPr/>
          <a:lstStyle/>
          <a:p>
            <a:r>
              <a:rPr lang="en-US" dirty="0"/>
              <a:t>Random variable</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689549" y="1509205"/>
            <a:ext cx="10664251" cy="4307618"/>
          </a:xfrm>
        </p:spPr>
        <p:txBody>
          <a:bodyPr>
            <a:normAutofit/>
          </a:bodyPr>
          <a:lstStyle/>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pic>
        <p:nvPicPr>
          <p:cNvPr id="6" name="Picture 5">
            <a:extLst>
              <a:ext uri="{FF2B5EF4-FFF2-40B4-BE49-F238E27FC236}">
                <a16:creationId xmlns:a16="http://schemas.microsoft.com/office/drawing/2014/main" id="{10C26124-82E1-4C1D-8A39-920021C8D4FD}"/>
              </a:ext>
            </a:extLst>
          </p:cNvPr>
          <p:cNvPicPr>
            <a:picLocks noChangeAspect="1"/>
          </p:cNvPicPr>
          <p:nvPr/>
        </p:nvPicPr>
        <p:blipFill>
          <a:blip r:embed="rId4"/>
          <a:stretch>
            <a:fillRect/>
          </a:stretch>
        </p:blipFill>
        <p:spPr>
          <a:xfrm>
            <a:off x="3204839" y="816002"/>
            <a:ext cx="4119239" cy="2093282"/>
          </a:xfrm>
          <a:prstGeom prst="rect">
            <a:avLst/>
          </a:prstGeom>
        </p:spPr>
      </p:pic>
      <p:sp>
        <p:nvSpPr>
          <p:cNvPr id="8" name="TextBox 7">
            <a:extLst>
              <a:ext uri="{FF2B5EF4-FFF2-40B4-BE49-F238E27FC236}">
                <a16:creationId xmlns:a16="http://schemas.microsoft.com/office/drawing/2014/main" id="{BCC690A9-52A3-45D0-9A53-546E98245755}"/>
              </a:ext>
            </a:extLst>
          </p:cNvPr>
          <p:cNvSpPr txBox="1"/>
          <p:nvPr/>
        </p:nvSpPr>
        <p:spPr>
          <a:xfrm>
            <a:off x="1401761" y="2958140"/>
            <a:ext cx="8660567" cy="2935227"/>
          </a:xfrm>
          <a:prstGeom prst="rect">
            <a:avLst/>
          </a:prstGeom>
          <a:noFill/>
        </p:spPr>
        <p:txBody>
          <a:bodyPr wrap="square">
            <a:sp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92929"/>
                </a:solidFill>
                <a:effectLst/>
                <a:uLnTx/>
                <a:uFillTx/>
                <a:latin typeface="Times New Roman" panose="02020603050405020304" pitchFamily="18" charset="0"/>
                <a:cs typeface="Times New Roman" panose="02020603050405020304" pitchFamily="18" charset="0"/>
              </a:rPr>
              <a:t>In other words, for a discrete random variable X, the value of the Probability Mass Function P(x) is given as,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92929"/>
                </a:solidFill>
                <a:effectLst/>
                <a:uLnTx/>
                <a:uFillTx/>
                <a:latin typeface="Times New Roman" panose="02020603050405020304" pitchFamily="18" charset="0"/>
                <a:cs typeface="Times New Roman" panose="02020603050405020304" pitchFamily="18" charset="0"/>
              </a:rPr>
              <a:t>  P(x)= P(X=x)</a:t>
            </a:r>
          </a:p>
          <a:p>
            <a:pPr marL="285750" indent="-285750" algn="l">
              <a:lnSpc>
                <a:spcPct val="150000"/>
              </a:lnSpc>
              <a:buFont typeface="Arial" panose="020B0604020202020204" pitchFamily="34" charset="0"/>
              <a:buChar char="•"/>
            </a:pPr>
            <a:r>
              <a:rPr lang="en-US" sz="2000" dirty="0">
                <a:solidFill>
                  <a:srgbClr val="292929"/>
                </a:solidFill>
                <a:latin typeface="Times New Roman" panose="02020603050405020304" pitchFamily="18" charset="0"/>
                <a:cs typeface="Times New Roman" panose="02020603050405020304" pitchFamily="18" charset="0"/>
              </a:rPr>
              <a:t> </a:t>
            </a:r>
            <a:r>
              <a:rPr lang="en-US" sz="2000" b="0" i="0" dirty="0">
                <a:solidFill>
                  <a:srgbClr val="292929"/>
                </a:solidFill>
                <a:effectLst/>
                <a:latin typeface="Times New Roman" panose="02020603050405020304" pitchFamily="18" charset="0"/>
                <a:cs typeface="Times New Roman" panose="02020603050405020304" pitchFamily="18" charset="0"/>
              </a:rPr>
              <a:t>If X, discrete random variable takes different values x1, x2, x3……</a:t>
            </a:r>
          </a:p>
          <a:p>
            <a:pPr algn="l">
              <a:lnSpc>
                <a:spcPct val="150000"/>
              </a:lnSpc>
            </a:pPr>
            <a:r>
              <a:rPr lang="en-US" sz="2000" b="0" i="0" dirty="0">
                <a:solidFill>
                  <a:srgbClr val="292929"/>
                </a:solidFill>
                <a:effectLst/>
                <a:latin typeface="Times New Roman" panose="02020603050405020304" pitchFamily="18" charset="0"/>
                <a:cs typeface="Times New Roman" panose="02020603050405020304" pitchFamily="18" charset="0"/>
              </a:rPr>
              <a:t>Then,</a:t>
            </a:r>
          </a:p>
          <a:p>
            <a:pPr algn="l">
              <a:lnSpc>
                <a:spcPct val="150000"/>
              </a:lnSpc>
            </a:pPr>
            <a:r>
              <a:rPr lang="en-US" sz="2000" b="0" i="0" dirty="0">
                <a:solidFill>
                  <a:srgbClr val="292929"/>
                </a:solidFill>
                <a:effectLst/>
                <a:latin typeface="Times New Roman" panose="02020603050405020304" pitchFamily="18" charset="0"/>
                <a:cs typeface="Times New Roman" panose="02020603050405020304" pitchFamily="18" charset="0"/>
              </a:rPr>
              <a:t>And 0 &lt;= p(xi) &lt;=1</a:t>
            </a:r>
            <a:endParaRPr kumimoji="0" lang="en-US" sz="2000" b="0" i="0" u="none" strike="noStrike" kern="1200" cap="none" spc="0" normalizeH="0" baseline="0" noProof="0" dirty="0">
              <a:ln>
                <a:noFill/>
              </a:ln>
              <a:solidFill>
                <a:srgbClr val="292929"/>
              </a:solidFill>
              <a:effectLst/>
              <a:uLnTx/>
              <a:uFillTx/>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568AB77B-0B75-418E-A372-08980B120853}"/>
              </a:ext>
            </a:extLst>
          </p:cNvPr>
          <p:cNvPicPr>
            <a:picLocks noChangeAspect="1"/>
          </p:cNvPicPr>
          <p:nvPr/>
        </p:nvPicPr>
        <p:blipFill>
          <a:blip r:embed="rId5"/>
          <a:stretch>
            <a:fillRect/>
          </a:stretch>
        </p:blipFill>
        <p:spPr>
          <a:xfrm>
            <a:off x="4776229" y="4994124"/>
            <a:ext cx="1457325" cy="676275"/>
          </a:xfrm>
          <a:prstGeom prst="rect">
            <a:avLst/>
          </a:prstGeom>
        </p:spPr>
      </p:pic>
    </p:spTree>
    <p:extLst>
      <p:ext uri="{BB962C8B-B14F-4D97-AF65-F5344CB8AC3E}">
        <p14:creationId xmlns:p14="http://schemas.microsoft.com/office/powerpoint/2010/main" val="3909554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a:xfrm>
            <a:off x="323295" y="93026"/>
            <a:ext cx="10515600" cy="1325563"/>
          </a:xfrm>
        </p:spPr>
        <p:txBody>
          <a:bodyPr/>
          <a:lstStyle/>
          <a:p>
            <a:r>
              <a:rPr lang="en-US" dirty="0"/>
              <a:t>Discrete random variable</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689549" y="1509205"/>
            <a:ext cx="10664251" cy="4307618"/>
          </a:xfrm>
        </p:spPr>
        <p:txBody>
          <a:bodyPr>
            <a:normAutofit/>
          </a:bodyPr>
          <a:lstStyle/>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
        <p:nvSpPr>
          <p:cNvPr id="8" name="TextBox 7">
            <a:extLst>
              <a:ext uri="{FF2B5EF4-FFF2-40B4-BE49-F238E27FC236}">
                <a16:creationId xmlns:a16="http://schemas.microsoft.com/office/drawing/2014/main" id="{BCC690A9-52A3-45D0-9A53-546E98245755}"/>
              </a:ext>
            </a:extLst>
          </p:cNvPr>
          <p:cNvSpPr txBox="1"/>
          <p:nvPr/>
        </p:nvSpPr>
        <p:spPr>
          <a:xfrm>
            <a:off x="323295" y="1041178"/>
            <a:ext cx="10515600" cy="5038367"/>
          </a:xfrm>
          <a:prstGeom prst="rect">
            <a:avLst/>
          </a:prstGeom>
          <a:noFill/>
        </p:spPr>
        <p:txBody>
          <a:bodyPr wrap="square">
            <a:sp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Discrete random variables take on a countable number of distinct values.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A discrete variable is a type of statistical variable that can assume only fixed number of distinct values and lacks an inherent order.</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sz="2000" dirty="0">
                <a:solidFill>
                  <a:srgbClr val="222222"/>
                </a:solidFill>
                <a:latin typeface="Times New Roman" panose="02020603050405020304" pitchFamily="18" charset="0"/>
                <a:cs typeface="Times New Roman" panose="02020603050405020304" pitchFamily="18" charset="0"/>
              </a:rPr>
              <a:t>If all the possible values of a random variable can be listed along with the probability for each value, then such a variable is said to be a </a:t>
            </a:r>
            <a:endParaRPr kumimoji="0" lang="en-US" sz="20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Discrete random variable also known as a </a:t>
            </a:r>
            <a:r>
              <a:rPr kumimoji="0" lang="en-US" sz="2000" b="1"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categorical variable</a:t>
            </a:r>
            <a:r>
              <a:rPr kumimoji="0" lang="en-US" sz="20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rPr>
              <a:t>, because it has separate, invisible categories. However no values can exist in-between two categories, i.e. it does not attain all the values within the limits of the variable. So, the number of permitted values that it can suppose is either finite or countably infinite. Hence if you are able to count the set of items, then the variable is said to be discrete.</a:t>
            </a:r>
          </a:p>
        </p:txBody>
      </p:sp>
    </p:spTree>
    <p:extLst>
      <p:ext uri="{BB962C8B-B14F-4D97-AF65-F5344CB8AC3E}">
        <p14:creationId xmlns:p14="http://schemas.microsoft.com/office/powerpoint/2010/main" val="32122671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a:xfrm>
            <a:off x="323295" y="93026"/>
            <a:ext cx="10515600" cy="1325563"/>
          </a:xfrm>
        </p:spPr>
        <p:txBody>
          <a:bodyPr/>
          <a:lstStyle/>
          <a:p>
            <a:r>
              <a:rPr lang="en-US" dirty="0"/>
              <a:t>Discrete random variable</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689549" y="1509205"/>
            <a:ext cx="10664251" cy="4307618"/>
          </a:xfrm>
        </p:spPr>
        <p:txBody>
          <a:bodyPr>
            <a:normAutofit/>
          </a:bodyPr>
          <a:lstStyle/>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
        <p:nvSpPr>
          <p:cNvPr id="8" name="TextBox 7">
            <a:extLst>
              <a:ext uri="{FF2B5EF4-FFF2-40B4-BE49-F238E27FC236}">
                <a16:creationId xmlns:a16="http://schemas.microsoft.com/office/drawing/2014/main" id="{BCC690A9-52A3-45D0-9A53-546E98245755}"/>
              </a:ext>
            </a:extLst>
          </p:cNvPr>
          <p:cNvSpPr txBox="1"/>
          <p:nvPr/>
        </p:nvSpPr>
        <p:spPr>
          <a:xfrm>
            <a:off x="323294" y="1041178"/>
            <a:ext cx="11030505" cy="5166607"/>
          </a:xfrm>
          <a:prstGeom prst="rect">
            <a:avLst/>
          </a:prstGeom>
          <a:noFill/>
        </p:spPr>
        <p:txBody>
          <a:bodyPr wrap="square">
            <a:spAutoFit/>
          </a:bodyPr>
          <a:lstStyle/>
          <a:p>
            <a:pPr marR="0" lvl="0" algn="l" defTabSz="914400" rtl="0" eaLnBrk="1" fontAlgn="auto" latinLnBrk="0" hangingPunct="1">
              <a:spcBef>
                <a:spcPts val="1000"/>
              </a:spcBef>
              <a:spcAft>
                <a:spcPts val="0"/>
              </a:spcAft>
              <a:buClrTx/>
              <a:buSzTx/>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Example</a:t>
            </a:r>
          </a:p>
          <a:p>
            <a:pPr marR="0" lvl="0" algn="l" defTabSz="914400" rtl="0" eaLnBrk="1" fontAlgn="auto" latinLnBrk="0" hangingPunct="1">
              <a:spcBef>
                <a:spcPts val="1000"/>
              </a:spcBef>
              <a:spcAft>
                <a:spcPts val="0"/>
              </a:spcAft>
              <a:buClrTx/>
              <a:buSzTx/>
              <a:tabLst/>
              <a:defRPr/>
            </a:pPr>
            <a:r>
              <a:rPr lang="en-US" sz="2000" dirty="0">
                <a:solidFill>
                  <a:srgbClr val="111111"/>
                </a:solidFill>
                <a:latin typeface="Times New Roman" panose="02020603050405020304" pitchFamily="18" charset="0"/>
                <a:cs typeface="Times New Roman" panose="02020603050405020304" pitchFamily="18" charset="0"/>
              </a:rPr>
              <a:t>Flip a coin 3 times. The possible outcomes for each flip are Heads (H) and Tails (T).</a:t>
            </a:r>
          </a:p>
          <a:p>
            <a:pPr marR="0" lvl="0" algn="l" defTabSz="914400" rtl="0" eaLnBrk="1" fontAlgn="auto" latinLnBrk="0" hangingPunct="1">
              <a:spcBef>
                <a:spcPts val="1000"/>
              </a:spcBef>
              <a:spcAft>
                <a:spcPts val="0"/>
              </a:spcAft>
              <a:buClrTx/>
              <a:buSzTx/>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According to the counting rule 1, there are total eight possible outcomes (2*2*2).</a:t>
            </a:r>
          </a:p>
          <a:p>
            <a:pPr marR="0" lvl="0" algn="l" defTabSz="914400" rtl="0" eaLnBrk="1" fontAlgn="auto" latinLnBrk="0" hangingPunct="1">
              <a:spcBef>
                <a:spcPts val="1000"/>
              </a:spcBef>
              <a:spcAft>
                <a:spcPts val="0"/>
              </a:spcAft>
              <a:buClrTx/>
              <a:buSzTx/>
              <a:tabLst/>
              <a:defRPr/>
            </a:pPr>
            <a:r>
              <a:rPr lang="en-US" sz="2000" dirty="0">
                <a:solidFill>
                  <a:srgbClr val="111111"/>
                </a:solidFill>
                <a:latin typeface="Times New Roman" panose="02020603050405020304" pitchFamily="18" charset="0"/>
                <a:cs typeface="Times New Roman" panose="02020603050405020304" pitchFamily="18" charset="0"/>
              </a:rPr>
              <a:t>These outcomes are TTT, TTH, THT, HTT, HHT, THH  and HHH. Suppose we are interested in number of heads.</a:t>
            </a:r>
          </a:p>
          <a:p>
            <a:pPr marR="0" lvl="0" algn="l" defTabSz="914400" rtl="0" eaLnBrk="1" fontAlgn="auto" latinLnBrk="0" hangingPunct="1">
              <a:spcBef>
                <a:spcPts val="1000"/>
              </a:spcBef>
              <a:spcAft>
                <a:spcPts val="0"/>
              </a:spcAft>
              <a:buClrTx/>
              <a:buSzTx/>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Let</a:t>
            </a:r>
          </a:p>
          <a:p>
            <a:pPr marR="0" lvl="0" algn="l" defTabSz="914400" rtl="0" eaLnBrk="1" fontAlgn="auto" latinLnBrk="0" hangingPunct="1">
              <a:spcBef>
                <a:spcPts val="1000"/>
              </a:spcBef>
              <a:spcAft>
                <a:spcPts val="0"/>
              </a:spcAft>
              <a:buClrTx/>
              <a:buSzTx/>
              <a:tabLst/>
              <a:defRPr/>
            </a:pPr>
            <a:r>
              <a:rPr lang="en-US" sz="2000" dirty="0">
                <a:solidFill>
                  <a:srgbClr val="111111"/>
                </a:solidFill>
                <a:latin typeface="Times New Roman" panose="02020603050405020304" pitchFamily="18" charset="0"/>
                <a:cs typeface="Times New Roman" panose="02020603050405020304" pitchFamily="18" charset="0"/>
              </a:rPr>
              <a:t>A = Event of observing 0 heads in 3 flips (TTT)</a:t>
            </a:r>
          </a:p>
          <a:p>
            <a:pPr marR="0" lvl="0" algn="l" defTabSz="914400" rtl="0" eaLnBrk="1" fontAlgn="auto" latinLnBrk="0" hangingPunct="1">
              <a:spcBef>
                <a:spcPts val="1000"/>
              </a:spcBef>
              <a:spcAft>
                <a:spcPts val="0"/>
              </a:spcAft>
              <a:buClrTx/>
              <a:buSzTx/>
              <a:tabLst/>
              <a:defRPr/>
            </a:pPr>
            <a:r>
              <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rPr>
              <a:t>B = Event of observing 1 head in 3 flips (TTH, THT, HTT)</a:t>
            </a:r>
          </a:p>
          <a:p>
            <a:pPr marR="0" lvl="0" algn="l" defTabSz="914400" rtl="0" eaLnBrk="1" fontAlgn="auto" latinLnBrk="0" hangingPunct="1">
              <a:spcBef>
                <a:spcPts val="1000"/>
              </a:spcBef>
              <a:spcAft>
                <a:spcPts val="0"/>
              </a:spcAft>
              <a:buClrTx/>
              <a:buSzTx/>
              <a:tabLst/>
              <a:defRPr/>
            </a:pPr>
            <a:r>
              <a:rPr lang="en-US" sz="2000" dirty="0">
                <a:solidFill>
                  <a:srgbClr val="111111"/>
                </a:solidFill>
                <a:latin typeface="Times New Roman" panose="02020603050405020304" pitchFamily="18" charset="0"/>
                <a:cs typeface="Times New Roman" panose="02020603050405020304" pitchFamily="18" charset="0"/>
              </a:rPr>
              <a:t>C = Event of observing 2 heads in 3 flips (HHT, HTH, THH)</a:t>
            </a:r>
          </a:p>
          <a:p>
            <a:pPr marR="0" lvl="0" algn="l" defTabSz="914400" rtl="0" eaLnBrk="1" fontAlgn="auto" latinLnBrk="0" hangingPunct="1">
              <a:spcBef>
                <a:spcPts val="1000"/>
              </a:spcBef>
              <a:spcAft>
                <a:spcPts val="0"/>
              </a:spcAft>
              <a:buClrTx/>
              <a:buSzTx/>
              <a:tabLst/>
              <a:defRPr/>
            </a:pPr>
            <a:r>
              <a:rPr lang="en-US" sz="2000" dirty="0">
                <a:solidFill>
                  <a:srgbClr val="111111"/>
                </a:solidFill>
                <a:latin typeface="Times New Roman" panose="02020603050405020304" pitchFamily="18" charset="0"/>
                <a:cs typeface="Times New Roman" panose="02020603050405020304" pitchFamily="18" charset="0"/>
              </a:rPr>
              <a:t>D = Event of observing 3 heads in 3 flips (HHH)</a:t>
            </a:r>
          </a:p>
          <a:p>
            <a:pPr marR="0" lvl="0" algn="l" defTabSz="914400" rtl="0" eaLnBrk="1" fontAlgn="auto" latinLnBrk="0" hangingPunct="1">
              <a:spcBef>
                <a:spcPts val="1000"/>
              </a:spcBef>
              <a:spcAft>
                <a:spcPts val="0"/>
              </a:spcAft>
              <a:buClrTx/>
              <a:buSzTx/>
              <a:tabLst/>
              <a:defRPr/>
            </a:pPr>
            <a:endParaRPr kumimoji="0" lang="en-US" sz="2000" b="0" i="0" u="none" strike="noStrike" kern="1200" cap="none" spc="0" normalizeH="0" baseline="0" noProof="0" dirty="0">
              <a:ln>
                <a:noFill/>
              </a:ln>
              <a:solidFill>
                <a:srgbClr val="11111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srgbClr val="222222"/>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40319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a:xfrm>
            <a:off x="323295" y="93027"/>
            <a:ext cx="10515600" cy="1185840"/>
          </a:xfrm>
        </p:spPr>
        <p:txBody>
          <a:bodyPr>
            <a:normAutofit fontScale="90000"/>
          </a:bodyPr>
          <a:lstStyle/>
          <a:p>
            <a:r>
              <a:rPr lang="en-US" dirty="0"/>
              <a:t>Discrete probability distribution</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569627" y="1041178"/>
            <a:ext cx="10784173" cy="4775645"/>
          </a:xfrm>
        </p:spPr>
        <p:txBody>
          <a:bodyPr>
            <a:normAutofit/>
          </a:bodyPr>
          <a:lstStyle/>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
        <p:nvSpPr>
          <p:cNvPr id="8" name="TextBox 7">
            <a:extLst>
              <a:ext uri="{FF2B5EF4-FFF2-40B4-BE49-F238E27FC236}">
                <a16:creationId xmlns:a16="http://schemas.microsoft.com/office/drawing/2014/main" id="{BCC690A9-52A3-45D0-9A53-546E98245755}"/>
              </a:ext>
            </a:extLst>
          </p:cNvPr>
          <p:cNvSpPr txBox="1"/>
          <p:nvPr/>
        </p:nvSpPr>
        <p:spPr>
          <a:xfrm>
            <a:off x="569627" y="1041178"/>
            <a:ext cx="9492702" cy="3063467"/>
          </a:xfrm>
          <a:prstGeom prst="rect">
            <a:avLst/>
          </a:prstGeom>
          <a:noFill/>
        </p:spPr>
        <p:txBody>
          <a:bodyPr wrap="square">
            <a:sp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 discrete probability distribution lists each possible value the random variable can assume, together with its probability. A probability distribution must satisfy the following conditions.</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probability of each value of the discrete random variable is between 0 and 1, inclusive.</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sum of all the probabilities is 1.</a:t>
            </a:r>
          </a:p>
        </p:txBody>
      </p:sp>
    </p:spTree>
    <p:extLst>
      <p:ext uri="{BB962C8B-B14F-4D97-AF65-F5344CB8AC3E}">
        <p14:creationId xmlns:p14="http://schemas.microsoft.com/office/powerpoint/2010/main" val="881963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432E-CD89-4326-B2A5-48EDD66F0FF1}"/>
              </a:ext>
            </a:extLst>
          </p:cNvPr>
          <p:cNvSpPr>
            <a:spLocks noGrp="1"/>
          </p:cNvSpPr>
          <p:nvPr>
            <p:ph type="title"/>
          </p:nvPr>
        </p:nvSpPr>
        <p:spPr>
          <a:xfrm>
            <a:off x="323295" y="93027"/>
            <a:ext cx="10515600" cy="1185840"/>
          </a:xfrm>
        </p:spPr>
        <p:txBody>
          <a:bodyPr>
            <a:normAutofit fontScale="90000"/>
          </a:bodyPr>
          <a:lstStyle/>
          <a:p>
            <a:r>
              <a:rPr lang="en-US" dirty="0"/>
              <a:t>Discrete probability distribution</a:t>
            </a:r>
            <a:br>
              <a:rPr lang="en-US" dirty="0"/>
            </a:br>
            <a:endParaRPr lang="en-IN" dirty="0"/>
          </a:p>
        </p:txBody>
      </p:sp>
      <p:sp>
        <p:nvSpPr>
          <p:cNvPr id="3" name="Content Placeholder 2">
            <a:extLst>
              <a:ext uri="{FF2B5EF4-FFF2-40B4-BE49-F238E27FC236}">
                <a16:creationId xmlns:a16="http://schemas.microsoft.com/office/drawing/2014/main" id="{27CFC04A-ECAF-459B-A52C-1D33613DF058}"/>
              </a:ext>
            </a:extLst>
          </p:cNvPr>
          <p:cNvSpPr>
            <a:spLocks noGrp="1"/>
          </p:cNvSpPr>
          <p:nvPr>
            <p:ph idx="1"/>
          </p:nvPr>
        </p:nvSpPr>
        <p:spPr>
          <a:xfrm>
            <a:off x="689549" y="1509205"/>
            <a:ext cx="10664251" cy="4307618"/>
          </a:xfrm>
        </p:spPr>
        <p:txBody>
          <a:bodyPr>
            <a:normAutofit/>
          </a:bodyPr>
          <a:lstStyle/>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0" indent="0">
              <a:lnSpc>
                <a:spcPct val="150000"/>
              </a:lnSpc>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60A531C0-B72B-4F72-8857-2B0F6D276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0552" y="126849"/>
            <a:ext cx="1333500" cy="1333500"/>
          </a:xfrm>
          <a:prstGeom prst="rect">
            <a:avLst/>
          </a:prstGeom>
        </p:spPr>
      </p:pic>
      <p:pic>
        <p:nvPicPr>
          <p:cNvPr id="5" name="Picture 4">
            <a:extLst>
              <a:ext uri="{FF2B5EF4-FFF2-40B4-BE49-F238E27FC236}">
                <a16:creationId xmlns:a16="http://schemas.microsoft.com/office/drawing/2014/main" id="{A8812FC1-CA49-4FF9-99FF-A847603362CC}"/>
              </a:ext>
            </a:extLst>
          </p:cNvPr>
          <p:cNvPicPr>
            <a:picLocks noChangeAspect="1"/>
          </p:cNvPicPr>
          <p:nvPr/>
        </p:nvPicPr>
        <p:blipFill>
          <a:blip r:embed="rId3"/>
          <a:stretch>
            <a:fillRect/>
          </a:stretch>
        </p:blipFill>
        <p:spPr>
          <a:xfrm>
            <a:off x="133067" y="6047162"/>
            <a:ext cx="12058933" cy="810838"/>
          </a:xfrm>
          <a:prstGeom prst="rect">
            <a:avLst/>
          </a:prstGeom>
        </p:spPr>
      </p:pic>
      <p:sp>
        <p:nvSpPr>
          <p:cNvPr id="8" name="TextBox 7">
            <a:extLst>
              <a:ext uri="{FF2B5EF4-FFF2-40B4-BE49-F238E27FC236}">
                <a16:creationId xmlns:a16="http://schemas.microsoft.com/office/drawing/2014/main" id="{BCC690A9-52A3-45D0-9A53-546E98245755}"/>
              </a:ext>
            </a:extLst>
          </p:cNvPr>
          <p:cNvSpPr txBox="1"/>
          <p:nvPr/>
        </p:nvSpPr>
        <p:spPr>
          <a:xfrm>
            <a:off x="569627" y="1041178"/>
            <a:ext cx="9492702" cy="2011897"/>
          </a:xfrm>
          <a:prstGeom prst="rect">
            <a:avLst/>
          </a:prstGeom>
          <a:noFill/>
        </p:spPr>
        <p:txBody>
          <a:bodyPr wrap="square">
            <a:spAutoFit/>
          </a:bodyPr>
          <a:lstStyle/>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value of the random variable X is not known in advance, but there is a probability associated with each possible value of X.</a:t>
            </a:r>
          </a:p>
          <a:p>
            <a:pPr marL="228600" marR="0" lvl="0" indent="-228600" algn="l" defTabSz="914400" rtl="0" eaLnBrk="1" fontAlgn="auto" latinLnBrk="0" hangingPunct="1">
              <a:lnSpc>
                <a:spcPct val="150000"/>
              </a:lnSpc>
              <a:spcBef>
                <a:spcPts val="1000"/>
              </a:spcBef>
              <a:spcAft>
                <a:spcPts val="0"/>
              </a:spcAft>
              <a:buClrTx/>
              <a:buSzTx/>
              <a:buFont typeface="Arial" panose="020B0604020202020204" pitchFamily="34" charset="0"/>
              <a:buChar char="•"/>
              <a:tabLst/>
              <a:defRPr/>
            </a:pPr>
            <a:r>
              <a:rPr lang="en-US" sz="2000" dirty="0">
                <a:solidFill>
                  <a:prstClr val="black"/>
                </a:solidFill>
                <a:latin typeface="Times New Roman" panose="02020603050405020304" pitchFamily="18" charset="0"/>
                <a:cs typeface="Times New Roman" panose="02020603050405020304" pitchFamily="18" charset="0"/>
              </a:rPr>
              <a:t>The list of all possible values of a random variable X and their corresponding probabilities is a probability distribution.</a:t>
            </a:r>
            <a:endParaRPr kumimoji="0" lang="en-US"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8120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PPT Presentation</Template>
  <TotalTime>1218</TotalTime>
  <Words>817</Words>
  <Application>Microsoft Office PowerPoint</Application>
  <PresentationFormat>Widescreen</PresentationFormat>
  <Paragraphs>82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STATISTICS </vt:lpstr>
      <vt:lpstr>Random variables </vt:lpstr>
      <vt:lpstr>Random variables </vt:lpstr>
      <vt:lpstr>Random variables </vt:lpstr>
      <vt:lpstr>Random variable </vt:lpstr>
      <vt:lpstr>Discrete random variable </vt:lpstr>
      <vt:lpstr>Discrete random variable </vt:lpstr>
      <vt:lpstr>Discrete probability distribution </vt:lpstr>
      <vt:lpstr>Discrete probability distribution </vt:lpstr>
      <vt:lpstr>Continuous random variables </vt:lpstr>
      <vt:lpstr>Continuous random variables </vt:lpstr>
      <vt:lpstr>Continuous random variables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LIZY PERPETUA</dc:creator>
  <cp:lastModifiedBy>LIZY PERPETUA</cp:lastModifiedBy>
  <cp:revision>47</cp:revision>
  <dcterms:created xsi:type="dcterms:W3CDTF">2021-02-26T07:03:02Z</dcterms:created>
  <dcterms:modified xsi:type="dcterms:W3CDTF">2021-03-05T10:21:58Z</dcterms:modified>
</cp:coreProperties>
</file>