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8" r:id="rId6"/>
    <p:sldId id="259" r:id="rId7"/>
    <p:sldId id="261" r:id="rId8"/>
    <p:sldId id="262" r:id="rId9"/>
    <p:sldId id="270" r:id="rId10"/>
    <p:sldId id="271" r:id="rId11"/>
    <p:sldId id="263" r:id="rId12"/>
    <p:sldId id="264" r:id="rId13"/>
    <p:sldId id="265" r:id="rId14"/>
    <p:sldId id="266" r:id="rId15"/>
    <p:sldId id="267"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91" r:id="rId30"/>
    <p:sldId id="284" r:id="rId31"/>
    <p:sldId id="287" r:id="rId32"/>
    <p:sldId id="288" r:id="rId33"/>
    <p:sldId id="289" r:id="rId34"/>
    <p:sldId id="290"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46" d="100"/>
          <a:sy n="46" d="100"/>
        </p:scale>
        <p:origin x="29"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53EC-F97E-40D4-882D-DF4D043F8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611D01-E11B-4B6B-A8E3-54E63B0C2E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4F1214-967C-48FF-A1FF-76BC4846D428}"/>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5" name="Footer Placeholder 4">
            <a:extLst>
              <a:ext uri="{FF2B5EF4-FFF2-40B4-BE49-F238E27FC236}">
                <a16:creationId xmlns:a16="http://schemas.microsoft.com/office/drawing/2014/main" id="{30D826C9-6CB5-4C70-9732-42FA920916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3E911-108B-4AD5-A30C-E330B76F2123}"/>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314663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A446-31CC-4F63-990B-1306BDB19D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4C89FF-F095-4074-8CF6-E5ADEC7FA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E0234F-C825-4A5C-B031-22672FE6C11B}"/>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5" name="Footer Placeholder 4">
            <a:extLst>
              <a:ext uri="{FF2B5EF4-FFF2-40B4-BE49-F238E27FC236}">
                <a16:creationId xmlns:a16="http://schemas.microsoft.com/office/drawing/2014/main" id="{2C29E9F9-B8C4-49DA-80AD-61A8F77C4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B257F-E243-432C-9DA1-A42DC20CAEF4}"/>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169549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33A78-AD13-4140-9358-7A89E6AD1C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EE3570-74FD-4095-82C3-F7AE1298F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6CDFA-9851-431B-B167-19DF8A9EC7F4}"/>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5" name="Footer Placeholder 4">
            <a:extLst>
              <a:ext uri="{FF2B5EF4-FFF2-40B4-BE49-F238E27FC236}">
                <a16:creationId xmlns:a16="http://schemas.microsoft.com/office/drawing/2014/main" id="{E82DBEFE-EA64-4A33-9573-5EF0A99149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52408-7ECF-4BA4-B677-CFAEC3460A59}"/>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138675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FBB-F787-4AB8-AE7C-278C5B3D7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6F049-5A28-47BF-921F-69F750279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CA6453-2EF5-4BAD-8CE4-08E725F6C3DA}"/>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5" name="Footer Placeholder 4">
            <a:extLst>
              <a:ext uri="{FF2B5EF4-FFF2-40B4-BE49-F238E27FC236}">
                <a16:creationId xmlns:a16="http://schemas.microsoft.com/office/drawing/2014/main" id="{87996B2A-0258-4796-8BEA-A59667F0E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6810C2-0676-4F4C-9384-A344B8521CD8}"/>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317942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AAD0-E845-44C9-B77E-214057CB1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A7267F-AEF9-400E-AC8E-A4E6FB878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39C8B-9CD7-420B-BC40-302F3B950BA8}"/>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5" name="Footer Placeholder 4">
            <a:extLst>
              <a:ext uri="{FF2B5EF4-FFF2-40B4-BE49-F238E27FC236}">
                <a16:creationId xmlns:a16="http://schemas.microsoft.com/office/drawing/2014/main" id="{9D1AE252-0F97-4F4C-8E83-5E37E9F04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D9F9E-B971-46C5-AD61-8533C18E6BCE}"/>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126415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628D-92E6-4BED-BE85-0F1DFFF5E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E91390-3BCE-4427-A129-1BEBD2867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DB9823-AA58-4ED1-B557-2DBF26A3BD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346ABC-6C59-4626-82CA-84C848F53ADD}"/>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6" name="Footer Placeholder 5">
            <a:extLst>
              <a:ext uri="{FF2B5EF4-FFF2-40B4-BE49-F238E27FC236}">
                <a16:creationId xmlns:a16="http://schemas.microsoft.com/office/drawing/2014/main" id="{68A6AD2C-21CC-47B5-8117-1C036234E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6D02E-91D8-4C3B-8AB3-5D90F0B5EF13}"/>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317450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5C2-CFED-48D4-B585-2A6172DCE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FFACB4-A44B-45E7-96B7-DA4079E60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3F5BE-AEB7-41A5-B9C5-12AC60B6C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2D1F29-D7B4-4E49-8E41-C869001DB8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D47DE-DE59-472D-B4E3-7A7746261C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66E21E-B512-416F-BD32-AC0B9BBB707E}"/>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8" name="Footer Placeholder 7">
            <a:extLst>
              <a:ext uri="{FF2B5EF4-FFF2-40B4-BE49-F238E27FC236}">
                <a16:creationId xmlns:a16="http://schemas.microsoft.com/office/drawing/2014/main" id="{6B6D8D63-8324-4496-AC83-FDD628F7E8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FFB5A9-23A3-4EB7-A8A3-88E593DB8896}"/>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393997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98D4-EE0E-4D3B-A7D3-BE4A38653C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6C106C-B1AD-4213-824F-C524D9EC30D9}"/>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4" name="Footer Placeholder 3">
            <a:extLst>
              <a:ext uri="{FF2B5EF4-FFF2-40B4-BE49-F238E27FC236}">
                <a16:creationId xmlns:a16="http://schemas.microsoft.com/office/drawing/2014/main" id="{7AD9A77C-4214-42E1-B7DA-355F832108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85E2C2-747A-447E-ABAF-FC20AABE949A}"/>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427612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4886A-A6FF-431B-9708-C3DC73A0C1B1}"/>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3" name="Footer Placeholder 2">
            <a:extLst>
              <a:ext uri="{FF2B5EF4-FFF2-40B4-BE49-F238E27FC236}">
                <a16:creationId xmlns:a16="http://schemas.microsoft.com/office/drawing/2014/main" id="{58E67010-E5B6-4EEB-95E1-7C8612977B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66B76A-F38E-4338-94B4-EBD1E957EB23}"/>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384418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34CD-68BB-496D-B60B-D4A29B9C2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4B852C-65D7-4C13-A8DF-906D131CB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0481C5-2005-478D-B680-6490DA68E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30E06-D634-4312-94D0-70040943B7FB}"/>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6" name="Footer Placeholder 5">
            <a:extLst>
              <a:ext uri="{FF2B5EF4-FFF2-40B4-BE49-F238E27FC236}">
                <a16:creationId xmlns:a16="http://schemas.microsoft.com/office/drawing/2014/main" id="{FD57972D-81BE-40C4-9C3F-C92163934B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FB76E0-88AE-418E-8062-71F78EDA90D8}"/>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154116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D529-C602-4F7A-9688-AB5E43176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1C89CD-13D3-4112-998D-2CF7957F7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A41C0A8-75CB-438D-9F94-A1FAB46D6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218BD-FBE9-46E7-85B0-A3CD5AE562E2}"/>
              </a:ext>
            </a:extLst>
          </p:cNvPr>
          <p:cNvSpPr>
            <a:spLocks noGrp="1"/>
          </p:cNvSpPr>
          <p:nvPr>
            <p:ph type="dt" sz="half" idx="10"/>
          </p:nvPr>
        </p:nvSpPr>
        <p:spPr/>
        <p:txBody>
          <a:bodyPr/>
          <a:lstStyle/>
          <a:p>
            <a:fld id="{84C7EA53-8CFA-4B61-9954-480E63405801}" type="datetimeFigureOut">
              <a:rPr lang="en-IN" smtClean="0"/>
              <a:t>18-05-2021</a:t>
            </a:fld>
            <a:endParaRPr lang="en-IN"/>
          </a:p>
        </p:txBody>
      </p:sp>
      <p:sp>
        <p:nvSpPr>
          <p:cNvPr id="6" name="Footer Placeholder 5">
            <a:extLst>
              <a:ext uri="{FF2B5EF4-FFF2-40B4-BE49-F238E27FC236}">
                <a16:creationId xmlns:a16="http://schemas.microsoft.com/office/drawing/2014/main" id="{0E0C8A26-AC15-47DA-98A0-F4649D2DBC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38BA2-9526-4CFF-B6C5-B20DDB4613CA}"/>
              </a:ext>
            </a:extLst>
          </p:cNvPr>
          <p:cNvSpPr>
            <a:spLocks noGrp="1"/>
          </p:cNvSpPr>
          <p:nvPr>
            <p:ph type="sldNum" sz="quarter" idx="12"/>
          </p:nvPr>
        </p:nvSpPr>
        <p:spPr/>
        <p:txBody>
          <a:bodyPr/>
          <a:lstStyle/>
          <a:p>
            <a:fld id="{46F15D9C-F5BF-42AE-8780-EF77AC6F86F8}" type="slidenum">
              <a:rPr lang="en-IN" smtClean="0"/>
              <a:t>‹#›</a:t>
            </a:fld>
            <a:endParaRPr lang="en-IN"/>
          </a:p>
        </p:txBody>
      </p:sp>
    </p:spTree>
    <p:extLst>
      <p:ext uri="{BB962C8B-B14F-4D97-AF65-F5344CB8AC3E}">
        <p14:creationId xmlns:p14="http://schemas.microsoft.com/office/powerpoint/2010/main" val="342525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0F62B-893E-415E-A69D-CFF3C7068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D3E554-95B2-4563-8B52-147128E77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821965-6126-4989-96EF-8A59528AF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7EA53-8CFA-4B61-9954-480E63405801}" type="datetimeFigureOut">
              <a:rPr lang="en-IN" smtClean="0"/>
              <a:t>18-05-2021</a:t>
            </a:fld>
            <a:endParaRPr lang="en-IN"/>
          </a:p>
        </p:txBody>
      </p:sp>
      <p:sp>
        <p:nvSpPr>
          <p:cNvPr id="5" name="Footer Placeholder 4">
            <a:extLst>
              <a:ext uri="{FF2B5EF4-FFF2-40B4-BE49-F238E27FC236}">
                <a16:creationId xmlns:a16="http://schemas.microsoft.com/office/drawing/2014/main" id="{E9066350-E845-47C6-8B65-EEDC88E8F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296A91-A666-45E6-8325-4753475AC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15D9C-F5BF-42AE-8780-EF77AC6F86F8}" type="slidenum">
              <a:rPr lang="en-IN" smtClean="0"/>
              <a:t>‹#›</a:t>
            </a:fld>
            <a:endParaRPr lang="en-IN"/>
          </a:p>
        </p:txBody>
      </p:sp>
    </p:spTree>
    <p:extLst>
      <p:ext uri="{BB962C8B-B14F-4D97-AF65-F5344CB8AC3E}">
        <p14:creationId xmlns:p14="http://schemas.microsoft.com/office/powerpoint/2010/main" val="216397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6.wdp"/></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7.wdp"/></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8.wdp"/></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9.wdp"/></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FD37-9171-4D21-BDB0-18445F0378B5}"/>
              </a:ext>
            </a:extLst>
          </p:cNvPr>
          <p:cNvSpPr>
            <a:spLocks noGrp="1"/>
          </p:cNvSpPr>
          <p:nvPr>
            <p:ph type="ctrTitle"/>
          </p:nvPr>
        </p:nvSpPr>
        <p:spPr/>
        <p:txBody>
          <a:bodyPr/>
          <a:lstStyle/>
          <a:p>
            <a:r>
              <a:rPr lang="en-IN" dirty="0"/>
              <a:t>Distributions</a:t>
            </a:r>
          </a:p>
        </p:txBody>
      </p:sp>
      <p:sp>
        <p:nvSpPr>
          <p:cNvPr id="3" name="Subtitle 2">
            <a:extLst>
              <a:ext uri="{FF2B5EF4-FFF2-40B4-BE49-F238E27FC236}">
                <a16:creationId xmlns:a16="http://schemas.microsoft.com/office/drawing/2014/main" id="{00CA3F9C-F26F-4C26-9CB9-7943B49E25CD}"/>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4FDF0261-51EF-498E-A40A-4ECA8CABF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8EA3E3FF-5FF3-4501-820B-B76E1BB0B466}"/>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27025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357189"/>
            <a:ext cx="11235852" cy="1333499"/>
          </a:xfrm>
        </p:spPr>
        <p:txBody>
          <a:bodyPr>
            <a:normAutofit/>
          </a:bodyPr>
          <a:lstStyle/>
          <a:p>
            <a:r>
              <a:rPr lang="en-IN" sz="2800" b="1" dirty="0">
                <a:latin typeface="Times New Roman" panose="02020603050405020304" pitchFamily="18" charset="0"/>
                <a:cs typeface="Times New Roman" panose="02020603050405020304" pitchFamily="18" charset="0"/>
              </a:rPr>
              <a:t>Test of hypothesis for small samples:</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1" y="1460349"/>
            <a:ext cx="10700607" cy="4469087"/>
          </a:xfrm>
        </p:spPr>
        <p:txBody>
          <a:bodyPr>
            <a:normAutofit/>
          </a:bodyPr>
          <a:lstStyle/>
          <a:p>
            <a:pPr marL="0" indent="0" algn="l" fontAlgn="base">
              <a:lnSpc>
                <a:spcPct val="150000"/>
              </a:lnSpc>
              <a:buNone/>
            </a:pPr>
            <a:r>
              <a:rPr lang="en-US" sz="2400" b="0" dirty="0">
                <a:solidFill>
                  <a:srgbClr val="000000"/>
                </a:solidFill>
                <a:effectLst/>
                <a:latin typeface="Times New Roman" panose="02020603050405020304" pitchFamily="18" charset="0"/>
                <a:cs typeface="Times New Roman" panose="02020603050405020304" pitchFamily="18" charset="0"/>
              </a:rPr>
              <a:t>In T-distribution there are two types of t- tests</a:t>
            </a:r>
          </a:p>
          <a:p>
            <a:pPr marL="0" indent="0" algn="l" fontAlgn="base">
              <a:lnSpc>
                <a:spcPct val="150000"/>
              </a:lnSpc>
              <a:buNone/>
            </a:pPr>
            <a:r>
              <a:rPr lang="en-US" sz="2400" dirty="0">
                <a:solidFill>
                  <a:srgbClr val="000000"/>
                </a:solidFill>
                <a:latin typeface="Times New Roman" panose="02020603050405020304" pitchFamily="18" charset="0"/>
                <a:cs typeface="Times New Roman" panose="02020603050405020304" pitchFamily="18" charset="0"/>
              </a:rPr>
              <a:t>  - t- distribution for single mean</a:t>
            </a:r>
          </a:p>
          <a:p>
            <a:pPr marL="0" indent="0" algn="l" fontAlgn="base">
              <a:lnSpc>
                <a:spcPct val="150000"/>
              </a:lnSpc>
              <a:buNone/>
            </a:pPr>
            <a:r>
              <a:rPr lang="en-US" sz="2400" dirty="0">
                <a:solidFill>
                  <a:srgbClr val="000000"/>
                </a:solidFill>
                <a:latin typeface="Times New Roman" panose="02020603050405020304" pitchFamily="18" charset="0"/>
                <a:cs typeface="Times New Roman" panose="02020603050405020304" pitchFamily="18" charset="0"/>
              </a:rPr>
              <a:t>  - t- distribution for difference of means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61042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marL="0" indent="0" algn="l" fontAlgn="base">
              <a:lnSpc>
                <a:spcPct val="150000"/>
              </a:lnSpc>
              <a:buNone/>
            </a:pPr>
            <a:r>
              <a:rPr lang="en-US" sz="2400" b="0" i="0" dirty="0">
                <a:effectLst/>
                <a:latin typeface="Times New Roman" panose="02020603050405020304" pitchFamily="18" charset="0"/>
                <a:cs typeface="Times New Roman" panose="02020603050405020304" pitchFamily="18" charset="0"/>
              </a:rPr>
              <a:t>The</a:t>
            </a:r>
            <a:r>
              <a:rPr lang="en-US" sz="2400" b="1" i="1" dirty="0">
                <a:effectLst/>
                <a:latin typeface="Times New Roman" panose="02020603050405020304" pitchFamily="18" charset="0"/>
                <a:cs typeface="Times New Roman" panose="02020603050405020304" pitchFamily="18" charset="0"/>
              </a:rPr>
              <a:t> t</a:t>
            </a:r>
            <a:r>
              <a:rPr lang="en-US" sz="2400" b="1" i="0" dirty="0">
                <a:effectLst/>
                <a:latin typeface="Times New Roman" panose="02020603050405020304" pitchFamily="18" charset="0"/>
                <a:cs typeface="Times New Roman" panose="02020603050405020304" pitchFamily="18" charset="0"/>
              </a:rPr>
              <a:t>-distribution</a:t>
            </a:r>
            <a:r>
              <a:rPr lang="en-US" sz="2400" b="0" i="0" dirty="0">
                <a:effectLst/>
                <a:latin typeface="Times New Roman" panose="02020603050405020304" pitchFamily="18" charset="0"/>
                <a:cs typeface="Times New Roman" panose="02020603050405020304" pitchFamily="18" charset="0"/>
              </a:rPr>
              <a:t>, also known as Student’s </a:t>
            </a:r>
            <a:r>
              <a:rPr lang="en-US" sz="2400" b="0" i="1" dirty="0">
                <a:effectLst/>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-distribution, is a way of describing data that follow a bell curve when plotted on a graph, with the greatest number of observations close to the </a:t>
            </a:r>
            <a:r>
              <a:rPr lang="en-US" sz="2400" dirty="0">
                <a:latin typeface="Times New Roman" panose="02020603050405020304" pitchFamily="18" charset="0"/>
                <a:cs typeface="Times New Roman" panose="02020603050405020304" pitchFamily="18" charset="0"/>
              </a:rPr>
              <a:t>mean</a:t>
            </a:r>
            <a:r>
              <a:rPr lang="en-US" sz="2400" b="0" i="0" dirty="0">
                <a:effectLst/>
                <a:latin typeface="Times New Roman" panose="02020603050405020304" pitchFamily="18" charset="0"/>
                <a:cs typeface="Times New Roman" panose="02020603050405020304" pitchFamily="18" charset="0"/>
              </a:rPr>
              <a:t> and fewer observations in the tails.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71247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It is a type of </a:t>
            </a:r>
            <a:r>
              <a:rPr lang="en-US" sz="2400" dirty="0">
                <a:solidFill>
                  <a:srgbClr val="C00000"/>
                </a:solidFill>
                <a:latin typeface="Times New Roman" panose="02020603050405020304" pitchFamily="18" charset="0"/>
                <a:cs typeface="Times New Roman" panose="02020603050405020304" pitchFamily="18" charset="0"/>
              </a:rPr>
              <a:t>normal distribution</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used for smaller sample sizes, where the</a:t>
            </a:r>
            <a:r>
              <a:rPr lang="en-US" sz="2400" b="0" i="0" dirty="0">
                <a:solidFill>
                  <a:srgbClr val="0D405F"/>
                </a:solidFill>
                <a:effectLst/>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variance</a:t>
            </a:r>
            <a:r>
              <a:rPr lang="en-US" sz="2400" b="0" i="0" dirty="0">
                <a:solidFill>
                  <a:srgbClr val="0D405F"/>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in the data is unknown.</a:t>
            </a:r>
          </a:p>
          <a:p>
            <a:pPr marL="0" indent="0">
              <a:lnSpc>
                <a:spcPct val="150000"/>
              </a:lnSpc>
              <a:buNone/>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8" name="Picture 7">
            <a:extLst>
              <a:ext uri="{FF2B5EF4-FFF2-40B4-BE49-F238E27FC236}">
                <a16:creationId xmlns:a16="http://schemas.microsoft.com/office/drawing/2014/main" id="{2104E37E-C8CF-4F00-948E-FB669FCD3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973" y="2499896"/>
            <a:ext cx="4273063" cy="2514600"/>
          </a:xfrm>
          <a:prstGeom prst="rect">
            <a:avLst/>
          </a:prstGeom>
        </p:spPr>
      </p:pic>
    </p:spTree>
    <p:extLst>
      <p:ext uri="{BB962C8B-B14F-4D97-AF65-F5344CB8AC3E}">
        <p14:creationId xmlns:p14="http://schemas.microsoft.com/office/powerpoint/2010/main" val="28188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What is a T – distribution ?</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The </a:t>
            </a:r>
            <a:r>
              <a:rPr lang="en-US" sz="2400" b="0" i="1" dirty="0">
                <a:effectLst/>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-distribution is a type of normal distribution that is used for smaller sample sizes. </a:t>
            </a:r>
          </a:p>
          <a:p>
            <a:pPr>
              <a:lnSpc>
                <a:spcPct val="150000"/>
              </a:lnSpc>
            </a:pPr>
            <a:r>
              <a:rPr lang="en-US" sz="2400" b="0" i="0" dirty="0">
                <a:effectLst/>
                <a:latin typeface="Times New Roman" panose="02020603050405020304" pitchFamily="18" charset="0"/>
                <a:cs typeface="Times New Roman" panose="02020603050405020304" pitchFamily="18" charset="0"/>
              </a:rPr>
              <a:t>Normally-distributed data form a bell shape when plotted on a graph, with more observations near the mean and fewer observations in the tails.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79566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What is a T – distribution ?</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The </a:t>
            </a:r>
            <a:r>
              <a:rPr lang="en-US" sz="2400" b="0" i="1" dirty="0">
                <a:effectLst/>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-distribution is used when data are </a:t>
            </a:r>
            <a:r>
              <a:rPr lang="en-US" sz="2400" b="0" i="1" dirty="0">
                <a:effectLst/>
                <a:latin typeface="Times New Roman" panose="02020603050405020304" pitchFamily="18" charset="0"/>
                <a:cs typeface="Times New Roman" panose="02020603050405020304" pitchFamily="18" charset="0"/>
              </a:rPr>
              <a:t>approximately </a:t>
            </a:r>
            <a:r>
              <a:rPr lang="en-US" sz="2400" b="0" i="0" dirty="0">
                <a:effectLst/>
                <a:latin typeface="Times New Roman" panose="02020603050405020304" pitchFamily="18" charset="0"/>
                <a:cs typeface="Times New Roman" panose="02020603050405020304" pitchFamily="18" charset="0"/>
              </a:rPr>
              <a:t>normally distributed, which means the data follow a bell shape but the population variance is unknown. </a:t>
            </a:r>
          </a:p>
          <a:p>
            <a:pPr>
              <a:lnSpc>
                <a:spcPct val="150000"/>
              </a:lnSpc>
            </a:pPr>
            <a:r>
              <a:rPr lang="en-US" sz="2400" b="0" i="0" dirty="0">
                <a:effectLst/>
                <a:latin typeface="Times New Roman" panose="02020603050405020304" pitchFamily="18" charset="0"/>
                <a:cs typeface="Times New Roman" panose="02020603050405020304" pitchFamily="18" charset="0"/>
              </a:rPr>
              <a:t>The variance in a </a:t>
            </a:r>
            <a:r>
              <a:rPr lang="en-US" sz="2400" b="0" i="1" dirty="0">
                <a:effectLst/>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-distribution is estimated based on the degrees of freedom of the data set (total number of observations minus 1).</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50447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The T – distribution </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When a sample size is less than 30, and the random variable X is approximately normally distributed, it follow a t-distribution.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09514428-E053-4FD9-8EF3-2CD06C5D1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810" y="2955470"/>
            <a:ext cx="3222690" cy="1322615"/>
          </a:xfrm>
          <a:prstGeom prst="rect">
            <a:avLst/>
          </a:prstGeom>
        </p:spPr>
      </p:pic>
    </p:spTree>
    <p:extLst>
      <p:ext uri="{BB962C8B-B14F-4D97-AF65-F5344CB8AC3E}">
        <p14:creationId xmlns:p14="http://schemas.microsoft.com/office/powerpoint/2010/main" val="289472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 for single mean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marL="0" indent="0">
              <a:lnSpc>
                <a:spcPct val="150000"/>
              </a:lnSpc>
              <a:buNone/>
            </a:pPr>
            <a:r>
              <a:rPr lang="en-US" sz="2400" b="0" i="0" dirty="0">
                <a:effectLst/>
                <a:latin typeface="Times New Roman" panose="02020603050405020304" pitchFamily="18" charset="0"/>
                <a:cs typeface="Times New Roman" panose="02020603050405020304" pitchFamily="18" charset="0"/>
              </a:rPr>
              <a:t>A  sample of size n with mean </a:t>
            </a:r>
            <a:r>
              <a:rPr lang="en-IN" sz="2400" b="0" i="0" dirty="0">
                <a:solidFill>
                  <a:srgbClr val="404040"/>
                </a:solidFill>
                <a:effectLst/>
                <a:latin typeface="Times New Roman" panose="02020603050405020304" pitchFamily="18" charset="0"/>
                <a:cs typeface="Times New Roman" panose="02020603050405020304" pitchFamily="18" charset="0"/>
              </a:rPr>
              <a:t>x̄   and variance </a:t>
            </a:r>
            <a:r>
              <a:rPr lang="en-IN" sz="2400" b="0" i="0" dirty="0">
                <a:effectLst/>
                <a:latin typeface="Times New Roman" panose="02020603050405020304" pitchFamily="18" charset="0"/>
                <a:cs typeface="Times New Roman" panose="02020603050405020304" pitchFamily="18" charset="0"/>
              </a:rPr>
              <a:t>s² is taken from the population having </a:t>
            </a:r>
            <a:r>
              <a:rPr lang="en-IN" sz="2400" i="0" dirty="0">
                <a:effectLst/>
                <a:latin typeface="Times New Roman" panose="02020603050405020304" pitchFamily="18" charset="0"/>
                <a:cs typeface="Times New Roman" panose="02020603050405020304" pitchFamily="18" charset="0"/>
              </a:rPr>
              <a:t>mean </a:t>
            </a:r>
            <a:r>
              <a:rPr lang="el-GR" sz="2400" i="0" dirty="0">
                <a:solidFill>
                  <a:srgbClr val="202122"/>
                </a:solidFill>
                <a:effectLst/>
                <a:latin typeface="Times New Roman" panose="02020603050405020304" pitchFamily="18" charset="0"/>
                <a:cs typeface="Times New Roman" panose="02020603050405020304" pitchFamily="18" charset="0"/>
              </a:rPr>
              <a:t>μ</a:t>
            </a:r>
            <a:r>
              <a:rPr lang="en-US" sz="2400" i="0" dirty="0">
                <a:solidFill>
                  <a:srgbClr val="202122"/>
                </a:solidFill>
                <a:effectLst/>
                <a:latin typeface="Times New Roman" panose="02020603050405020304" pitchFamily="18" charset="0"/>
                <a:cs typeface="Times New Roman" panose="02020603050405020304" pitchFamily="18" charset="0"/>
              </a:rPr>
              <a:t> and </a:t>
            </a:r>
            <a:r>
              <a:rPr lang="el-GR" sz="2400" i="0" dirty="0">
                <a:solidFill>
                  <a:srgbClr val="111111"/>
                </a:solidFill>
                <a:effectLst/>
                <a:latin typeface="Times New Roman" panose="02020603050405020304" pitchFamily="18" charset="0"/>
                <a:cs typeface="Times New Roman" panose="02020603050405020304" pitchFamily="18" charset="0"/>
              </a:rPr>
              <a:t>σ²</a:t>
            </a:r>
            <a:r>
              <a:rPr lang="en-US" sz="2400" i="0" dirty="0">
                <a:solidFill>
                  <a:srgbClr val="111111"/>
                </a:solidFill>
                <a:effectLst/>
                <a:latin typeface="Times New Roman" panose="02020603050405020304" pitchFamily="18" charset="0"/>
                <a:cs typeface="Times New Roman" panose="02020603050405020304" pitchFamily="18" charset="0"/>
              </a:rPr>
              <a:t> variance, then the test statistic is given by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09514428-E053-4FD9-8EF3-2CD06C5D1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438" y="2945247"/>
            <a:ext cx="3222690" cy="1322615"/>
          </a:xfrm>
          <a:prstGeom prst="rect">
            <a:avLst/>
          </a:prstGeom>
        </p:spPr>
      </p:pic>
      <p:pic>
        <p:nvPicPr>
          <p:cNvPr id="8" name="Picture 7">
            <a:extLst>
              <a:ext uri="{FF2B5EF4-FFF2-40B4-BE49-F238E27FC236}">
                <a16:creationId xmlns:a16="http://schemas.microsoft.com/office/drawing/2014/main" id="{F60C6263-AD15-47D0-86B3-8ECE0C439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874" y="2919005"/>
            <a:ext cx="3101609" cy="1348857"/>
          </a:xfrm>
          <a:prstGeom prst="rect">
            <a:avLst/>
          </a:prstGeom>
        </p:spPr>
      </p:pic>
    </p:spTree>
    <p:extLst>
      <p:ext uri="{BB962C8B-B14F-4D97-AF65-F5344CB8AC3E}">
        <p14:creationId xmlns:p14="http://schemas.microsoft.com/office/powerpoint/2010/main" val="740981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 </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3074" name="Picture 2" descr="See the source image">
            <a:extLst>
              <a:ext uri="{FF2B5EF4-FFF2-40B4-BE49-F238E27FC236}">
                <a16:creationId xmlns:a16="http://schemas.microsoft.com/office/drawing/2014/main" id="{412F431B-CE02-402B-9FCA-7FEA516EBB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65458" y="793599"/>
            <a:ext cx="4604658" cy="488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54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 problem</a:t>
            </a:r>
          </a:p>
        </p:txBody>
      </p:sp>
      <p:pic>
        <p:nvPicPr>
          <p:cNvPr id="9" name="Content Placeholder 8">
            <a:extLst>
              <a:ext uri="{FF2B5EF4-FFF2-40B4-BE49-F238E27FC236}">
                <a16:creationId xmlns:a16="http://schemas.microsoft.com/office/drawing/2014/main" id="{F8F83AE8-37C8-43F3-8C5F-44ED99061B6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831976" y="1036468"/>
            <a:ext cx="3613212" cy="4414421"/>
          </a:xfrm>
        </p:spPr>
      </p:pic>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437509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 problem</a:t>
            </a:r>
          </a:p>
        </p:txBody>
      </p:sp>
      <p:pic>
        <p:nvPicPr>
          <p:cNvPr id="7" name="Content Placeholder 6">
            <a:extLst>
              <a:ext uri="{FF2B5EF4-FFF2-40B4-BE49-F238E27FC236}">
                <a16:creationId xmlns:a16="http://schemas.microsoft.com/office/drawing/2014/main" id="{D6281E4A-800C-41D8-A2AF-EB235C5B49B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115025" y="1284289"/>
            <a:ext cx="6343175" cy="4022498"/>
          </a:xfrm>
        </p:spPr>
      </p:pic>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5758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Confidence interval</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p:txBody>
          <a:bodyPr>
            <a:norm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statistics, </a:t>
            </a:r>
            <a:r>
              <a:rPr lang="en-US" sz="2400" dirty="0">
                <a:solidFill>
                  <a:srgbClr val="C00000"/>
                </a:solidFill>
                <a:latin typeface="Times New Roman" panose="02020603050405020304" pitchFamily="18" charset="0"/>
                <a:cs typeface="Times New Roman" panose="02020603050405020304" pitchFamily="18" charset="0"/>
              </a:rPr>
              <a:t>confidence intervals</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are used to represent a range of values that is likely to contain a </a:t>
            </a:r>
            <a:r>
              <a:rPr lang="en-US" sz="2400" dirty="0">
                <a:solidFill>
                  <a:srgbClr val="C00000"/>
                </a:solidFill>
                <a:latin typeface="Times New Roman" panose="02020603050405020304" pitchFamily="18" charset="0"/>
                <a:cs typeface="Times New Roman" panose="02020603050405020304" pitchFamily="18" charset="0"/>
              </a:rPr>
              <a:t>population parameter</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with a certain level of confidence.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89271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 problem</a:t>
            </a:r>
          </a:p>
        </p:txBody>
      </p:sp>
      <p:pic>
        <p:nvPicPr>
          <p:cNvPr id="7" name="Content Placeholder 6">
            <a:extLst>
              <a:ext uri="{FF2B5EF4-FFF2-40B4-BE49-F238E27FC236}">
                <a16:creationId xmlns:a16="http://schemas.microsoft.com/office/drawing/2014/main" id="{EC7D438A-6E7A-4B03-9F31-E53BF978883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448292" y="1284288"/>
            <a:ext cx="4336566" cy="4169455"/>
          </a:xfrm>
        </p:spPr>
      </p:pic>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03010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 – distribution problem</a:t>
            </a:r>
          </a:p>
        </p:txBody>
      </p:sp>
      <p:pic>
        <p:nvPicPr>
          <p:cNvPr id="7" name="Content Placeholder 6">
            <a:extLst>
              <a:ext uri="{FF2B5EF4-FFF2-40B4-BE49-F238E27FC236}">
                <a16:creationId xmlns:a16="http://schemas.microsoft.com/office/drawing/2014/main" id="{FB38C6E5-F937-432F-9899-ECFDE22DBB7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61989" y="1284289"/>
            <a:ext cx="3509171" cy="4136798"/>
          </a:xfrm>
        </p:spPr>
      </p:pic>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35533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F distribution used for comparing the variance of two populations.</a:t>
            </a:r>
          </a:p>
          <a:p>
            <a:pPr>
              <a:lnSpc>
                <a:spcPct val="150000"/>
              </a:lnSpc>
            </a:pPr>
            <a:r>
              <a:rPr lang="en-IN" sz="2400" dirty="0">
                <a:latin typeface="Times New Roman" panose="02020603050405020304" pitchFamily="18" charset="0"/>
                <a:cs typeface="Times New Roman" panose="02020603050405020304" pitchFamily="18" charset="0"/>
              </a:rPr>
              <a:t>It is defined in terms of ratio of the variances of two normally distributed populations.</a:t>
            </a:r>
          </a:p>
          <a:p>
            <a:pPr>
              <a:lnSpc>
                <a:spcPct val="150000"/>
              </a:lnSpc>
            </a:pPr>
            <a:r>
              <a:rPr lang="en-IN" sz="2400" dirty="0">
                <a:latin typeface="Times New Roman" panose="02020603050405020304" pitchFamily="18" charset="0"/>
                <a:cs typeface="Times New Roman" panose="02020603050405020304" pitchFamily="18" charset="0"/>
              </a:rPr>
              <a:t>It sometimes also called </a:t>
            </a:r>
            <a:r>
              <a:rPr lang="en-IN" sz="2400" b="1" dirty="0">
                <a:latin typeface="Times New Roman" panose="02020603050405020304" pitchFamily="18" charset="0"/>
                <a:cs typeface="Times New Roman" panose="02020603050405020304" pitchFamily="18" charset="0"/>
              </a:rPr>
              <a:t>variance ratio</a:t>
            </a:r>
            <a:r>
              <a:rPr lang="en-IN"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12026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F distribution used for comparing the variance of two populations.</a:t>
            </a:r>
          </a:p>
          <a:p>
            <a:pPr>
              <a:lnSpc>
                <a:spcPct val="150000"/>
              </a:lnSpc>
            </a:pPr>
            <a:r>
              <a:rPr lang="en-IN" sz="2400" dirty="0">
                <a:latin typeface="Times New Roman" panose="02020603050405020304" pitchFamily="18" charset="0"/>
                <a:cs typeface="Times New Roman" panose="02020603050405020304" pitchFamily="18" charset="0"/>
              </a:rPr>
              <a:t>It is defined in terms of ratio of the variances of two normally distributed populations.</a:t>
            </a:r>
          </a:p>
          <a:p>
            <a:pPr>
              <a:lnSpc>
                <a:spcPct val="150000"/>
              </a:lnSpc>
            </a:pPr>
            <a:r>
              <a:rPr lang="en-IN" sz="2400" dirty="0">
                <a:latin typeface="Times New Roman" panose="02020603050405020304" pitchFamily="18" charset="0"/>
                <a:cs typeface="Times New Roman" panose="02020603050405020304" pitchFamily="18" charset="0"/>
              </a:rPr>
              <a:t>It sometimes also called </a:t>
            </a:r>
            <a:r>
              <a:rPr lang="en-IN" sz="2400" b="1" dirty="0">
                <a:latin typeface="Times New Roman" panose="02020603050405020304" pitchFamily="18" charset="0"/>
                <a:cs typeface="Times New Roman" panose="02020603050405020304" pitchFamily="18" charset="0"/>
              </a:rPr>
              <a:t>variance ratio</a:t>
            </a:r>
            <a:r>
              <a:rPr lang="en-IN"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84609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F-distribution is generally a skewed distribution and also related to a chi-squared distribution. </a:t>
            </a:r>
          </a:p>
          <a:p>
            <a:pPr>
              <a:lnSpc>
                <a:spcPct val="150000"/>
              </a:lnSpc>
            </a:pPr>
            <a:r>
              <a:rPr lang="en-US" sz="2400" dirty="0">
                <a:latin typeface="Times New Roman" panose="02020603050405020304" pitchFamily="18" charset="0"/>
                <a:cs typeface="Times New Roman" panose="02020603050405020304" pitchFamily="18" charset="0"/>
              </a:rPr>
              <a:t>The distribution used for the hypothesis test is a new one. It is called the F distribution</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298380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f distribution is the ratio of X1 random chi-square variable with degrees of freedom ϑ1 and X2 random chi-square variable with degrees of freedom ϑ2. (In other words each of the chi-square random variable has been divided by its degrees of freedom)</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B704D349-0423-45C0-B8B1-255C0BE65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114" y="3606555"/>
            <a:ext cx="2408929" cy="981774"/>
          </a:xfrm>
          <a:prstGeom prst="rect">
            <a:avLst/>
          </a:prstGeom>
        </p:spPr>
      </p:pic>
    </p:spTree>
    <p:extLst>
      <p:ext uri="{BB962C8B-B14F-4D97-AF65-F5344CB8AC3E}">
        <p14:creationId xmlns:p14="http://schemas.microsoft.com/office/powerpoint/2010/main" val="1726217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Properties of an F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It is positively skewed and its skewness decreases with increase in ϑ1 and ϑ2.</a:t>
            </a:r>
          </a:p>
          <a:p>
            <a:pPr>
              <a:lnSpc>
                <a:spcPct val="150000"/>
              </a:lnSpc>
            </a:pPr>
            <a:r>
              <a:rPr lang="en-US" sz="2400" dirty="0">
                <a:latin typeface="Times New Roman" panose="02020603050405020304" pitchFamily="18" charset="0"/>
                <a:cs typeface="Times New Roman" panose="02020603050405020304" pitchFamily="18" charset="0"/>
              </a:rPr>
              <a:t>The value of F always positive or zero. No negative values.so its value lies between 0 and ∞.</a:t>
            </a:r>
          </a:p>
          <a:p>
            <a:pPr>
              <a:lnSpc>
                <a:spcPct val="150000"/>
              </a:lnSpc>
            </a:pPr>
            <a:r>
              <a:rPr lang="en-US" sz="2400" dirty="0">
                <a:latin typeface="Times New Roman" panose="02020603050405020304" pitchFamily="18" charset="0"/>
                <a:cs typeface="Times New Roman" panose="02020603050405020304" pitchFamily="18" charset="0"/>
              </a:rPr>
              <a:t>The shape of the distribution depends on the degrees of freedom of numerator ϑ1 and denominator ϑ2.</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46212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Assumptions of an F – distribution</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Assumes both populations are normally distributed.</a:t>
            </a:r>
          </a:p>
          <a:p>
            <a:pPr>
              <a:lnSpc>
                <a:spcPct val="150000"/>
              </a:lnSpc>
            </a:pPr>
            <a:r>
              <a:rPr lang="en-US" sz="2400" dirty="0">
                <a:latin typeface="Times New Roman" panose="02020603050405020304" pitchFamily="18" charset="0"/>
                <a:cs typeface="Times New Roman" panose="02020603050405020304" pitchFamily="18" charset="0"/>
              </a:rPr>
              <a:t>Both the populations are independent to each other.</a:t>
            </a:r>
          </a:p>
          <a:p>
            <a:pPr>
              <a:lnSpc>
                <a:spcPct val="150000"/>
              </a:lnSpc>
            </a:pPr>
            <a:r>
              <a:rPr lang="en-US" sz="2400" dirty="0">
                <a:latin typeface="Times New Roman" panose="02020603050405020304" pitchFamily="18" charset="0"/>
                <a:cs typeface="Times New Roman" panose="02020603050405020304" pitchFamily="18" charset="0"/>
              </a:rPr>
              <a:t>The larger sample variance always goes in the numerator to make the right tailed test, and the right tailed tests are always easy to calculate.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369984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Testing of hypothesis for equality of two variances</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0" y="1283676"/>
            <a:ext cx="10700607" cy="4645759"/>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It is based on the variances in two independently selected random samples drawn from two normal populations.</a:t>
            </a:r>
          </a:p>
          <a:p>
            <a:pPr>
              <a:lnSpc>
                <a:spcPct val="150000"/>
              </a:lnSpc>
            </a:pPr>
            <a:r>
              <a:rPr lang="en-IN" sz="2400" dirty="0">
                <a:latin typeface="Times New Roman" panose="02020603050405020304" pitchFamily="18" charset="0"/>
                <a:cs typeface="Times New Roman" panose="02020603050405020304" pitchFamily="18" charset="0"/>
              </a:rPr>
              <a:t>If calculated F value exceeds table F value, null hypothesis is rejected.</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776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Testing of hypothesis for equality of two variances</a:t>
            </a:r>
          </a:p>
        </p:txBody>
      </p:sp>
      <p:pic>
        <p:nvPicPr>
          <p:cNvPr id="7" name="Content Placeholder 6">
            <a:extLst>
              <a:ext uri="{FF2B5EF4-FFF2-40B4-BE49-F238E27FC236}">
                <a16:creationId xmlns:a16="http://schemas.microsoft.com/office/drawing/2014/main" id="{260E13E8-EA1A-4AB7-B88C-09084A64030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991190" y="1284288"/>
            <a:ext cx="6787050" cy="4002607"/>
          </a:xfrm>
        </p:spPr>
      </p:pic>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7871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Confidence interval</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p:txBody>
          <a:bodyPr>
            <a:normAutofit/>
          </a:bodyPr>
          <a:lstStyle/>
          <a:p>
            <a:pPr algn="l"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following general formula is used to calculate confidence intervals:</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Confidence Interval</a:t>
            </a:r>
            <a:r>
              <a:rPr lang="en-US" sz="2400" b="0" i="0" dirty="0">
                <a:solidFill>
                  <a:srgbClr val="000000"/>
                </a:solidFill>
                <a:effectLst/>
                <a:latin typeface="Times New Roman" panose="02020603050405020304" pitchFamily="18" charset="0"/>
                <a:cs typeface="Times New Roman" panose="02020603050405020304" pitchFamily="18" charset="0"/>
              </a:rPr>
              <a:t> = (point estimate)  +/-  (critical value)*(standard error)</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formula creates an interval with a lower bound and an upper bound, which likely contains a population parameter with a certain level of confidence.</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452833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distribution table</a:t>
            </a:r>
          </a:p>
        </p:txBody>
      </p:sp>
      <p:pic>
        <p:nvPicPr>
          <p:cNvPr id="7" name="Content Placeholder 6">
            <a:extLst>
              <a:ext uri="{FF2B5EF4-FFF2-40B4-BE49-F238E27FC236}">
                <a16:creationId xmlns:a16="http://schemas.microsoft.com/office/drawing/2014/main" id="{060FA167-02B2-48CE-A887-8D7AAFD60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14" y="1143001"/>
            <a:ext cx="7121265" cy="4281328"/>
          </a:xfrm>
        </p:spPr>
      </p:pic>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571019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distribution table</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9" name="Content Placeholder 8">
            <a:extLst>
              <a:ext uri="{FF2B5EF4-FFF2-40B4-BE49-F238E27FC236}">
                <a16:creationId xmlns:a16="http://schemas.microsoft.com/office/drawing/2014/main" id="{FE849C2D-F763-4EC3-9BA6-3AEAEA8078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4743" y="1583871"/>
            <a:ext cx="7641771" cy="3777711"/>
          </a:xfrm>
        </p:spPr>
      </p:pic>
    </p:spTree>
    <p:extLst>
      <p:ext uri="{BB962C8B-B14F-4D97-AF65-F5344CB8AC3E}">
        <p14:creationId xmlns:p14="http://schemas.microsoft.com/office/powerpoint/2010/main" val="3083232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distribution problem</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Content Placeholder 6">
            <a:extLst>
              <a:ext uri="{FF2B5EF4-FFF2-40B4-BE49-F238E27FC236}">
                <a16:creationId xmlns:a16="http://schemas.microsoft.com/office/drawing/2014/main" id="{9E0C7E5D-6BC3-45D8-88BC-143EA74C3CC1}"/>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230016" y="1143000"/>
            <a:ext cx="5266830" cy="4699000"/>
          </a:xfrm>
        </p:spPr>
      </p:pic>
    </p:spTree>
    <p:extLst>
      <p:ext uri="{BB962C8B-B14F-4D97-AF65-F5344CB8AC3E}">
        <p14:creationId xmlns:p14="http://schemas.microsoft.com/office/powerpoint/2010/main" val="25446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distribution problem</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11" name="Content Placeholder 10">
            <a:extLst>
              <a:ext uri="{FF2B5EF4-FFF2-40B4-BE49-F238E27FC236}">
                <a16:creationId xmlns:a16="http://schemas.microsoft.com/office/drawing/2014/main" id="{2FABA3EF-73E6-4C2A-ABB6-F4CC3C941D27}"/>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424844" y="847898"/>
            <a:ext cx="5025246" cy="4888797"/>
          </a:xfrm>
        </p:spPr>
      </p:pic>
    </p:spTree>
    <p:extLst>
      <p:ext uri="{BB962C8B-B14F-4D97-AF65-F5344CB8AC3E}">
        <p14:creationId xmlns:p14="http://schemas.microsoft.com/office/powerpoint/2010/main" val="3361683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distribution problem</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Content Placeholder 6">
            <a:extLst>
              <a:ext uri="{FF2B5EF4-FFF2-40B4-BE49-F238E27FC236}">
                <a16:creationId xmlns:a16="http://schemas.microsoft.com/office/drawing/2014/main" id="{DBC2A175-13F9-4D85-B1D9-B8190DF95BC6}"/>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853765" y="1385356"/>
            <a:ext cx="4484470" cy="4351338"/>
          </a:xfrm>
        </p:spPr>
      </p:pic>
    </p:spTree>
    <p:extLst>
      <p:ext uri="{BB962C8B-B14F-4D97-AF65-F5344CB8AC3E}">
        <p14:creationId xmlns:p14="http://schemas.microsoft.com/office/powerpoint/2010/main" val="2724260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126849"/>
            <a:ext cx="11235852" cy="1016151"/>
          </a:xfrm>
        </p:spPr>
        <p:txBody>
          <a:bodyPr>
            <a:normAutofit/>
          </a:bodyPr>
          <a:lstStyle/>
          <a:p>
            <a:r>
              <a:rPr lang="en-IN" sz="2800" b="1" dirty="0">
                <a:latin typeface="Times New Roman" panose="02020603050405020304" pitchFamily="18" charset="0"/>
                <a:cs typeface="Times New Roman" panose="02020603050405020304" pitchFamily="18" charset="0"/>
              </a:rPr>
              <a:t>F- distribution problem</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9" name="Content Placeholder 8">
            <a:extLst>
              <a:ext uri="{FF2B5EF4-FFF2-40B4-BE49-F238E27FC236}">
                <a16:creationId xmlns:a16="http://schemas.microsoft.com/office/drawing/2014/main" id="{2D1F3ACF-D20C-4AFF-A109-9013B92D4A6D}"/>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4155114" y="1143000"/>
            <a:ext cx="3492595" cy="4593694"/>
          </a:xfrm>
        </p:spPr>
      </p:pic>
    </p:spTree>
    <p:extLst>
      <p:ext uri="{BB962C8B-B14F-4D97-AF65-F5344CB8AC3E}">
        <p14:creationId xmlns:p14="http://schemas.microsoft.com/office/powerpoint/2010/main" val="89038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Confidence interval</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p:txBody>
          <a:bodyPr>
            <a:normAutofit/>
          </a:bodyPr>
          <a:lstStyle/>
          <a:p>
            <a:pPr algn="l"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formula creates an interval with a lower bound and an upper bound, which likely contains a population parameter with a certain level of confidence.</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          Confidence Interval </a:t>
            </a:r>
            <a:r>
              <a:rPr lang="en-US" sz="2400" b="0" i="0" dirty="0">
                <a:solidFill>
                  <a:srgbClr val="000000"/>
                </a:solidFill>
                <a:effectLst/>
                <a:latin typeface="Times New Roman" panose="02020603050405020304" pitchFamily="18" charset="0"/>
                <a:cs typeface="Times New Roman" panose="02020603050405020304" pitchFamily="18" charset="0"/>
              </a:rPr>
              <a:t> = [lower bound, upper bound]  </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78343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266331" y="365125"/>
            <a:ext cx="11087469" cy="1325563"/>
          </a:xfrm>
        </p:spPr>
        <p:txBody>
          <a:bodyPr>
            <a:normAutofit/>
          </a:bodyPr>
          <a:lstStyle/>
          <a:p>
            <a:r>
              <a:rPr lang="en-IN" sz="2800" b="1" dirty="0">
                <a:latin typeface="Times New Roman" panose="02020603050405020304" pitchFamily="18" charset="0"/>
                <a:cs typeface="Times New Roman" panose="02020603050405020304" pitchFamily="18" charset="0"/>
              </a:rPr>
              <a:t>Commonly used z -values for Confidence interval</a:t>
            </a: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2050" name="Picture 2" descr="See the source image">
            <a:extLst>
              <a:ext uri="{FF2B5EF4-FFF2-40B4-BE49-F238E27FC236}">
                <a16:creationId xmlns:a16="http://schemas.microsoft.com/office/drawing/2014/main" id="{16441DBE-B8BA-41BF-BEE8-E016E90FD0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00400" y="1928964"/>
            <a:ext cx="4669971" cy="330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10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Confidence interval</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451338" y="1578098"/>
            <a:ext cx="10515600" cy="4351338"/>
          </a:xfrm>
        </p:spPr>
        <p:txBody>
          <a:bodyPr>
            <a:normAutofit/>
          </a:bodyPr>
          <a:lstStyle/>
          <a:p>
            <a:pPr marL="0" indent="0">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Confidence intervals are often used in clinical trials to determine the mean change in blood pressure, heart rate, cholesterol, etc. produced by some new drug or treatment.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91673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Confidence interval</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451338" y="1578098"/>
            <a:ext cx="10515600" cy="4351338"/>
          </a:xfrm>
        </p:spPr>
        <p:txBody>
          <a:bodyPr>
            <a:normAutofit/>
          </a:bodyPr>
          <a:lstStyle/>
          <a:p>
            <a:pPr algn="l"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For example,</a:t>
            </a:r>
          </a:p>
          <a:p>
            <a:pPr algn="l"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 A doctor may believe that a new drug is able to reduce blood pressure in patients. To test this, he may recruit 20 patients to participate in a trial in which they used the new drug for one month. </a:t>
            </a:r>
          </a:p>
          <a:p>
            <a:pPr algn="l"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At the end of the month, the doctor may record the mean decrease in blood pressure and the standard deviation of the decrease in each patient in the sample.</a:t>
            </a:r>
            <a:endParaRPr lang="en-US" sz="2000"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11135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Confidence interval</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451338" y="1578098"/>
            <a:ext cx="10515600" cy="4351338"/>
          </a:xfrm>
        </p:spPr>
        <p:txBody>
          <a:bodyPr>
            <a:normAutofit/>
          </a:bodyPr>
          <a:lstStyle/>
          <a:p>
            <a:pPr marL="0" indent="0" algn="l" fontAlgn="base">
              <a:lnSpc>
                <a:spcPct val="150000"/>
              </a:lnSpc>
              <a:buNone/>
            </a:pPr>
            <a:r>
              <a:rPr lang="en-US" sz="2000" b="0" i="0" dirty="0">
                <a:solidFill>
                  <a:srgbClr val="000000"/>
                </a:solidFill>
                <a:effectLst/>
                <a:latin typeface="Times New Roman" panose="02020603050405020304" pitchFamily="18" charset="0"/>
                <a:cs typeface="Times New Roman" panose="02020603050405020304" pitchFamily="18" charset="0"/>
              </a:rPr>
              <a:t>For example,</a:t>
            </a:r>
          </a:p>
          <a:p>
            <a:pPr algn="l"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He could then use the sample mean and sample standard deviation to construct an interval for the true mean change in blood pressure that patients are likely to experience in the population.</a:t>
            </a:r>
            <a:endParaRPr lang="en-US" sz="2000"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98565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236E-2E48-43AF-9F2D-54D212A4B909}"/>
              </a:ext>
            </a:extLst>
          </p:cNvPr>
          <p:cNvSpPr>
            <a:spLocks noGrp="1"/>
          </p:cNvSpPr>
          <p:nvPr>
            <p:ph type="title"/>
          </p:nvPr>
        </p:nvSpPr>
        <p:spPr>
          <a:xfrm>
            <a:off x="117948" y="357189"/>
            <a:ext cx="11235852" cy="1333499"/>
          </a:xfrm>
        </p:spPr>
        <p:txBody>
          <a:bodyPr>
            <a:normAutofit/>
          </a:bodyPr>
          <a:lstStyle/>
          <a:p>
            <a:r>
              <a:rPr lang="en-IN" sz="2800" b="1" dirty="0">
                <a:latin typeface="Times New Roman" panose="02020603050405020304" pitchFamily="18" charset="0"/>
                <a:cs typeface="Times New Roman" panose="02020603050405020304" pitchFamily="18" charset="0"/>
              </a:rPr>
              <a:t>Test of hypothesis for small samples:</a:t>
            </a:r>
          </a:p>
        </p:txBody>
      </p:sp>
      <p:sp>
        <p:nvSpPr>
          <p:cNvPr id="3" name="Content Placeholder 2">
            <a:extLst>
              <a:ext uri="{FF2B5EF4-FFF2-40B4-BE49-F238E27FC236}">
                <a16:creationId xmlns:a16="http://schemas.microsoft.com/office/drawing/2014/main" id="{59ED38BB-1F47-4BDA-931C-3637642C8B91}"/>
              </a:ext>
            </a:extLst>
          </p:cNvPr>
          <p:cNvSpPr>
            <a:spLocks noGrp="1"/>
          </p:cNvSpPr>
          <p:nvPr>
            <p:ph idx="1"/>
          </p:nvPr>
        </p:nvSpPr>
        <p:spPr>
          <a:xfrm>
            <a:off x="266331" y="1460349"/>
            <a:ext cx="10700607" cy="4469087"/>
          </a:xfrm>
        </p:spPr>
        <p:txBody>
          <a:bodyPr>
            <a:normAutofit/>
          </a:bodyPr>
          <a:lstStyle/>
          <a:p>
            <a:pPr marL="0" indent="0" algn="l" fontAlgn="base">
              <a:lnSpc>
                <a:spcPct val="150000"/>
              </a:lnSpc>
              <a:buNone/>
            </a:pPr>
            <a:r>
              <a:rPr lang="en-US" sz="2400" b="0" dirty="0">
                <a:solidFill>
                  <a:srgbClr val="000000"/>
                </a:solidFill>
                <a:effectLst/>
                <a:latin typeface="Times New Roman" panose="02020603050405020304" pitchFamily="18" charset="0"/>
                <a:cs typeface="Times New Roman" panose="02020603050405020304" pitchFamily="18" charset="0"/>
              </a:rPr>
              <a:t>There are 3 types tests in tests of hypothesis for small samples.</a:t>
            </a:r>
          </a:p>
          <a:p>
            <a:pPr marL="0" indent="0" algn="l" fontAlgn="base">
              <a:lnSpc>
                <a:spcPct val="150000"/>
              </a:lnSpc>
              <a:buNone/>
            </a:pPr>
            <a:r>
              <a:rPr lang="en-US" sz="2400" dirty="0">
                <a:solidFill>
                  <a:srgbClr val="000000"/>
                </a:solidFill>
                <a:latin typeface="Times New Roman" panose="02020603050405020304" pitchFamily="18" charset="0"/>
                <a:cs typeface="Times New Roman" panose="02020603050405020304" pitchFamily="18" charset="0"/>
              </a:rPr>
              <a:t>T- distribution</a:t>
            </a:r>
          </a:p>
          <a:p>
            <a:pPr marL="0" indent="0" algn="l" fontAlgn="base">
              <a:lnSpc>
                <a:spcPct val="150000"/>
              </a:lnSpc>
              <a:buNone/>
            </a:pPr>
            <a:r>
              <a:rPr lang="en-US" sz="2400" b="0" dirty="0">
                <a:solidFill>
                  <a:srgbClr val="000000"/>
                </a:solidFill>
                <a:effectLst/>
                <a:latin typeface="Times New Roman" panose="02020603050405020304" pitchFamily="18" charset="0"/>
                <a:cs typeface="Times New Roman" panose="02020603050405020304" pitchFamily="18" charset="0"/>
              </a:rPr>
              <a:t>F-distribution</a:t>
            </a:r>
          </a:p>
          <a:p>
            <a:pPr marL="0" indent="0" algn="l" fontAlgn="base">
              <a:lnSpc>
                <a:spcPct val="150000"/>
              </a:lnSpc>
              <a:buNone/>
            </a:pPr>
            <a:r>
              <a:rPr lang="el-GR" sz="2400" dirty="0">
                <a:solidFill>
                  <a:srgbClr val="202122"/>
                </a:solidFill>
                <a:effectLst/>
                <a:latin typeface="Times New Roman" panose="02020603050405020304" pitchFamily="18" charset="0"/>
                <a:cs typeface="Times New Roman" panose="02020603050405020304" pitchFamily="18" charset="0"/>
              </a:rPr>
              <a:t>χ</a:t>
            </a:r>
            <a:r>
              <a:rPr lang="el-GR" sz="2400" baseline="30000" dirty="0">
                <a:solidFill>
                  <a:srgbClr val="202122"/>
                </a:solidFill>
                <a:effectLst/>
                <a:latin typeface="Times New Roman" panose="02020603050405020304" pitchFamily="18" charset="0"/>
                <a:cs typeface="Times New Roman" panose="02020603050405020304" pitchFamily="18" charset="0"/>
              </a:rPr>
              <a:t>2</a:t>
            </a:r>
            <a:r>
              <a:rPr lang="el-GR" sz="2400" dirty="0">
                <a:solidFill>
                  <a:srgbClr val="202122"/>
                </a:solidFill>
                <a:effectLst/>
                <a:latin typeface="Times New Roman" panose="02020603050405020304" pitchFamily="18" charset="0"/>
                <a:cs typeface="Times New Roman" panose="02020603050405020304" pitchFamily="18" charset="0"/>
              </a:rPr>
              <a:t>-</a:t>
            </a:r>
            <a:r>
              <a:rPr lang="en-IN" sz="2400" dirty="0">
                <a:solidFill>
                  <a:srgbClr val="202122"/>
                </a:solidFill>
                <a:effectLst/>
                <a:latin typeface="Times New Roman" panose="02020603050405020304" pitchFamily="18" charset="0"/>
                <a:cs typeface="Times New Roman" panose="02020603050405020304" pitchFamily="18" charset="0"/>
              </a:rPr>
              <a:t>distribution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EA0B16-BD99-467C-B735-14AB53053C2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DD320424-55B1-404C-AFA9-A56B28459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22484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840</TotalTime>
  <Words>2268</Words>
  <Application>Microsoft Office PowerPoint</Application>
  <PresentationFormat>Widescreen</PresentationFormat>
  <Paragraphs>150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Distributions</vt:lpstr>
      <vt:lpstr>Confidence interval</vt:lpstr>
      <vt:lpstr>Confidence interval</vt:lpstr>
      <vt:lpstr>Confidence interval</vt:lpstr>
      <vt:lpstr>Commonly used z -values for Confidence interval</vt:lpstr>
      <vt:lpstr>Confidence interval</vt:lpstr>
      <vt:lpstr>Confidence interval</vt:lpstr>
      <vt:lpstr>Confidence interval</vt:lpstr>
      <vt:lpstr>Test of hypothesis for small samples:</vt:lpstr>
      <vt:lpstr>Test of hypothesis for small samples:</vt:lpstr>
      <vt:lpstr>T - distribution</vt:lpstr>
      <vt:lpstr>T - distribution</vt:lpstr>
      <vt:lpstr>What is a T – distribution ?</vt:lpstr>
      <vt:lpstr>What is a T – distribution ?</vt:lpstr>
      <vt:lpstr>The T – distribution </vt:lpstr>
      <vt:lpstr>T – distribution for single mean</vt:lpstr>
      <vt:lpstr>T – distribution </vt:lpstr>
      <vt:lpstr>T – distribution problem</vt:lpstr>
      <vt:lpstr>T – distribution problem</vt:lpstr>
      <vt:lpstr>T – distribution problem</vt:lpstr>
      <vt:lpstr>T – distribution problem</vt:lpstr>
      <vt:lpstr>F – distribution</vt:lpstr>
      <vt:lpstr>F – distribution</vt:lpstr>
      <vt:lpstr>F – distribution</vt:lpstr>
      <vt:lpstr>F – distribution</vt:lpstr>
      <vt:lpstr>Properties of an F – distribution</vt:lpstr>
      <vt:lpstr>Assumptions of an F – distribution</vt:lpstr>
      <vt:lpstr>Testing of hypothesis for equality of two variances</vt:lpstr>
      <vt:lpstr>Testing of hypothesis for equality of two variances</vt:lpstr>
      <vt:lpstr>F- distribution table</vt:lpstr>
      <vt:lpstr>F- distribution table</vt:lpstr>
      <vt:lpstr>F- distribution problem</vt:lpstr>
      <vt:lpstr>F- distribution problem</vt:lpstr>
      <vt:lpstr>F- distribution problem</vt:lpstr>
      <vt:lpstr>F- distribution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distribution</dc:title>
  <dc:creator>LIZY PERPETUA</dc:creator>
  <cp:lastModifiedBy>LIZY PERPETUA</cp:lastModifiedBy>
  <cp:revision>35</cp:revision>
  <dcterms:created xsi:type="dcterms:W3CDTF">2021-05-17T12:43:20Z</dcterms:created>
  <dcterms:modified xsi:type="dcterms:W3CDTF">2021-05-18T16:25:12Z</dcterms:modified>
</cp:coreProperties>
</file>