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70" r:id="rId17"/>
    <p:sldId id="295"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0" r:id="rId33"/>
    <p:sldId id="281"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589D-2DB3-4CAF-B34E-E14E73BBE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185629-0097-4D5D-ABEF-681F5FBDD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BB0D5A-142F-4A5F-82F1-A981E12DB152}"/>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BCD52FFC-25A9-4D45-9B65-7012F845D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0690F-3A27-4336-9A48-66C2170FB379}"/>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55766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C90C-F561-4AAD-9189-4E48EB4585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5962E-5AF7-44AE-BF1F-9E5FCEDCF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3E6D59-6397-46A3-8F89-7367F745F362}"/>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AC73DA12-748E-4C85-A848-D10006FEE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8A933-A2AE-4B23-BDF9-24B4F2637576}"/>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395355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59566-AE63-4935-BEE0-4E605D996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0550EB-E42F-42CD-9163-D1CCD2BDD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3E32A-48DF-479F-961D-350698599D0C}"/>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59886276-3B1B-4A7B-ABD5-56924BE3B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60C77-BA3D-4480-9064-CDCA6F2A1102}"/>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293939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6711-1B51-4FFD-B12F-80E0C610B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991A3-F34B-4AA4-80B6-E64EF600F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CE378-C152-40F0-AF26-129E26328240}"/>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402B606F-EABC-4B3D-9CD8-A430B4D9A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B3229-6D97-48B5-A898-337AED28E71F}"/>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2745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90A6-FD89-49BB-8A4A-9D773B68A9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99FCB2-01BE-4B61-8229-E7D62A340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60A9A-FE00-4240-B528-D88B79425F5B}"/>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5A2A3265-68D7-4529-8C3E-0C892C842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6DEF2-61BF-4E6B-B46C-008F1F15A6EB}"/>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192403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D51F-6A7F-49C9-B4CB-E0AC99855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705C76-E000-46ED-ACC4-7BC125AF1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92DD4-8516-49A0-9077-5D16ED379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629C27-7453-469B-A08E-43857702EED6}"/>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6" name="Footer Placeholder 5">
            <a:extLst>
              <a:ext uri="{FF2B5EF4-FFF2-40B4-BE49-F238E27FC236}">
                <a16:creationId xmlns:a16="http://schemas.microsoft.com/office/drawing/2014/main" id="{8B968052-9C76-485C-B8B7-9161B54AB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288201-054A-441F-8A15-EDEACFB7F088}"/>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126503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5207-1B59-4874-BFB5-96F26BE753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8879B-7E20-42E8-97AB-BF5079FCF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90AD66-0AAB-4F1F-8717-B42BF8DFA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CB8A9C-287F-4ABB-A6B0-18E27CE37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A5354-BC0C-4950-9F98-61B0AD133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9E83E3-F3D7-47AE-92D2-E50644ECC6BD}"/>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8" name="Footer Placeholder 7">
            <a:extLst>
              <a:ext uri="{FF2B5EF4-FFF2-40B4-BE49-F238E27FC236}">
                <a16:creationId xmlns:a16="http://schemas.microsoft.com/office/drawing/2014/main" id="{EF384D56-A247-49A2-9CB5-7D9247CBDF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9EA5F5-2BD8-4CC8-A0B5-3B2E92D07C40}"/>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225739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A640-CD15-4601-AB3F-0D16A1397F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0662DB-990F-4689-91AE-F35E367D86AF}"/>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4" name="Footer Placeholder 3">
            <a:extLst>
              <a:ext uri="{FF2B5EF4-FFF2-40B4-BE49-F238E27FC236}">
                <a16:creationId xmlns:a16="http://schemas.microsoft.com/office/drawing/2014/main" id="{34A0837A-E047-465D-A391-74B046D403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F38102-23CE-4096-822F-8C4356272C1C}"/>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238074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CD035-5563-49F6-A826-0C6D84D884DE}"/>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3" name="Footer Placeholder 2">
            <a:extLst>
              <a:ext uri="{FF2B5EF4-FFF2-40B4-BE49-F238E27FC236}">
                <a16:creationId xmlns:a16="http://schemas.microsoft.com/office/drawing/2014/main" id="{E86859FB-8DA6-471F-8EED-6797E0A432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D7BFD1-A8C1-4922-99D1-21716DF4B492}"/>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367853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10D3-B787-4FF5-8268-353E97BF7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3EA541-9737-429C-84FF-64D3CE600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AC836A-5A84-493D-988B-4076A5C38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2E439-2519-443C-9314-B8439E612B5B}"/>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6" name="Footer Placeholder 5">
            <a:extLst>
              <a:ext uri="{FF2B5EF4-FFF2-40B4-BE49-F238E27FC236}">
                <a16:creationId xmlns:a16="http://schemas.microsoft.com/office/drawing/2014/main" id="{2736EEAC-19B5-4F03-B3D0-F250B28F3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20B1F-A9BF-4718-A1FA-AD17ACF9857F}"/>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17948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641E-D3C0-462D-BBD1-9BDC9D3A9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062B0F-1278-4603-9589-671B20351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AE891274-8D5C-4B05-84AC-5E40C3405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35C16-B4FA-437C-92EC-093C28A8FEA4}"/>
              </a:ext>
            </a:extLst>
          </p:cNvPr>
          <p:cNvSpPr>
            <a:spLocks noGrp="1"/>
          </p:cNvSpPr>
          <p:nvPr>
            <p:ph type="dt" sz="half" idx="10"/>
          </p:nvPr>
        </p:nvSpPr>
        <p:spPr/>
        <p:txBody>
          <a:bodyPr/>
          <a:lstStyle/>
          <a:p>
            <a:fld id="{D172F83E-C151-41DE-B1DD-64043A1BDEDC}" type="datetimeFigureOut">
              <a:rPr lang="en-IN" smtClean="0"/>
              <a:t>17-05-2021</a:t>
            </a:fld>
            <a:endParaRPr lang="en-IN"/>
          </a:p>
        </p:txBody>
      </p:sp>
      <p:sp>
        <p:nvSpPr>
          <p:cNvPr id="6" name="Footer Placeholder 5">
            <a:extLst>
              <a:ext uri="{FF2B5EF4-FFF2-40B4-BE49-F238E27FC236}">
                <a16:creationId xmlns:a16="http://schemas.microsoft.com/office/drawing/2014/main" id="{5177FBE1-BB56-4882-BC7F-8A21015EC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58F0D-ED44-4F2B-91EB-D5F5CB894219}"/>
              </a:ext>
            </a:extLst>
          </p:cNvPr>
          <p:cNvSpPr>
            <a:spLocks noGrp="1"/>
          </p:cNvSpPr>
          <p:nvPr>
            <p:ph type="sldNum" sz="quarter" idx="12"/>
          </p:nvPr>
        </p:nvSpPr>
        <p:spPr/>
        <p:txBody>
          <a:bodyPr/>
          <a:lstStyle/>
          <a:p>
            <a:fld id="{8965D049-048D-4D6A-931F-4EA3634D1E50}" type="slidenum">
              <a:rPr lang="en-IN" smtClean="0"/>
              <a:t>‹#›</a:t>
            </a:fld>
            <a:endParaRPr lang="en-IN"/>
          </a:p>
        </p:txBody>
      </p:sp>
    </p:spTree>
    <p:extLst>
      <p:ext uri="{BB962C8B-B14F-4D97-AF65-F5344CB8AC3E}">
        <p14:creationId xmlns:p14="http://schemas.microsoft.com/office/powerpoint/2010/main" val="87323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1AC92-8D1F-47F8-9433-6A44B68AC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32918A-0B25-4DD7-A4F8-47596E410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6984D-132C-4713-AE8D-C03E3097D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2F83E-C151-41DE-B1DD-64043A1BDEDC}" type="datetimeFigureOut">
              <a:rPr lang="en-IN" smtClean="0"/>
              <a:t>17-05-2021</a:t>
            </a:fld>
            <a:endParaRPr lang="en-IN"/>
          </a:p>
        </p:txBody>
      </p:sp>
      <p:sp>
        <p:nvSpPr>
          <p:cNvPr id="5" name="Footer Placeholder 4">
            <a:extLst>
              <a:ext uri="{FF2B5EF4-FFF2-40B4-BE49-F238E27FC236}">
                <a16:creationId xmlns:a16="http://schemas.microsoft.com/office/drawing/2014/main" id="{D4B29672-0053-4975-9CF5-A376568B6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23C785-1B7E-4461-BAAE-AC64B46AF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5D049-048D-4D6A-931F-4EA3634D1E50}" type="slidenum">
              <a:rPr lang="en-IN" smtClean="0"/>
              <a:t>‹#›</a:t>
            </a:fld>
            <a:endParaRPr lang="en-IN"/>
          </a:p>
        </p:txBody>
      </p:sp>
    </p:spTree>
    <p:extLst>
      <p:ext uri="{BB962C8B-B14F-4D97-AF65-F5344CB8AC3E}">
        <p14:creationId xmlns:p14="http://schemas.microsoft.com/office/powerpoint/2010/main" val="41134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cribbr.com/statistics/me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3D3A-F5D8-4369-AD1A-D5805BCB996F}"/>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TEST OF HYPOTHESIS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93448D-6A24-446E-8B4A-DB0504AC207A}"/>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2D1B86BF-313B-4960-9C0B-56151DFC2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69135945-13CC-4B7E-A82F-F8BF6BC070E6}"/>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33151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117948" y="126849"/>
            <a:ext cx="11235852" cy="1563839"/>
          </a:xfrm>
        </p:spPr>
        <p:txBody>
          <a:bodyPr>
            <a:normAutofit/>
          </a:bodyPr>
          <a:lstStyle/>
          <a:p>
            <a:r>
              <a:rPr lang="en-US" sz="2800" b="1" dirty="0">
                <a:latin typeface="Times New Roman" panose="02020603050405020304" pitchFamily="18" charset="0"/>
                <a:cs typeface="Times New Roman" panose="02020603050405020304" pitchFamily="18" charset="0"/>
              </a:rPr>
              <a:t>Interval  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17949" y="1322774"/>
            <a:ext cx="11235852" cy="4854190"/>
          </a:xfrm>
        </p:spPr>
        <p:txBody>
          <a:bodyPr>
            <a:normAutofit/>
          </a:bodyPr>
          <a:lstStyle/>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The population parameter of interest is between some lower and upper bounds.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F34973AE-4131-43C3-9B51-5FA1167251E7}"/>
              </a:ext>
            </a:extLst>
          </p:cNvPr>
          <p:cNvPicPr>
            <a:picLocks noChangeAspect="1"/>
          </p:cNvPicPr>
          <p:nvPr/>
        </p:nvPicPr>
        <p:blipFill>
          <a:blip r:embed="rId3"/>
          <a:stretch>
            <a:fillRect/>
          </a:stretch>
        </p:blipFill>
        <p:spPr>
          <a:xfrm>
            <a:off x="3225497" y="1671221"/>
            <a:ext cx="4048125" cy="1390650"/>
          </a:xfrm>
          <a:prstGeom prst="rect">
            <a:avLst/>
          </a:prstGeom>
        </p:spPr>
      </p:pic>
      <p:sp>
        <p:nvSpPr>
          <p:cNvPr id="6" name="TextBox 5">
            <a:extLst>
              <a:ext uri="{FF2B5EF4-FFF2-40B4-BE49-F238E27FC236}">
                <a16:creationId xmlns:a16="http://schemas.microsoft.com/office/drawing/2014/main" id="{6FC447C9-27C2-463C-9AC6-C67C24CAACF9}"/>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44053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117948" y="1"/>
            <a:ext cx="11235852" cy="1690688"/>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266331" y="1460349"/>
            <a:ext cx="10882517" cy="4542263"/>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Point estimate : </a:t>
            </a:r>
            <a:r>
              <a:rPr lang="en-US" sz="2400"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single statistic value that is the “best guess” for the parameter value.</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FEF6BCA3-1992-49C5-B13B-01FF6E4D2EE8}"/>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13009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26849"/>
            <a:ext cx="11353800" cy="1563839"/>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42043" y="1553592"/>
            <a:ext cx="11211757" cy="462337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Interval estimate </a:t>
            </a:r>
            <a:r>
              <a:rPr lang="en-US" sz="2400" dirty="0">
                <a:latin typeface="Times New Roman" panose="02020603050405020304" pitchFamily="18" charset="0"/>
                <a:cs typeface="Times New Roman" panose="02020603050405020304" pitchFamily="18" charset="0"/>
              </a:rPr>
              <a:t>: An interval of number around the point estimate , that has a fixed “confidence level” of containing the parameter value called a </a:t>
            </a:r>
            <a:r>
              <a:rPr lang="en-US" sz="2400" b="1" dirty="0">
                <a:latin typeface="Times New Roman" panose="02020603050405020304" pitchFamily="18" charset="0"/>
                <a:cs typeface="Times New Roman" panose="02020603050405020304" pitchFamily="18" charset="0"/>
              </a:rPr>
              <a:t>confidence interval.</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62E2C0EF-6CE1-4393-A81D-8CB4C1D13F49}"/>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63975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3B39-839B-47AC-B68A-EA926C4D8012}"/>
              </a:ext>
            </a:extLst>
          </p:cNvPr>
          <p:cNvSpPr>
            <a:spLocks noGrp="1"/>
          </p:cNvSpPr>
          <p:nvPr>
            <p:ph type="title"/>
          </p:nvPr>
        </p:nvSpPr>
        <p:spPr>
          <a:xfrm>
            <a:off x="0" y="126850"/>
            <a:ext cx="11355388" cy="1012826"/>
          </a:xfrm>
        </p:spPr>
        <p:txBody>
          <a:bodyPr>
            <a:normAutofit/>
          </a:bodyPr>
          <a:lstStyle/>
          <a:p>
            <a:r>
              <a:rPr lang="en-US" sz="2400" b="1" dirty="0">
                <a:latin typeface="Times New Roman" panose="02020603050405020304" pitchFamily="18" charset="0"/>
                <a:cs typeface="Times New Roman" panose="02020603050405020304" pitchFamily="18" charset="0"/>
              </a:rPr>
              <a:t>Methods of finding estimators</a:t>
            </a:r>
            <a:endParaRPr lang="en-IN"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FC47775-6B06-41B5-84BC-2369D2B530B3}"/>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Point estimators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962B4B3-5A1D-4E8B-95F1-B34759470E2B}"/>
              </a:ext>
            </a:extLst>
          </p:cNvPr>
          <p:cNvSpPr>
            <a:spLocks noGrp="1"/>
          </p:cNvSpPr>
          <p:nvPr>
            <p:ph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Method of movement</a:t>
            </a:r>
          </a:p>
          <a:p>
            <a:r>
              <a:rPr lang="en-US" sz="2000" dirty="0">
                <a:latin typeface="Times New Roman" panose="02020603050405020304" pitchFamily="18" charset="0"/>
                <a:cs typeface="Times New Roman" panose="02020603050405020304" pitchFamily="18" charset="0"/>
              </a:rPr>
              <a:t>Maximum likelihood estimators</a:t>
            </a:r>
          </a:p>
          <a:p>
            <a:r>
              <a:rPr lang="en-US" sz="2000" dirty="0">
                <a:latin typeface="Times New Roman" panose="02020603050405020304" pitchFamily="18" charset="0"/>
                <a:cs typeface="Times New Roman" panose="02020603050405020304" pitchFamily="18" charset="0"/>
              </a:rPr>
              <a:t>Bayes estimators</a:t>
            </a:r>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825797C-5C91-4CCF-958A-DDA30AB5FEA9}"/>
              </a:ext>
            </a:extLst>
          </p:cNvPr>
          <p:cNvSpPr>
            <a:spLocks noGrp="1"/>
          </p:cNvSpPr>
          <p:nvPr>
            <p:ph type="body" sz="quarter" idx="3"/>
          </p:nvPr>
        </p:nvSpPr>
        <p:spPr/>
        <p:txBody>
          <a:bodyPr>
            <a:normAutofit/>
          </a:bodyPr>
          <a:lstStyle/>
          <a:p>
            <a:r>
              <a:rPr lang="en-US" dirty="0">
                <a:latin typeface="Times New Roman" panose="02020603050405020304" pitchFamily="18" charset="0"/>
                <a:cs typeface="Times New Roman" panose="02020603050405020304" pitchFamily="18" charset="0"/>
              </a:rPr>
              <a:t>Interval estimators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C6E6BD-17E7-461C-B282-0D7726716867}"/>
              </a:ext>
            </a:extLst>
          </p:cNvPr>
          <p:cNvSpPr>
            <a:spLocks noGrp="1"/>
          </p:cNvSpPr>
          <p:nvPr>
            <p:ph sz="quarter" idx="4"/>
          </p:nvPr>
        </p:nvSpPr>
        <p:spPr/>
        <p:txBody>
          <a:bodyPr>
            <a:normAutofit/>
          </a:bodyPr>
          <a:lstStyle/>
          <a:p>
            <a:r>
              <a:rPr lang="en-US" sz="2000" dirty="0">
                <a:latin typeface="Times New Roman" panose="02020603050405020304" pitchFamily="18" charset="0"/>
                <a:cs typeface="Times New Roman" panose="02020603050405020304" pitchFamily="18" charset="0"/>
              </a:rPr>
              <a:t>Inverting a test statistic</a:t>
            </a:r>
          </a:p>
          <a:p>
            <a:r>
              <a:rPr lang="en-US" sz="2000" dirty="0">
                <a:latin typeface="Times New Roman" panose="02020603050405020304" pitchFamily="18" charset="0"/>
                <a:cs typeface="Times New Roman" panose="02020603050405020304" pitchFamily="18" charset="0"/>
              </a:rPr>
              <a:t>Pivotal quantities</a:t>
            </a:r>
          </a:p>
          <a:p>
            <a:r>
              <a:rPr lang="en-US" sz="2000" dirty="0">
                <a:latin typeface="Times New Roman" panose="02020603050405020304" pitchFamily="18" charset="0"/>
                <a:cs typeface="Times New Roman" panose="02020603050405020304" pitchFamily="18" charset="0"/>
              </a:rPr>
              <a:t>Pivoting the CDF</a:t>
            </a:r>
          </a:p>
          <a:p>
            <a:r>
              <a:rPr lang="en-US" sz="2000" dirty="0">
                <a:latin typeface="Times New Roman" panose="02020603050405020304" pitchFamily="18" charset="0"/>
                <a:cs typeface="Times New Roman" panose="02020603050405020304" pitchFamily="18" charset="0"/>
              </a:rPr>
              <a:t>Bayesian intervals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10CB0D-B849-46E7-AE62-637CA6025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8" name="TextBox 7">
            <a:extLst>
              <a:ext uri="{FF2B5EF4-FFF2-40B4-BE49-F238E27FC236}">
                <a16:creationId xmlns:a16="http://schemas.microsoft.com/office/drawing/2014/main" id="{323A50D2-524C-4F03-9BAD-CE809D42F3EE}"/>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239956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B02-58B3-44F0-88B0-FC4EF5824B79}"/>
              </a:ext>
            </a:extLst>
          </p:cNvPr>
          <p:cNvSpPr>
            <a:spLocks noGrp="1"/>
          </p:cNvSpPr>
          <p:nvPr>
            <p:ph type="title"/>
          </p:nvPr>
        </p:nvSpPr>
        <p:spPr>
          <a:xfrm>
            <a:off x="266331" y="1"/>
            <a:ext cx="11087469" cy="1690688"/>
          </a:xfrm>
        </p:spPr>
        <p:txBody>
          <a:bodyPr>
            <a:normAutofit/>
          </a:bodyPr>
          <a:lstStyle/>
          <a:p>
            <a:r>
              <a:rPr lang="en-US" sz="2800" b="1" dirty="0">
                <a:latin typeface="Times New Roman" panose="02020603050405020304" pitchFamily="18" charset="0"/>
                <a:cs typeface="Times New Roman" panose="02020603050405020304" pitchFamily="18" charset="0"/>
              </a:rPr>
              <a:t>Bayes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3ED29-6BE0-4EA3-97E0-E94286E5B4D7}"/>
              </a:ext>
            </a:extLst>
          </p:cNvPr>
          <p:cNvSpPr>
            <a:spLocks noGrp="1"/>
          </p:cNvSpPr>
          <p:nvPr>
            <p:ph idx="1"/>
          </p:nvPr>
        </p:nvSpPr>
        <p:spPr>
          <a:xfrm>
            <a:off x="117949" y="1460349"/>
            <a:ext cx="11235852" cy="471661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Bayes theorem is a branch of logic applied to decision making and inferential statistics that deals with probability inference and is used to predict the future events based upon the knowledge of previous events.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B75961-8842-45F4-B539-CF3F3032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6" name="TextBox 5">
            <a:extLst>
              <a:ext uri="{FF2B5EF4-FFF2-40B4-BE49-F238E27FC236}">
                <a16:creationId xmlns:a16="http://schemas.microsoft.com/office/drawing/2014/main" id="{FD6F3B8F-EC50-45C6-9FCB-70E788E64D57}"/>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70312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B02-58B3-44F0-88B0-FC4EF5824B79}"/>
              </a:ext>
            </a:extLst>
          </p:cNvPr>
          <p:cNvSpPr>
            <a:spLocks noGrp="1"/>
          </p:cNvSpPr>
          <p:nvPr>
            <p:ph type="title"/>
          </p:nvPr>
        </p:nvSpPr>
        <p:spPr>
          <a:xfrm>
            <a:off x="266331" y="1"/>
            <a:ext cx="11087469" cy="1690688"/>
          </a:xfrm>
        </p:spPr>
        <p:txBody>
          <a:bodyPr>
            <a:normAutofit/>
          </a:bodyPr>
          <a:lstStyle/>
          <a:p>
            <a:r>
              <a:rPr lang="en-US" sz="2800" b="1" dirty="0">
                <a:latin typeface="Times New Roman" panose="02020603050405020304" pitchFamily="18" charset="0"/>
                <a:cs typeface="Times New Roman" panose="02020603050405020304" pitchFamily="18" charset="0"/>
              </a:rPr>
              <a:t>Bayes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3ED29-6BE0-4EA3-97E0-E94286E5B4D7}"/>
              </a:ext>
            </a:extLst>
          </p:cNvPr>
          <p:cNvSpPr>
            <a:spLocks noGrp="1"/>
          </p:cNvSpPr>
          <p:nvPr>
            <p:ph idx="1"/>
          </p:nvPr>
        </p:nvSpPr>
        <p:spPr>
          <a:xfrm>
            <a:off x="448887" y="1460350"/>
            <a:ext cx="10904913" cy="4716614"/>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Bayes statistics uses “probability” to express subjective “degree of belief”’ in a specific outcome of interest.</a:t>
            </a:r>
          </a:p>
          <a:p>
            <a:pPr>
              <a:lnSpc>
                <a:spcPct val="150000"/>
              </a:lnSpc>
            </a:pPr>
            <a:r>
              <a:rPr lang="en-US" sz="2400" dirty="0">
                <a:latin typeface="Times New Roman" panose="02020603050405020304" pitchFamily="18" charset="0"/>
                <a:cs typeface="Times New Roman" panose="02020603050405020304" pitchFamily="18" charset="0"/>
              </a:rPr>
              <a:t>Based on prior belief, and constantly updated an addition of new data, Bayesian statistics provides a formal statistical framework for updating probabilities and incorporating </a:t>
            </a:r>
            <a:r>
              <a:rPr lang="en-US" sz="2400" b="1" dirty="0">
                <a:latin typeface="Times New Roman" panose="02020603050405020304" pitchFamily="18" charset="0"/>
                <a:cs typeface="Times New Roman" panose="02020603050405020304" pitchFamily="18" charset="0"/>
              </a:rPr>
              <a:t>even assumed</a:t>
            </a:r>
            <a:r>
              <a:rPr lang="en-US" sz="2400" dirty="0">
                <a:latin typeface="Times New Roman" panose="02020603050405020304" pitchFamily="18" charset="0"/>
                <a:cs typeface="Times New Roman" panose="02020603050405020304" pitchFamily="18" charset="0"/>
              </a:rPr>
              <a:t> prior knowledge.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B75961-8842-45F4-B539-CF3F3032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6" name="TextBox 5">
            <a:extLst>
              <a:ext uri="{FF2B5EF4-FFF2-40B4-BE49-F238E27FC236}">
                <a16:creationId xmlns:a16="http://schemas.microsoft.com/office/drawing/2014/main" id="{FD6F3B8F-EC50-45C6-9FCB-70E788E64D57}"/>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6797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B02-58B3-44F0-88B0-FC4EF5824B79}"/>
              </a:ext>
            </a:extLst>
          </p:cNvPr>
          <p:cNvSpPr>
            <a:spLocks noGrp="1"/>
          </p:cNvSpPr>
          <p:nvPr>
            <p:ph type="title"/>
          </p:nvPr>
        </p:nvSpPr>
        <p:spPr>
          <a:xfrm>
            <a:off x="1" y="126850"/>
            <a:ext cx="11353800" cy="752040"/>
          </a:xfrm>
        </p:spPr>
        <p:txBody>
          <a:bodyPr>
            <a:normAutofit/>
          </a:bodyPr>
          <a:lstStyle/>
          <a:p>
            <a:r>
              <a:rPr lang="en-US" sz="2800" b="1" dirty="0">
                <a:latin typeface="Times New Roman" panose="02020603050405020304" pitchFamily="18" charset="0"/>
                <a:cs typeface="Times New Roman" panose="02020603050405020304" pitchFamily="18" charset="0"/>
              </a:rPr>
              <a:t>Large sample test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3ED29-6BE0-4EA3-97E0-E94286E5B4D7}"/>
              </a:ext>
            </a:extLst>
          </p:cNvPr>
          <p:cNvSpPr>
            <a:spLocks noGrp="1"/>
          </p:cNvSpPr>
          <p:nvPr>
            <p:ph idx="1"/>
          </p:nvPr>
        </p:nvSpPr>
        <p:spPr>
          <a:xfrm>
            <a:off x="346229" y="1367161"/>
            <a:ext cx="11007571" cy="4809802"/>
          </a:xfrm>
        </p:spPr>
        <p:txBody>
          <a:bodyPr/>
          <a:lstStyle/>
          <a:p>
            <a:pPr>
              <a:lnSpc>
                <a:spcPct val="150000"/>
              </a:lnSpc>
            </a:pPr>
            <a:r>
              <a:rPr lang="en-US" dirty="0">
                <a:latin typeface="Times New Roman" panose="02020603050405020304" pitchFamily="18" charset="0"/>
                <a:cs typeface="Times New Roman" panose="02020603050405020304" pitchFamily="18" charset="0"/>
              </a:rPr>
              <a:t>Test of single mean</a:t>
            </a:r>
          </a:p>
          <a:p>
            <a:pPr>
              <a:lnSpc>
                <a:spcPct val="150000"/>
              </a:lnSpc>
            </a:pPr>
            <a:r>
              <a:rPr lang="en-US" dirty="0">
                <a:latin typeface="Times New Roman" panose="02020603050405020304" pitchFamily="18" charset="0"/>
                <a:cs typeface="Times New Roman" panose="02020603050405020304" pitchFamily="18" charset="0"/>
              </a:rPr>
              <a:t>Test of significance of difference between two means</a:t>
            </a:r>
          </a:p>
          <a:p>
            <a:pPr>
              <a:lnSpc>
                <a:spcPct val="150000"/>
              </a:lnSpc>
            </a:pPr>
            <a:r>
              <a:rPr lang="en-US" dirty="0">
                <a:latin typeface="Times New Roman" panose="02020603050405020304" pitchFamily="18" charset="0"/>
                <a:cs typeface="Times New Roman" panose="02020603050405020304" pitchFamily="18" charset="0"/>
              </a:rPr>
              <a:t>Test of significance of difference between two std. deviation</a:t>
            </a:r>
          </a:p>
        </p:txBody>
      </p:sp>
      <p:pic>
        <p:nvPicPr>
          <p:cNvPr id="4" name="Picture 3">
            <a:extLst>
              <a:ext uri="{FF2B5EF4-FFF2-40B4-BE49-F238E27FC236}">
                <a16:creationId xmlns:a16="http://schemas.microsoft.com/office/drawing/2014/main" id="{EDB75961-8842-45F4-B539-CF3F3032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6018B180-27C4-4E91-B104-35217B2C6FA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39812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B02-58B3-44F0-88B0-FC4EF5824B79}"/>
              </a:ext>
            </a:extLst>
          </p:cNvPr>
          <p:cNvSpPr>
            <a:spLocks noGrp="1"/>
          </p:cNvSpPr>
          <p:nvPr>
            <p:ph type="title"/>
          </p:nvPr>
        </p:nvSpPr>
        <p:spPr>
          <a:xfrm>
            <a:off x="1" y="126850"/>
            <a:ext cx="11353800" cy="752040"/>
          </a:xfrm>
        </p:spPr>
        <p:txBody>
          <a:bodyPr>
            <a:normAutofit/>
          </a:bodyPr>
          <a:lstStyle/>
          <a:p>
            <a:r>
              <a:rPr lang="en-US" sz="2800" b="1" dirty="0">
                <a:latin typeface="Times New Roman" panose="02020603050405020304" pitchFamily="18" charset="0"/>
                <a:cs typeface="Times New Roman" panose="02020603050405020304" pitchFamily="18" charset="0"/>
              </a:rPr>
              <a:t>Large sample test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3ED29-6BE0-4EA3-97E0-E94286E5B4D7}"/>
              </a:ext>
            </a:extLst>
          </p:cNvPr>
          <p:cNvSpPr>
            <a:spLocks noGrp="1"/>
          </p:cNvSpPr>
          <p:nvPr>
            <p:ph idx="1"/>
          </p:nvPr>
        </p:nvSpPr>
        <p:spPr>
          <a:xfrm>
            <a:off x="346229" y="1367161"/>
            <a:ext cx="11007571" cy="4809802"/>
          </a:xfrm>
        </p:spPr>
        <p:txBody>
          <a:bodyPr/>
          <a:lstStyle/>
          <a:p>
            <a:pPr>
              <a:lnSpc>
                <a:spcPct val="150000"/>
              </a:lnSpc>
            </a:pPr>
            <a:r>
              <a:rPr lang="en-US" dirty="0">
                <a:latin typeface="Times New Roman" panose="02020603050405020304" pitchFamily="18" charset="0"/>
                <a:cs typeface="Times New Roman" panose="02020603050405020304" pitchFamily="18" charset="0"/>
              </a:rPr>
              <a:t>Test of single proportion</a:t>
            </a:r>
          </a:p>
          <a:p>
            <a:pPr>
              <a:lnSpc>
                <a:spcPct val="150000"/>
              </a:lnSpc>
            </a:pPr>
            <a:r>
              <a:rPr lang="en-US" dirty="0">
                <a:latin typeface="Times New Roman" panose="02020603050405020304" pitchFamily="18" charset="0"/>
                <a:cs typeface="Times New Roman" panose="02020603050405020304" pitchFamily="18" charset="0"/>
              </a:rPr>
              <a:t>Test of significance of difference between two proportions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B75961-8842-45F4-B539-CF3F3032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6018B180-27C4-4E91-B104-35217B2C6FA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25780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15410" y="1"/>
            <a:ext cx="11238390" cy="1207362"/>
          </a:xfrm>
        </p:spPr>
        <p:txBody>
          <a:bodyPr>
            <a:normAutofit/>
          </a:bodyPr>
          <a:lstStyle/>
          <a:p>
            <a:r>
              <a:rPr lang="en-US" sz="2800" b="1" dirty="0">
                <a:latin typeface="Times New Roman" panose="02020603050405020304" pitchFamily="18" charset="0"/>
                <a:cs typeface="Times New Roman" panose="02020603050405020304" pitchFamily="18" charset="0"/>
              </a:rPr>
              <a:t>Null hypothesis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04186" y="1207363"/>
            <a:ext cx="11149614" cy="49696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statistical hypothesis which is written for the possible acceptance is called </a:t>
            </a:r>
            <a:r>
              <a:rPr lang="en-US" sz="2400" b="1" dirty="0">
                <a:latin typeface="Times New Roman" panose="02020603050405020304" pitchFamily="18" charset="0"/>
                <a:cs typeface="Times New Roman" panose="02020603050405020304" pitchFamily="18" charset="0"/>
              </a:rPr>
              <a:t>Null hypothesis</a:t>
            </a:r>
            <a:r>
              <a:rPr lang="en-US" sz="2400" dirty="0">
                <a:latin typeface="Times New Roman" panose="02020603050405020304" pitchFamily="18" charset="0"/>
                <a:cs typeface="Times New Roman" panose="02020603050405020304" pitchFamily="18" charset="0"/>
              </a:rPr>
              <a:t>.it is denoted by </a:t>
            </a:r>
            <a:r>
              <a:rPr lang="en-IN" sz="2400" b="0" i="0" dirty="0">
                <a:solidFill>
                  <a:srgbClr val="111111"/>
                </a:solidFill>
                <a:effectLst/>
                <a:latin typeface="Times New Roman" panose="02020603050405020304" pitchFamily="18" charset="0"/>
                <a:cs typeface="Times New Roman" panose="02020603050405020304" pitchFamily="18" charset="0"/>
              </a:rPr>
              <a:t>H</a:t>
            </a:r>
            <a:r>
              <a:rPr lang="en-IN" sz="2400" b="0" i="0" baseline="-25000" dirty="0">
                <a:solidFill>
                  <a:srgbClr val="111111"/>
                </a:solidFill>
                <a:effectLst/>
                <a:latin typeface="Times New Roman" panose="02020603050405020304" pitchFamily="18" charset="0"/>
                <a:cs typeface="Times New Roman" panose="02020603050405020304" pitchFamily="18" charset="0"/>
              </a:rPr>
              <a:t>0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44D14C-090D-4444-ACB7-67157543152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35F074F4-B56C-4543-BACF-DF218582D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09171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1021" y="1"/>
            <a:ext cx="11282779" cy="1271436"/>
          </a:xfrm>
        </p:spPr>
        <p:txBody>
          <a:bodyPr>
            <a:normAutofit/>
          </a:bodyPr>
          <a:lstStyle/>
          <a:p>
            <a:r>
              <a:rPr lang="en-US" sz="2800" b="1" dirty="0">
                <a:latin typeface="Times New Roman" panose="02020603050405020304" pitchFamily="18" charset="0"/>
                <a:cs typeface="Times New Roman" panose="02020603050405020304" pitchFamily="18" charset="0"/>
              </a:rPr>
              <a:t>Null hypothesis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186431" y="1127464"/>
            <a:ext cx="11167369" cy="504949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 Null hypothesis if the parameter assumes specific value then it is called </a:t>
            </a:r>
            <a:r>
              <a:rPr lang="en-US" sz="2400" b="1" dirty="0">
                <a:latin typeface="Times New Roman" panose="02020603050405020304" pitchFamily="18" charset="0"/>
                <a:cs typeface="Times New Roman" panose="02020603050405020304" pitchFamily="18" charset="0"/>
              </a:rPr>
              <a:t>Simple hypothesis.</a:t>
            </a:r>
          </a:p>
          <a:p>
            <a:pPr>
              <a:lnSpc>
                <a:spcPct val="150000"/>
              </a:lnSpc>
            </a:pPr>
            <a:r>
              <a:rPr lang="en-IN" sz="2400" dirty="0">
                <a:latin typeface="Times New Roman" panose="02020603050405020304" pitchFamily="18" charset="0"/>
                <a:cs typeface="Times New Roman" panose="02020603050405020304" pitchFamily="18" charset="0"/>
              </a:rPr>
              <a:t>In null hypothesis if the parameter assumes set of values then it is called </a:t>
            </a:r>
            <a:r>
              <a:rPr lang="en-IN" sz="2400" b="1" dirty="0">
                <a:latin typeface="Times New Roman" panose="02020603050405020304" pitchFamily="18" charset="0"/>
                <a:cs typeface="Times New Roman" panose="02020603050405020304" pitchFamily="18" charset="0"/>
              </a:rPr>
              <a:t>Composite hypothesis.</a:t>
            </a:r>
          </a:p>
        </p:txBody>
      </p:sp>
      <p:sp>
        <p:nvSpPr>
          <p:cNvPr id="4" name="TextBox 3">
            <a:extLst>
              <a:ext uri="{FF2B5EF4-FFF2-40B4-BE49-F238E27FC236}">
                <a16:creationId xmlns:a16="http://schemas.microsoft.com/office/drawing/2014/main" id="{08197E47-96FC-4003-A212-AD285866BA11}"/>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D8A97C34-B399-4DED-A1EB-16C23C1B2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99611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266331" y="365125"/>
            <a:ext cx="11087469" cy="1325563"/>
          </a:xfrm>
        </p:spPr>
        <p:txBody>
          <a:bodyPr>
            <a:normAutofit/>
          </a:bodyPr>
          <a:lstStyle/>
          <a:p>
            <a:r>
              <a:rPr lang="en-US" sz="2800" b="1" dirty="0">
                <a:latin typeface="Times New Roman" panose="02020603050405020304" pitchFamily="18" charset="0"/>
                <a:cs typeface="Times New Roman" panose="02020603050405020304" pitchFamily="18" charset="0"/>
              </a:rPr>
              <a:t>Testing of hypothesis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390617" y="1460349"/>
            <a:ext cx="10963183" cy="4716614"/>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hypothesis is an assumption about the population parameter which is to be tested.</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1B61B26E-FC47-421F-9991-AD95998FB6BC}"/>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35769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06532" y="126849"/>
            <a:ext cx="10972060" cy="907453"/>
          </a:xfrm>
        </p:spPr>
        <p:txBody>
          <a:bodyPr>
            <a:normAutofit/>
          </a:bodyPr>
          <a:lstStyle/>
          <a:p>
            <a:r>
              <a:rPr lang="en-US" sz="2800" b="1" dirty="0">
                <a:latin typeface="Times New Roman" panose="02020603050405020304" pitchFamily="18" charset="0"/>
                <a:cs typeface="Times New Roman" panose="02020603050405020304" pitchFamily="18" charset="0"/>
              </a:rPr>
              <a:t>Null hypothesis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66331" y="1242874"/>
            <a:ext cx="11087469" cy="4934089"/>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Example </a:t>
            </a:r>
          </a:p>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A biologist wants to test whether or not the true mean weight of a certain species of turtles is 300 pounds. To test this, he goes out and measures the weight of a random sample of 40 turtles.</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Here is how to write the null and alternative hypotheses for this scenario:</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DC2531-72C0-42A0-8FB9-7E95058E1A6F}"/>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21330439-FF70-4A76-8CE2-AE45184B4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20237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86431" y="213065"/>
            <a:ext cx="11167369" cy="816745"/>
          </a:xfrm>
        </p:spPr>
        <p:txBody>
          <a:bodyPr>
            <a:normAutofit/>
          </a:bodyPr>
          <a:lstStyle/>
          <a:p>
            <a:r>
              <a:rPr lang="en-US" sz="2800" b="1" dirty="0">
                <a:latin typeface="Times New Roman" panose="02020603050405020304" pitchFamily="18" charset="0"/>
                <a:cs typeface="Times New Roman" panose="02020603050405020304" pitchFamily="18" charset="0"/>
              </a:rPr>
              <a:t>Null hypothesis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186431" y="1180730"/>
            <a:ext cx="11167369" cy="4996233"/>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Example </a:t>
            </a:r>
          </a:p>
          <a:p>
            <a:pPr algn="l" fontAlgn="base">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H</a:t>
            </a:r>
            <a:r>
              <a:rPr lang="en-US" sz="2400" b="1" i="0" baseline="-25000" dirty="0">
                <a:solidFill>
                  <a:srgbClr val="000000"/>
                </a:solidFill>
                <a:effectLst/>
                <a:latin typeface="Times New Roman" panose="02020603050405020304" pitchFamily="18" charset="0"/>
                <a:cs typeface="Times New Roman" panose="02020603050405020304" pitchFamily="18" charset="0"/>
              </a:rPr>
              <a:t>0</a:t>
            </a:r>
            <a:r>
              <a:rPr lang="en-US" sz="2400" b="0" i="0" dirty="0">
                <a:solidFill>
                  <a:srgbClr val="000000"/>
                </a:solidFill>
                <a:effectLst/>
                <a:latin typeface="Times New Roman" panose="02020603050405020304" pitchFamily="18" charset="0"/>
                <a:cs typeface="Times New Roman" panose="02020603050405020304" pitchFamily="18" charset="0"/>
              </a:rPr>
              <a:t>: μ = 300 (the true mean weight is equal to 300 pounds)</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H</a:t>
            </a:r>
            <a:r>
              <a:rPr lang="en-US" sz="2400" b="1" i="0" baseline="-25000" dirty="0">
                <a:solidFill>
                  <a:srgbClr val="000000"/>
                </a:solidFill>
                <a:effectLst/>
                <a:latin typeface="Times New Roman" panose="02020603050405020304" pitchFamily="18" charset="0"/>
                <a:cs typeface="Times New Roman" panose="02020603050405020304" pitchFamily="18" charset="0"/>
              </a:rPr>
              <a:t>A</a:t>
            </a:r>
            <a:r>
              <a:rPr lang="en-US" sz="2400" b="0" i="0" dirty="0">
                <a:solidFill>
                  <a:srgbClr val="000000"/>
                </a:solidFill>
                <a:effectLst/>
                <a:latin typeface="Times New Roman" panose="02020603050405020304" pitchFamily="18" charset="0"/>
                <a:cs typeface="Times New Roman" panose="02020603050405020304" pitchFamily="18" charset="0"/>
              </a:rPr>
              <a:t>: μ ≠ 300 (the true mean weight is not equal to 300 pounds)</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CDC110-EF2F-4E4F-8D96-4E7176E9EA49}"/>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B3CEAC6B-9EB0-4FA5-A448-041BAAD5B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233087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88777" y="126850"/>
            <a:ext cx="11265023" cy="1027248"/>
          </a:xfrm>
        </p:spPr>
        <p:txBody>
          <a:bodyPr>
            <a:normAutofit/>
          </a:bodyPr>
          <a:lstStyle/>
          <a:p>
            <a:r>
              <a:rPr lang="en-US" sz="2800" b="1" dirty="0">
                <a:latin typeface="Times New Roman" panose="02020603050405020304" pitchFamily="18" charset="0"/>
                <a:cs typeface="Times New Roman" panose="02020603050405020304" pitchFamily="18" charset="0"/>
              </a:rPr>
              <a:t>Alternative  hypothesis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186431" y="1322773"/>
            <a:ext cx="11167369" cy="485419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It is defined as the prediction that there is a measurable interaction between variables.</a:t>
            </a:r>
          </a:p>
          <a:p>
            <a:pPr>
              <a:lnSpc>
                <a:spcPct val="150000"/>
              </a:lnSpc>
            </a:pPr>
            <a:r>
              <a:rPr lang="en-US" sz="2400" dirty="0">
                <a:latin typeface="Times New Roman" panose="02020603050405020304" pitchFamily="18" charset="0"/>
                <a:cs typeface="Times New Roman" panose="02020603050405020304" pitchFamily="18" charset="0"/>
              </a:rPr>
              <a:t>It is denoted by </a:t>
            </a:r>
            <a:r>
              <a:rPr lang="en-US" sz="2400" b="1" i="0" dirty="0">
                <a:solidFill>
                  <a:srgbClr val="000000"/>
                </a:solidFill>
                <a:effectLst/>
                <a:latin typeface="Times New Roman" panose="02020603050405020304" pitchFamily="18" charset="0"/>
                <a:cs typeface="Times New Roman" panose="02020603050405020304" pitchFamily="18" charset="0"/>
              </a:rPr>
              <a:t>H</a:t>
            </a:r>
            <a:r>
              <a:rPr lang="en-US" sz="2400" b="1" i="0" baseline="-25000" dirty="0">
                <a:solidFill>
                  <a:srgbClr val="000000"/>
                </a:solidFill>
                <a:effectLst/>
                <a:latin typeface="Times New Roman" panose="02020603050405020304" pitchFamily="18" charset="0"/>
                <a:cs typeface="Times New Roman" panose="02020603050405020304" pitchFamily="18" charset="0"/>
              </a:rPr>
              <a:t>A</a:t>
            </a:r>
            <a:r>
              <a:rPr lang="en-US" sz="2400" baseline="-25000" dirty="0">
                <a:solidFill>
                  <a:srgbClr val="000000"/>
                </a:solidFill>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Null hypothesis is opposed by alternative hypothesis.</a:t>
            </a:r>
          </a:p>
          <a:p>
            <a:pPr>
              <a:lnSpc>
                <a:spcPct val="150000"/>
              </a:lnSpc>
            </a:pPr>
            <a:r>
              <a:rPr lang="en-US" sz="2400" dirty="0">
                <a:latin typeface="Times New Roman" panose="02020603050405020304" pitchFamily="18" charset="0"/>
                <a:cs typeface="Times New Roman" panose="02020603050405020304" pitchFamily="18" charset="0"/>
              </a:rPr>
              <a:t>When Null hypothesis is rejected , alternative hypothesis is not rejected and vice versa.</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D667E6-B8AE-4924-B1A3-7AF8B622B9F7}"/>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2EE7F01E-6313-4D89-B8D5-841DE36E0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7223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2"/>
            <a:ext cx="10515600" cy="888725"/>
          </a:xfrm>
        </p:spPr>
        <p:txBody>
          <a:bodyPr>
            <a:normAutofit/>
          </a:bodyPr>
          <a:lstStyle/>
          <a:p>
            <a:r>
              <a:rPr lang="en-US" sz="2800" b="1" dirty="0">
                <a:latin typeface="Times New Roman" panose="02020603050405020304" pitchFamily="18" charset="0"/>
                <a:cs typeface="Times New Roman" panose="02020603050405020304" pitchFamily="18" charset="0"/>
              </a:rPr>
              <a:t>Type 1 and type 2 error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There are four possible results:</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true but our test accepts it.</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false but our test rejects it.</a:t>
            </a:r>
          </a:p>
          <a:p>
            <a:pPr marL="0" indent="0">
              <a:lnSpc>
                <a:spcPct val="150000"/>
              </a:lnSpc>
              <a:buNone/>
            </a:pP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7" name="Picture 6">
            <a:extLst>
              <a:ext uri="{FF2B5EF4-FFF2-40B4-BE49-F238E27FC236}">
                <a16:creationId xmlns:a16="http://schemas.microsoft.com/office/drawing/2014/main" id="{D384C1F7-BB59-423B-A131-ADDBC30DA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445740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15396" y="178969"/>
            <a:ext cx="10515600" cy="1004135"/>
          </a:xfrm>
        </p:spPr>
        <p:txBody>
          <a:bodyPr>
            <a:normAutofit/>
          </a:bodyPr>
          <a:lstStyle/>
          <a:p>
            <a:r>
              <a:rPr lang="en-US" sz="2800" b="1" dirty="0">
                <a:latin typeface="Times New Roman" panose="02020603050405020304" pitchFamily="18" charset="0"/>
                <a:cs typeface="Times New Roman" panose="02020603050405020304" pitchFamily="18" charset="0"/>
              </a:rPr>
              <a:t>Type 1 and type 2 error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3433826"/>
          </a:xfrm>
        </p:spPr>
        <p:txBody>
          <a:bodyPr>
            <a:normAutofit/>
          </a:bodyPr>
          <a:lstStyle/>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true but our test rejects it.</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false but our test accepts it.</a:t>
            </a:r>
          </a:p>
          <a:p>
            <a:pPr marL="0" indent="0">
              <a:lnSpc>
                <a:spcPct val="150000"/>
              </a:lnSpc>
              <a:buNone/>
            </a:pPr>
            <a:r>
              <a:rPr lang="en-US" sz="2400" dirty="0">
                <a:latin typeface="Times New Roman" panose="02020603050405020304" pitchFamily="18" charset="0"/>
                <a:cs typeface="Times New Roman" panose="02020603050405020304" pitchFamily="18" charset="0"/>
              </a:rPr>
              <a:t>These 2 possibilities lead to errors.</a:t>
            </a:r>
          </a:p>
          <a:p>
            <a:pPr marL="0" indent="0">
              <a:lnSpc>
                <a:spcPct val="150000"/>
              </a:lnSpc>
              <a:buNone/>
            </a:pP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7033FD7E-87FE-40F8-8107-6E679D785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12994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3"/>
            <a:ext cx="10515600" cy="1021890"/>
          </a:xfrm>
        </p:spPr>
        <p:txBody>
          <a:bodyPr>
            <a:normAutofit/>
          </a:bodyPr>
          <a:lstStyle/>
          <a:p>
            <a:r>
              <a:rPr lang="en-US" sz="2800" b="1" dirty="0">
                <a:latin typeface="Times New Roman" panose="02020603050405020304" pitchFamily="18" charset="0"/>
                <a:cs typeface="Times New Roman" panose="02020603050405020304" pitchFamily="18" charset="0"/>
              </a:rPr>
              <a:t>Type 1 and type 2 error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420427"/>
            <a:ext cx="11114117" cy="394168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Rejecting a null hypothesis when it is true is called a </a:t>
            </a:r>
            <a:r>
              <a:rPr lang="en-US" sz="2400" b="1" dirty="0">
                <a:latin typeface="Times New Roman" panose="02020603050405020304" pitchFamily="18" charset="0"/>
                <a:cs typeface="Times New Roman" panose="02020603050405020304" pitchFamily="18" charset="0"/>
              </a:rPr>
              <a:t>Type 1 error.</a:t>
            </a:r>
          </a:p>
          <a:p>
            <a:pPr>
              <a:lnSpc>
                <a:spcPct val="150000"/>
              </a:lnSpc>
            </a:pPr>
            <a:r>
              <a:rPr lang="en-US" sz="2400" dirty="0">
                <a:latin typeface="Times New Roman" panose="02020603050405020304" pitchFamily="18" charset="0"/>
                <a:cs typeface="Times New Roman" panose="02020603050405020304" pitchFamily="18" charset="0"/>
              </a:rPr>
              <a:t>Accepting a null hypothesis when it is false is called </a:t>
            </a:r>
            <a:r>
              <a:rPr lang="en-US" sz="2400" b="1" dirty="0">
                <a:latin typeface="Times New Roman" panose="02020603050405020304" pitchFamily="18" charset="0"/>
                <a:cs typeface="Times New Roman" panose="02020603050405020304" pitchFamily="18" charset="0"/>
              </a:rPr>
              <a:t>Type 2 error.</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0DD0A584-181C-44CF-9A67-ED9DE853F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16172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Why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001997"/>
          </a:xfrm>
        </p:spPr>
        <p:txBody>
          <a:bodyPr>
            <a:normAutofit/>
          </a:bodyPr>
          <a:lstStyle/>
          <a:p>
            <a:pPr algn="l">
              <a:lnSpc>
                <a:spcPct val="150000"/>
              </a:lnSpc>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A confidence interval displays the probability that a parameter will fall between a pair of values around the mean.</a:t>
            </a:r>
          </a:p>
          <a:p>
            <a:pPr algn="l">
              <a:lnSpc>
                <a:spcPct val="150000"/>
              </a:lnSpc>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Confidence intervals measure the degree of uncertainty or certainty in a sampling method.</a:t>
            </a:r>
          </a:p>
          <a:p>
            <a:pPr algn="l">
              <a:lnSpc>
                <a:spcPct val="150000"/>
              </a:lnSpc>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They are most often constructed using confidence levels of 95% or 99%.</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78F0D451-2236-40BC-B70D-AB471EA51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07294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0" y="265372"/>
            <a:ext cx="10755283" cy="879847"/>
          </a:xfrm>
        </p:spPr>
        <p:txBody>
          <a:bodyPr/>
          <a:lstStyle/>
          <a:p>
            <a:r>
              <a:rPr lang="en-US" sz="2800" b="1" dirty="0">
                <a:latin typeface="Times New Roman" panose="02020603050405020304" pitchFamily="18" charset="0"/>
                <a:cs typeface="Times New Roman" panose="02020603050405020304" pitchFamily="18" charset="0"/>
              </a:rPr>
              <a:t>What exactly is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A confidence interval is the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mean</a:t>
            </a:r>
            <a:r>
              <a:rPr lang="en-US" sz="2400" b="0" i="0" dirty="0">
                <a:effectLst/>
                <a:latin typeface="Times New Roman" panose="02020603050405020304" pitchFamily="18" charset="0"/>
                <a:cs typeface="Times New Roman" panose="02020603050405020304" pitchFamily="18" charset="0"/>
              </a:rPr>
              <a:t> of your estimate plus and minus the variation in that estimate. </a:t>
            </a:r>
          </a:p>
          <a:p>
            <a:pPr algn="l">
              <a:lnSpc>
                <a:spcPct val="150000"/>
              </a:lnSpc>
            </a:pPr>
            <a:r>
              <a:rPr lang="en-US" sz="2400" b="0" i="0" dirty="0">
                <a:effectLst/>
                <a:latin typeface="Times New Roman" panose="02020603050405020304" pitchFamily="18" charset="0"/>
                <a:cs typeface="Times New Roman" panose="02020603050405020304" pitchFamily="18" charset="0"/>
              </a:rPr>
              <a:t>This is the range of values you expect your estimate to fall between if you redo your test, within a certain level of confidence.</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5D7B5D39-48F8-4EED-BF89-4FA83DF64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73372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What exactly is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Confidence</a:t>
            </a:r>
            <a:r>
              <a:rPr lang="en-US" sz="2400" b="0" i="0" dirty="0">
                <a:effectLst/>
                <a:latin typeface="Times New Roman" panose="02020603050405020304" pitchFamily="18" charset="0"/>
                <a:cs typeface="Times New Roman" panose="02020603050405020304" pitchFamily="18" charset="0"/>
              </a:rPr>
              <a:t>, in statistics, is another way to describe probability. </a:t>
            </a:r>
          </a:p>
          <a:p>
            <a:pPr algn="l">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if you construct a confidence interval with a 95% confidence level, you are confident that 95 out of 100 times the estimate will fall between the upper and lower values specified by the confidence interval.</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21E7AD43-467E-448E-9303-A8CA2C735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49562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42043" y="265372"/>
            <a:ext cx="10613240" cy="771375"/>
          </a:xfrm>
        </p:spPr>
        <p:txBody>
          <a:bodyPr>
            <a:normAutofit/>
          </a:bodyPr>
          <a:lstStyle/>
          <a:p>
            <a:r>
              <a:rPr lang="en-US" sz="2800" b="1" dirty="0">
                <a:latin typeface="Times New Roman" panose="02020603050405020304" pitchFamily="18" charset="0"/>
                <a:cs typeface="Times New Roman" panose="02020603050405020304" pitchFamily="18" charset="0"/>
              </a:rPr>
              <a:t>When do you use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142043" y="1349406"/>
            <a:ext cx="11211757" cy="4827557"/>
          </a:xfrm>
        </p:spPr>
        <p:txBody>
          <a:bodyPr>
            <a:normAutofit/>
          </a:bodyPr>
          <a:lstStyle/>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You can calculate confidence intervals for many kinds of statistical estimates, including:</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Proportions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Population means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Differences between population means or proportions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Estimates of variation among groups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2731C443-697C-4E33-A33F-0325DB3C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68672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26849"/>
            <a:ext cx="11353800" cy="796429"/>
          </a:xfrm>
        </p:spPr>
        <p:txBody>
          <a:bodyPr>
            <a:normAutofit/>
          </a:bodyPr>
          <a:lstStyle/>
          <a:p>
            <a:r>
              <a:rPr lang="en-US" sz="2800" b="1" dirty="0">
                <a:latin typeface="Times New Roman" panose="02020603050405020304" pitchFamily="18" charset="0"/>
                <a:cs typeface="Times New Roman" panose="02020603050405020304" pitchFamily="18" charset="0"/>
              </a:rPr>
              <a:t>Testing of hypothesis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266331" y="1083076"/>
            <a:ext cx="11087469" cy="5093887"/>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For that we collect sample data , then we calculate sample statistics (say sample mean) and then use this information to judge or decide whether hypothesized value of population parameter is correct or not.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CECF2ACA-6DDA-45FC-8CD8-A4F40DCD92B1}"/>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367167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1007" y="18255"/>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Calculating a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Most statistical programs will include the confidence interval of the estimate when you run a statistical test.</a:t>
            </a:r>
          </a:p>
          <a:p>
            <a:pPr algn="l">
              <a:lnSpc>
                <a:spcPct val="150000"/>
              </a:lnSpc>
            </a:pPr>
            <a:r>
              <a:rPr lang="en-US" sz="2400" b="0" i="0" dirty="0">
                <a:effectLst/>
                <a:latin typeface="Times New Roman" panose="02020603050405020304" pitchFamily="18" charset="0"/>
                <a:cs typeface="Times New Roman" panose="02020603050405020304" pitchFamily="18" charset="0"/>
              </a:rPr>
              <a:t>If you want to calculate a confidence interval on your own, you need to know:</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point estimate you are constructing the confidence interval for</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critical values for the test statistic.</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815A2884-5459-479C-88C3-626C8398D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30198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115410" y="126850"/>
            <a:ext cx="10639873" cy="1027248"/>
          </a:xfrm>
        </p:spPr>
        <p:txBody>
          <a:bodyPr>
            <a:normAutofit/>
          </a:bodyPr>
          <a:lstStyle/>
          <a:p>
            <a:r>
              <a:rPr lang="en-US" sz="2800" b="1" dirty="0">
                <a:latin typeface="Times New Roman" panose="02020603050405020304" pitchFamily="18" charset="0"/>
                <a:cs typeface="Times New Roman" panose="02020603050405020304" pitchFamily="18" charset="0"/>
              </a:rPr>
              <a:t>Calculating a Confidence interval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3.The </a:t>
            </a:r>
            <a:r>
              <a:rPr lang="en-US" sz="2400" dirty="0">
                <a:latin typeface="Times New Roman" panose="02020603050405020304" pitchFamily="18" charset="0"/>
                <a:cs typeface="Times New Roman" panose="02020603050405020304" pitchFamily="18" charset="0"/>
              </a:rPr>
              <a:t>standard deviation</a:t>
            </a:r>
            <a:r>
              <a:rPr lang="en-US" sz="2400" b="0" i="0" dirty="0">
                <a:effectLst/>
                <a:latin typeface="Times New Roman" panose="02020603050405020304" pitchFamily="18" charset="0"/>
                <a:cs typeface="Times New Roman" panose="02020603050405020304" pitchFamily="18" charset="0"/>
              </a:rPr>
              <a:t> of the sample</a:t>
            </a:r>
          </a:p>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4. The sample size</a:t>
            </a:r>
          </a:p>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Once you know each of these components, you can calculate the confidence interval for your estimate by plugging them into the confidence interval formula that corresponds to your data.</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525FAB54-1717-4315-BFFE-B336364F5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26451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2"/>
            <a:ext cx="10515600" cy="1325563"/>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t-test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Confidence intervals are conducted using statistical methods, such as a t-test. </a:t>
            </a:r>
          </a:p>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A t-test is a type of inferential statistic used to determine if there is a significant difference between the means of two groups, which may be related in certain features.</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34BD08DD-CB93-48F0-A695-91FBF8B54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45646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239683" y="265373"/>
            <a:ext cx="10515600" cy="977502"/>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t-test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EAE56-AF1D-49AE-8C01-16F1AF4119DD}"/>
              </a:ext>
            </a:extLst>
          </p:cNvPr>
          <p:cNvSpPr>
            <a:spLocks noGrp="1"/>
          </p:cNvSpPr>
          <p:nvPr>
            <p:ph idx="1"/>
          </p:nvPr>
        </p:nvSpPr>
        <p:spPr>
          <a:xfrm>
            <a:off x="239683" y="1590935"/>
            <a:ext cx="11114117" cy="4586028"/>
          </a:xfrm>
        </p:spPr>
        <p:txBody>
          <a:bodyPr>
            <a:normAutofit/>
          </a:bodyPr>
          <a:lstStyle/>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Calculating a t-test requires three key data values. </a:t>
            </a:r>
          </a:p>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They include the difference between the mean values from each data set (called the mean difference), the standard deviation of each group, and the number of data values of each group.</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5" name="Picture 4">
            <a:extLst>
              <a:ext uri="{FF2B5EF4-FFF2-40B4-BE49-F238E27FC236}">
                <a16:creationId xmlns:a16="http://schemas.microsoft.com/office/drawing/2014/main" id="{CE7521FE-6620-4252-8F2E-6121DA75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300545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0" y="79469"/>
            <a:ext cx="10515600" cy="915358"/>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C04E180-6902-45B7-A27F-C4005E47983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67202" y="1722268"/>
            <a:ext cx="6171782" cy="3604334"/>
          </a:xfrm>
        </p:spPr>
      </p:pic>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7" name="Picture 6">
            <a:extLst>
              <a:ext uri="{FF2B5EF4-FFF2-40B4-BE49-F238E27FC236}">
                <a16:creationId xmlns:a16="http://schemas.microsoft.com/office/drawing/2014/main" id="{6D7D107B-8034-46B0-BDF1-F8964BDB9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980703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97654" y="265373"/>
            <a:ext cx="10657629" cy="808826"/>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8" name="Content Placeholder 7">
            <a:extLst>
              <a:ext uri="{FF2B5EF4-FFF2-40B4-BE49-F238E27FC236}">
                <a16:creationId xmlns:a16="http://schemas.microsoft.com/office/drawing/2014/main" id="{E1161505-FB60-4759-A946-9CC4736DC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262" y="1325940"/>
            <a:ext cx="5998907" cy="4206120"/>
          </a:xfrm>
        </p:spPr>
      </p:pic>
      <p:pic>
        <p:nvPicPr>
          <p:cNvPr id="9" name="Picture 8">
            <a:extLst>
              <a:ext uri="{FF2B5EF4-FFF2-40B4-BE49-F238E27FC236}">
                <a16:creationId xmlns:a16="http://schemas.microsoft.com/office/drawing/2014/main" id="{D61F140D-F920-4895-B33C-ECA3C6021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02699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9899" y="-115410"/>
            <a:ext cx="10675384" cy="1278385"/>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8" name="Content Placeholder 7">
            <a:extLst>
              <a:ext uri="{FF2B5EF4-FFF2-40B4-BE49-F238E27FC236}">
                <a16:creationId xmlns:a16="http://schemas.microsoft.com/office/drawing/2014/main" id="{E2BB6886-883A-402D-BA07-C27516693BC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079898" y="870675"/>
            <a:ext cx="4510509" cy="4890933"/>
          </a:xfrm>
        </p:spPr>
      </p:pic>
      <p:pic>
        <p:nvPicPr>
          <p:cNvPr id="9" name="Picture 8">
            <a:extLst>
              <a:ext uri="{FF2B5EF4-FFF2-40B4-BE49-F238E27FC236}">
                <a16:creationId xmlns:a16="http://schemas.microsoft.com/office/drawing/2014/main" id="{7AB9D6C8-51A5-41CB-B48A-846BC99E2D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965998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0" y="-115409"/>
            <a:ext cx="10755283" cy="1233996"/>
          </a:xfrm>
        </p:spPr>
        <p:txBody>
          <a:bodyPr/>
          <a:lstStyle/>
          <a:p>
            <a:r>
              <a:rPr lang="en-US" sz="2800" b="1" dirty="0">
                <a:latin typeface="Times New Roman" panose="02020603050405020304" pitchFamily="18" charset="0"/>
                <a:cs typeface="Times New Roman" panose="02020603050405020304" pitchFamily="18" charset="0"/>
              </a:rPr>
              <a:t> Find 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8" name="Content Placeholder 7">
            <a:extLst>
              <a:ext uri="{FF2B5EF4-FFF2-40B4-BE49-F238E27FC236}">
                <a16:creationId xmlns:a16="http://schemas.microsoft.com/office/drawing/2014/main" id="{E4BF7E38-1DFA-4FAD-ACE7-AF47AF2F44E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79743" y="799699"/>
            <a:ext cx="5249600" cy="4988542"/>
          </a:xfrm>
        </p:spPr>
      </p:pic>
      <p:pic>
        <p:nvPicPr>
          <p:cNvPr id="9" name="Picture 8">
            <a:extLst>
              <a:ext uri="{FF2B5EF4-FFF2-40B4-BE49-F238E27FC236}">
                <a16:creationId xmlns:a16="http://schemas.microsoft.com/office/drawing/2014/main" id="{6D064110-4296-4540-AE05-81D4A8478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79241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9898" y="0"/>
            <a:ext cx="9530165" cy="887767"/>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8" name="Content Placeholder 7">
            <a:extLst>
              <a:ext uri="{FF2B5EF4-FFF2-40B4-BE49-F238E27FC236}">
                <a16:creationId xmlns:a16="http://schemas.microsoft.com/office/drawing/2014/main" id="{97BEE0D9-D578-4E8B-A6D5-AC8FA61D360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63807" y="692458"/>
            <a:ext cx="4656588" cy="4856086"/>
          </a:xfrm>
        </p:spPr>
      </p:pic>
      <p:pic>
        <p:nvPicPr>
          <p:cNvPr id="9" name="Picture 8">
            <a:extLst>
              <a:ext uri="{FF2B5EF4-FFF2-40B4-BE49-F238E27FC236}">
                <a16:creationId xmlns:a16="http://schemas.microsoft.com/office/drawing/2014/main" id="{3C16540D-66D6-48D8-8E94-EA409DE9F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972402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9898" y="0"/>
            <a:ext cx="9530165" cy="887767"/>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7" name="Content Placeholder 6">
            <a:extLst>
              <a:ext uri="{FF2B5EF4-FFF2-40B4-BE49-F238E27FC236}">
                <a16:creationId xmlns:a16="http://schemas.microsoft.com/office/drawing/2014/main" id="{1DE71728-F58A-4277-A382-A9D52080BCF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774472" y="1009650"/>
            <a:ext cx="3576255" cy="4351338"/>
          </a:xfrm>
        </p:spPr>
      </p:pic>
      <p:pic>
        <p:nvPicPr>
          <p:cNvPr id="9" name="Picture 8">
            <a:extLst>
              <a:ext uri="{FF2B5EF4-FFF2-40B4-BE49-F238E27FC236}">
                <a16:creationId xmlns:a16="http://schemas.microsoft.com/office/drawing/2014/main" id="{0BFC6650-86DE-4A04-B78C-787236C78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41944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
            <a:ext cx="11353800" cy="1333500"/>
          </a:xfrm>
        </p:spPr>
        <p:txBody>
          <a:bodyPr>
            <a:normAutofit/>
          </a:bodyPr>
          <a:lstStyle/>
          <a:p>
            <a:r>
              <a:rPr lang="en-US" sz="2800" b="1" dirty="0">
                <a:latin typeface="Times New Roman" panose="02020603050405020304" pitchFamily="18" charset="0"/>
                <a:cs typeface="Times New Roman" panose="02020603050405020304" pitchFamily="18" charset="0"/>
              </a:rPr>
              <a:t>Statistical inference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266331" y="1242874"/>
            <a:ext cx="11087469" cy="4934089"/>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Two important parts of statistical inference are :</a:t>
            </a:r>
          </a:p>
          <a:p>
            <a:pPr marL="0" indent="0">
              <a:lnSpc>
                <a:spcPct val="150000"/>
              </a:lnSpc>
              <a:buNone/>
            </a:pPr>
            <a:r>
              <a:rPr lang="en-US" sz="2400" dirty="0">
                <a:latin typeface="Times New Roman" panose="02020603050405020304" pitchFamily="18" charset="0"/>
                <a:cs typeface="Times New Roman" panose="02020603050405020304" pitchFamily="18" charset="0"/>
              </a:rPr>
              <a:t> - Estimation of parameter</a:t>
            </a:r>
          </a:p>
          <a:p>
            <a:pPr marL="0" indent="0">
              <a:lnSpc>
                <a:spcPct val="150000"/>
              </a:lnSpc>
              <a:buNone/>
            </a:pPr>
            <a:r>
              <a:rPr lang="en-US" sz="2400" dirty="0">
                <a:latin typeface="Times New Roman" panose="02020603050405020304" pitchFamily="18" charset="0"/>
                <a:cs typeface="Times New Roman" panose="02020603050405020304" pitchFamily="18" charset="0"/>
              </a:rPr>
              <a:t>  - Testing of hypothesis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11A9D4C2-892D-409B-B6DB-44B9B8B3D55B}"/>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374103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70D-FBC9-4CAE-A367-5801A203729D}"/>
              </a:ext>
            </a:extLst>
          </p:cNvPr>
          <p:cNvSpPr>
            <a:spLocks noGrp="1"/>
          </p:cNvSpPr>
          <p:nvPr>
            <p:ph type="title"/>
          </p:nvPr>
        </p:nvSpPr>
        <p:spPr>
          <a:xfrm>
            <a:off x="79898" y="0"/>
            <a:ext cx="9530165" cy="887767"/>
          </a:xfrm>
        </p:spPr>
        <p:txBody>
          <a:bodyPr/>
          <a:lstStyle/>
          <a:p>
            <a:r>
              <a:rPr lang="en-US" dirty="0"/>
              <a:t> </a:t>
            </a:r>
            <a:r>
              <a:rPr lang="en-US" sz="2800" b="1" dirty="0">
                <a:latin typeface="Times New Roman" panose="02020603050405020304" pitchFamily="18" charset="0"/>
                <a:cs typeface="Times New Roman" panose="02020603050405020304" pitchFamily="18" charset="0"/>
              </a:rPr>
              <a:t>Confidence interval </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F80D4A-80D4-4158-98E7-C09B4E5E32B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7" name="Content Placeholder 6">
            <a:extLst>
              <a:ext uri="{FF2B5EF4-FFF2-40B4-BE49-F238E27FC236}">
                <a16:creationId xmlns:a16="http://schemas.microsoft.com/office/drawing/2014/main" id="{12A9EB40-12A9-4C67-96E7-BBEC8AE23B3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12381" y="745724"/>
            <a:ext cx="4014616" cy="4962618"/>
          </a:xfrm>
        </p:spPr>
      </p:pic>
      <p:pic>
        <p:nvPicPr>
          <p:cNvPr id="9" name="Picture 8">
            <a:extLst>
              <a:ext uri="{FF2B5EF4-FFF2-40B4-BE49-F238E27FC236}">
                <a16:creationId xmlns:a16="http://schemas.microsoft.com/office/drawing/2014/main" id="{0A52A46E-DDBE-44FF-8524-C80D22F9F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207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45746"/>
            <a:ext cx="11353800" cy="677108"/>
          </a:xfrm>
        </p:spPr>
        <p:txBody>
          <a:bodyPr>
            <a:normAutofit/>
          </a:bodyPr>
          <a:lstStyle/>
          <a:p>
            <a:r>
              <a:rPr lang="en-US" sz="2800" b="1" dirty="0">
                <a:latin typeface="Times New Roman" panose="02020603050405020304" pitchFamily="18" charset="0"/>
                <a:cs typeface="Times New Roman" panose="02020603050405020304" pitchFamily="18" charset="0"/>
              </a:rPr>
              <a:t>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17948" y="1287262"/>
            <a:ext cx="11235852" cy="4889701"/>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It is a procedure of making judgement about the true but unknown values of the population parameter from the sample observations.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AEFBF123-10C0-48C7-AA28-CD3329B90524}"/>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21843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26850"/>
            <a:ext cx="11353800" cy="1144588"/>
          </a:xfrm>
        </p:spPr>
        <p:txBody>
          <a:bodyPr>
            <a:normAutofit/>
          </a:bodyPr>
          <a:lstStyle/>
          <a:p>
            <a:r>
              <a:rPr lang="en-US" sz="2800" b="1" dirty="0">
                <a:latin typeface="Times New Roman" panose="02020603050405020304" pitchFamily="18" charset="0"/>
                <a:cs typeface="Times New Roman" panose="02020603050405020304" pitchFamily="18" charset="0"/>
              </a:rPr>
              <a:t>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17948" y="1198485"/>
            <a:ext cx="11235852" cy="497847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It is further divided into two parts</a:t>
            </a:r>
          </a:p>
          <a:p>
            <a:pPr marL="0" indent="0">
              <a:lnSpc>
                <a:spcPct val="150000"/>
              </a:lnSpc>
              <a:buNone/>
            </a:pPr>
            <a:r>
              <a:rPr lang="en-US" sz="2400" dirty="0">
                <a:latin typeface="Times New Roman" panose="02020603050405020304" pitchFamily="18" charset="0"/>
                <a:cs typeface="Times New Roman" panose="02020603050405020304" pitchFamily="18" charset="0"/>
              </a:rPr>
              <a:t>  - Point Estimation</a:t>
            </a:r>
          </a:p>
          <a:p>
            <a:pPr marL="0" indent="0">
              <a:lnSpc>
                <a:spcPct val="150000"/>
              </a:lnSpc>
              <a:buNone/>
            </a:pPr>
            <a:r>
              <a:rPr lang="en-US" sz="2400" dirty="0">
                <a:latin typeface="Times New Roman" panose="02020603050405020304" pitchFamily="18" charset="0"/>
                <a:cs typeface="Times New Roman" panose="02020603050405020304" pitchFamily="18" charset="0"/>
              </a:rPr>
              <a:t>   - Interval Estimation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A9131CB3-1663-4DE2-BFB4-56EDD86A4BC7}"/>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63835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26849"/>
            <a:ext cx="11353800" cy="1080515"/>
          </a:xfrm>
        </p:spPr>
        <p:txBody>
          <a:bodyPr>
            <a:normAutofit/>
          </a:bodyPr>
          <a:lstStyle/>
          <a:p>
            <a:r>
              <a:rPr lang="en-US" sz="2800" b="1" dirty="0">
                <a:latin typeface="Times New Roman" panose="02020603050405020304" pitchFamily="18" charset="0"/>
                <a:cs typeface="Times New Roman" panose="02020603050405020304" pitchFamily="18" charset="0"/>
              </a:rPr>
              <a:t>Point 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17948" y="1207364"/>
            <a:ext cx="11235852" cy="4969599"/>
          </a:xfrm>
        </p:spPr>
        <p:txBody>
          <a:bodyPr>
            <a:normAutofit/>
          </a:bodyPr>
          <a:lstStyle/>
          <a:p>
            <a:pPr>
              <a:lnSpc>
                <a:spcPct val="150000"/>
              </a:lnSpc>
            </a:pPr>
            <a:r>
              <a:rPr lang="en-US" sz="2400" b="0" i="0" dirty="0">
                <a:solidFill>
                  <a:srgbClr val="1A1A1A"/>
                </a:solidFill>
                <a:effectLst/>
                <a:latin typeface="Times New Roman" panose="02020603050405020304" pitchFamily="18" charset="0"/>
                <a:cs typeface="Times New Roman" panose="02020603050405020304" pitchFamily="18" charset="0"/>
              </a:rPr>
              <a:t> A point estimator draws inferences about a population by estimating the value of an unknown parameter.</a:t>
            </a:r>
          </a:p>
          <a:p>
            <a:pPr>
              <a:lnSpc>
                <a:spcPct val="150000"/>
              </a:lnSpc>
            </a:pPr>
            <a:r>
              <a:rPr lang="en-US" sz="2400" dirty="0">
                <a:solidFill>
                  <a:srgbClr val="1A1A1A"/>
                </a:solidFill>
                <a:latin typeface="Times New Roman" panose="02020603050405020304" pitchFamily="18" charset="0"/>
                <a:cs typeface="Times New Roman" panose="02020603050405020304" pitchFamily="18" charset="0"/>
              </a:rPr>
              <a:t>If we express an estimate by a single value, it is called point estimation.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CEFBA302-4A74-4BE3-BF4A-CA4A69C8AF28}"/>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56967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292402"/>
            <a:ext cx="11235852" cy="1563839"/>
          </a:xfrm>
        </p:spPr>
        <p:txBody>
          <a:bodyPr>
            <a:normAutofit/>
          </a:bodyPr>
          <a:lstStyle/>
          <a:p>
            <a:r>
              <a:rPr lang="en-US" sz="2800" b="1" dirty="0">
                <a:latin typeface="Times New Roman" panose="02020603050405020304" pitchFamily="18" charset="0"/>
                <a:cs typeface="Times New Roman" panose="02020603050405020304" pitchFamily="18" charset="0"/>
              </a:rPr>
              <a:t>Point 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17948" y="985830"/>
            <a:ext cx="11235852" cy="5164909"/>
          </a:xfrm>
        </p:spPr>
        <p:txBody>
          <a:bodyPr>
            <a:normAutofit/>
          </a:bodyPr>
          <a:lstStyle/>
          <a:p>
            <a:pPr marL="0" indent="0">
              <a:lnSpc>
                <a:spcPct val="150000"/>
              </a:lnSpc>
              <a:buNone/>
            </a:pPr>
            <a:r>
              <a:rPr lang="en-US" sz="2400" b="1" dirty="0">
                <a:solidFill>
                  <a:srgbClr val="1A1A1A"/>
                </a:solidFill>
                <a:latin typeface="Times New Roman" panose="02020603050405020304" pitchFamily="18" charset="0"/>
                <a:cs typeface="Times New Roman" panose="02020603050405020304" pitchFamily="18" charset="0"/>
              </a:rPr>
              <a:t>For example :</a:t>
            </a:r>
          </a:p>
          <a:p>
            <a:pPr marL="0" indent="0">
              <a:lnSpc>
                <a:spcPct val="150000"/>
              </a:lnSpc>
              <a:buNone/>
            </a:pPr>
            <a:r>
              <a:rPr lang="en-US" sz="2400" dirty="0">
                <a:solidFill>
                  <a:srgbClr val="1A1A1A"/>
                </a:solidFill>
                <a:latin typeface="Times New Roman" panose="02020603050405020304" pitchFamily="18" charset="0"/>
                <a:cs typeface="Times New Roman" panose="02020603050405020304" pitchFamily="18" charset="0"/>
              </a:rPr>
              <a:t>The value of x bar computed from a sample of size n is a point estimate of the population parameter </a:t>
            </a:r>
            <a:r>
              <a:rPr lang="el-GR" sz="2400" i="0" dirty="0">
                <a:solidFill>
                  <a:srgbClr val="111111"/>
                </a:solidFill>
                <a:effectLst/>
                <a:latin typeface="Times New Roman" panose="02020603050405020304" pitchFamily="18" charset="0"/>
                <a:cs typeface="Times New Roman" panose="02020603050405020304" pitchFamily="18" charset="0"/>
              </a:rPr>
              <a:t>μ</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9472840A-7FEE-43E2-B453-12422E6349FB}"/>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8758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0E28-DA8D-4B32-B3E5-5B6B7369B8A8}"/>
              </a:ext>
            </a:extLst>
          </p:cNvPr>
          <p:cNvSpPr>
            <a:spLocks noGrp="1"/>
          </p:cNvSpPr>
          <p:nvPr>
            <p:ph type="title"/>
          </p:nvPr>
        </p:nvSpPr>
        <p:spPr>
          <a:xfrm>
            <a:off x="0" y="126849"/>
            <a:ext cx="11353800" cy="1563839"/>
          </a:xfrm>
        </p:spPr>
        <p:txBody>
          <a:bodyPr>
            <a:normAutofit/>
          </a:bodyPr>
          <a:lstStyle/>
          <a:p>
            <a:r>
              <a:rPr lang="en-US" sz="2800" b="1" dirty="0">
                <a:latin typeface="Times New Roman" panose="02020603050405020304" pitchFamily="18" charset="0"/>
                <a:cs typeface="Times New Roman" panose="02020603050405020304" pitchFamily="18" charset="0"/>
              </a:rPr>
              <a:t>Interval  Estimation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0D395-B799-4A75-830A-777AF1575035}"/>
              </a:ext>
            </a:extLst>
          </p:cNvPr>
          <p:cNvSpPr>
            <a:spLocks noGrp="1"/>
          </p:cNvSpPr>
          <p:nvPr>
            <p:ph idx="1"/>
          </p:nvPr>
        </p:nvSpPr>
        <p:spPr>
          <a:xfrm>
            <a:off x="133165" y="1562471"/>
            <a:ext cx="11220635" cy="253013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 An interval estimator draws inferences about a population by estimating the value of an unknown parameter using an interval.</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98B1CE-AFD8-4E43-8F65-DBC1DB89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52A6B2FE-1E01-40A6-8B4C-B3B9D2195561}"/>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790889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573</TotalTime>
  <Words>2665</Words>
  <Application>Microsoft Office PowerPoint</Application>
  <PresentationFormat>Widescreen</PresentationFormat>
  <Paragraphs>201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TEST OF HYPOTHESIS</vt:lpstr>
      <vt:lpstr>Testing of hypothesis </vt:lpstr>
      <vt:lpstr>Testing of hypothesis </vt:lpstr>
      <vt:lpstr>Statistical inference</vt:lpstr>
      <vt:lpstr>Estimation </vt:lpstr>
      <vt:lpstr>Estimation </vt:lpstr>
      <vt:lpstr>Point Estimation </vt:lpstr>
      <vt:lpstr>Point Estimation </vt:lpstr>
      <vt:lpstr>Interval  Estimation </vt:lpstr>
      <vt:lpstr>Interval  Estimation </vt:lpstr>
      <vt:lpstr> Estimation </vt:lpstr>
      <vt:lpstr> Estimation </vt:lpstr>
      <vt:lpstr>Methods of finding estimators</vt:lpstr>
      <vt:lpstr>Bayes </vt:lpstr>
      <vt:lpstr>Bayes </vt:lpstr>
      <vt:lpstr>Large sample test</vt:lpstr>
      <vt:lpstr>Large sample test</vt:lpstr>
      <vt:lpstr>Null hypothesis</vt:lpstr>
      <vt:lpstr>Null hypothesis</vt:lpstr>
      <vt:lpstr>Null hypothesis</vt:lpstr>
      <vt:lpstr>Null hypothesis</vt:lpstr>
      <vt:lpstr>Alternative  hypothesis</vt:lpstr>
      <vt:lpstr>Type 1 and type 2 error</vt:lpstr>
      <vt:lpstr>Type 1 and type 2 error</vt:lpstr>
      <vt:lpstr>Type 1 and type 2 error</vt:lpstr>
      <vt:lpstr>Why Confidence interval?</vt:lpstr>
      <vt:lpstr>What exactly is Confidence interval?</vt:lpstr>
      <vt:lpstr>What exactly is Confidence interval?</vt:lpstr>
      <vt:lpstr>When do you use Confidence interval?</vt:lpstr>
      <vt:lpstr>Calculating a Confidence interval</vt:lpstr>
      <vt:lpstr>Calculating a Confidence interval</vt:lpstr>
      <vt:lpstr> Confidence interval t-test</vt:lpstr>
      <vt:lpstr> Confidence interval t-test</vt:lpstr>
      <vt:lpstr> Confidence interval </vt:lpstr>
      <vt:lpstr> Confidence interval </vt:lpstr>
      <vt:lpstr> Confidence interval </vt:lpstr>
      <vt:lpstr> Find Confidence interval </vt:lpstr>
      <vt:lpstr> Confidence interval </vt:lpstr>
      <vt:lpstr> Confidence interval </vt:lpstr>
      <vt:lpstr> Confidence interval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OF HYPOTHESIS</dc:title>
  <dc:creator>LIZY PERPETUA</dc:creator>
  <cp:lastModifiedBy>LIZY PERPETUA</cp:lastModifiedBy>
  <cp:revision>36</cp:revision>
  <dcterms:created xsi:type="dcterms:W3CDTF">2021-05-13T01:59:34Z</dcterms:created>
  <dcterms:modified xsi:type="dcterms:W3CDTF">2021-05-17T07:12:05Z</dcterms:modified>
</cp:coreProperties>
</file>