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3"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2850-CDAB-4BD4-A8D1-416EC3C013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56B9EE-D9BD-4D6C-8FF9-5E5013BC56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7C0B53-0B4F-4E8A-A5EE-CD17C086CF53}"/>
              </a:ext>
            </a:extLst>
          </p:cNvPr>
          <p:cNvSpPr>
            <a:spLocks noGrp="1"/>
          </p:cNvSpPr>
          <p:nvPr>
            <p:ph type="dt" sz="half" idx="10"/>
          </p:nvPr>
        </p:nvSpPr>
        <p:spPr/>
        <p:txBody>
          <a:bodyPr/>
          <a:lstStyle/>
          <a:p>
            <a:fld id="{D218A4D7-3A16-4F6D-8166-1E8A54C3FA16}" type="datetimeFigureOut">
              <a:rPr lang="en-IN" smtClean="0"/>
              <a:t>04-05-2021</a:t>
            </a:fld>
            <a:endParaRPr lang="en-IN"/>
          </a:p>
        </p:txBody>
      </p:sp>
      <p:sp>
        <p:nvSpPr>
          <p:cNvPr id="5" name="Footer Placeholder 4">
            <a:extLst>
              <a:ext uri="{FF2B5EF4-FFF2-40B4-BE49-F238E27FC236}">
                <a16:creationId xmlns:a16="http://schemas.microsoft.com/office/drawing/2014/main" id="{4CFE2130-9A6C-4AF0-B652-9E13680545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58BC5B-BCD8-45C5-B1F4-A3FEAB195FAC}"/>
              </a:ext>
            </a:extLst>
          </p:cNvPr>
          <p:cNvSpPr>
            <a:spLocks noGrp="1"/>
          </p:cNvSpPr>
          <p:nvPr>
            <p:ph type="sldNum" sz="quarter" idx="12"/>
          </p:nvPr>
        </p:nvSpPr>
        <p:spPr/>
        <p:txBody>
          <a:bodyPr/>
          <a:lstStyle/>
          <a:p>
            <a:fld id="{80332E62-8C57-4B88-8E05-7F51C260E65C}" type="slidenum">
              <a:rPr lang="en-IN" smtClean="0"/>
              <a:t>‹#›</a:t>
            </a:fld>
            <a:endParaRPr lang="en-IN"/>
          </a:p>
        </p:txBody>
      </p:sp>
    </p:spTree>
    <p:extLst>
      <p:ext uri="{BB962C8B-B14F-4D97-AF65-F5344CB8AC3E}">
        <p14:creationId xmlns:p14="http://schemas.microsoft.com/office/powerpoint/2010/main" val="116726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594B-C488-4F77-9EBB-627B7D0282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A8601A-94DB-4CE9-9068-53EF8B4B9E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4C6558-0BC2-4B6D-9FF8-6DAF22532ECF}"/>
              </a:ext>
            </a:extLst>
          </p:cNvPr>
          <p:cNvSpPr>
            <a:spLocks noGrp="1"/>
          </p:cNvSpPr>
          <p:nvPr>
            <p:ph type="dt" sz="half" idx="10"/>
          </p:nvPr>
        </p:nvSpPr>
        <p:spPr/>
        <p:txBody>
          <a:bodyPr/>
          <a:lstStyle/>
          <a:p>
            <a:fld id="{D218A4D7-3A16-4F6D-8166-1E8A54C3FA16}" type="datetimeFigureOut">
              <a:rPr lang="en-IN" smtClean="0"/>
              <a:t>04-05-2021</a:t>
            </a:fld>
            <a:endParaRPr lang="en-IN"/>
          </a:p>
        </p:txBody>
      </p:sp>
      <p:sp>
        <p:nvSpPr>
          <p:cNvPr id="5" name="Footer Placeholder 4">
            <a:extLst>
              <a:ext uri="{FF2B5EF4-FFF2-40B4-BE49-F238E27FC236}">
                <a16:creationId xmlns:a16="http://schemas.microsoft.com/office/drawing/2014/main" id="{5F6DB31D-FACD-41AA-89A3-539D8D16F6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1E2643-F4F2-49F1-9419-8CF6EBF10DDC}"/>
              </a:ext>
            </a:extLst>
          </p:cNvPr>
          <p:cNvSpPr>
            <a:spLocks noGrp="1"/>
          </p:cNvSpPr>
          <p:nvPr>
            <p:ph type="sldNum" sz="quarter" idx="12"/>
          </p:nvPr>
        </p:nvSpPr>
        <p:spPr/>
        <p:txBody>
          <a:bodyPr/>
          <a:lstStyle/>
          <a:p>
            <a:fld id="{80332E62-8C57-4B88-8E05-7F51C260E65C}" type="slidenum">
              <a:rPr lang="en-IN" smtClean="0"/>
              <a:t>‹#›</a:t>
            </a:fld>
            <a:endParaRPr lang="en-IN"/>
          </a:p>
        </p:txBody>
      </p:sp>
    </p:spTree>
    <p:extLst>
      <p:ext uri="{BB962C8B-B14F-4D97-AF65-F5344CB8AC3E}">
        <p14:creationId xmlns:p14="http://schemas.microsoft.com/office/powerpoint/2010/main" val="3785478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D7D54-AC63-4F0F-89D8-F217F0D672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CBFDC1-13F6-4524-9024-AA0AD93E2E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BBDEB5-597D-4A6F-94C2-403B17210F3B}"/>
              </a:ext>
            </a:extLst>
          </p:cNvPr>
          <p:cNvSpPr>
            <a:spLocks noGrp="1"/>
          </p:cNvSpPr>
          <p:nvPr>
            <p:ph type="dt" sz="half" idx="10"/>
          </p:nvPr>
        </p:nvSpPr>
        <p:spPr/>
        <p:txBody>
          <a:bodyPr/>
          <a:lstStyle/>
          <a:p>
            <a:fld id="{D218A4D7-3A16-4F6D-8166-1E8A54C3FA16}" type="datetimeFigureOut">
              <a:rPr lang="en-IN" smtClean="0"/>
              <a:t>04-05-2021</a:t>
            </a:fld>
            <a:endParaRPr lang="en-IN"/>
          </a:p>
        </p:txBody>
      </p:sp>
      <p:sp>
        <p:nvSpPr>
          <p:cNvPr id="5" name="Footer Placeholder 4">
            <a:extLst>
              <a:ext uri="{FF2B5EF4-FFF2-40B4-BE49-F238E27FC236}">
                <a16:creationId xmlns:a16="http://schemas.microsoft.com/office/drawing/2014/main" id="{1BDA0B5F-6D79-4927-A72B-B09289A8F1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4D4303-C5E4-413F-A0B7-F3BF9D081239}"/>
              </a:ext>
            </a:extLst>
          </p:cNvPr>
          <p:cNvSpPr>
            <a:spLocks noGrp="1"/>
          </p:cNvSpPr>
          <p:nvPr>
            <p:ph type="sldNum" sz="quarter" idx="12"/>
          </p:nvPr>
        </p:nvSpPr>
        <p:spPr/>
        <p:txBody>
          <a:bodyPr/>
          <a:lstStyle/>
          <a:p>
            <a:fld id="{80332E62-8C57-4B88-8E05-7F51C260E65C}" type="slidenum">
              <a:rPr lang="en-IN" smtClean="0"/>
              <a:t>‹#›</a:t>
            </a:fld>
            <a:endParaRPr lang="en-IN"/>
          </a:p>
        </p:txBody>
      </p:sp>
    </p:spTree>
    <p:extLst>
      <p:ext uri="{BB962C8B-B14F-4D97-AF65-F5344CB8AC3E}">
        <p14:creationId xmlns:p14="http://schemas.microsoft.com/office/powerpoint/2010/main" val="2736559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72EB2-1B4D-4529-8632-9452F3F252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FD9CE5-AC07-4CAE-BE46-27226C6C27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9249F-34C3-49CB-BF6D-904D576CB430}"/>
              </a:ext>
            </a:extLst>
          </p:cNvPr>
          <p:cNvSpPr>
            <a:spLocks noGrp="1"/>
          </p:cNvSpPr>
          <p:nvPr>
            <p:ph type="dt" sz="half" idx="10"/>
          </p:nvPr>
        </p:nvSpPr>
        <p:spPr/>
        <p:txBody>
          <a:bodyPr/>
          <a:lstStyle/>
          <a:p>
            <a:fld id="{D218A4D7-3A16-4F6D-8166-1E8A54C3FA16}" type="datetimeFigureOut">
              <a:rPr lang="en-IN" smtClean="0"/>
              <a:t>04-05-2021</a:t>
            </a:fld>
            <a:endParaRPr lang="en-IN"/>
          </a:p>
        </p:txBody>
      </p:sp>
      <p:sp>
        <p:nvSpPr>
          <p:cNvPr id="5" name="Footer Placeholder 4">
            <a:extLst>
              <a:ext uri="{FF2B5EF4-FFF2-40B4-BE49-F238E27FC236}">
                <a16:creationId xmlns:a16="http://schemas.microsoft.com/office/drawing/2014/main" id="{579CE352-FF73-49DB-93D9-4475A71C01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82BCF1-E937-4011-BEEB-D9E40D532259}"/>
              </a:ext>
            </a:extLst>
          </p:cNvPr>
          <p:cNvSpPr>
            <a:spLocks noGrp="1"/>
          </p:cNvSpPr>
          <p:nvPr>
            <p:ph type="sldNum" sz="quarter" idx="12"/>
          </p:nvPr>
        </p:nvSpPr>
        <p:spPr/>
        <p:txBody>
          <a:bodyPr/>
          <a:lstStyle/>
          <a:p>
            <a:fld id="{80332E62-8C57-4B88-8E05-7F51C260E65C}" type="slidenum">
              <a:rPr lang="en-IN" smtClean="0"/>
              <a:t>‹#›</a:t>
            </a:fld>
            <a:endParaRPr lang="en-IN"/>
          </a:p>
        </p:txBody>
      </p:sp>
    </p:spTree>
    <p:extLst>
      <p:ext uri="{BB962C8B-B14F-4D97-AF65-F5344CB8AC3E}">
        <p14:creationId xmlns:p14="http://schemas.microsoft.com/office/powerpoint/2010/main" val="1938976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B0CB-B6FA-4FE1-A9E2-0B5322A06E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D87E0E-7949-4D56-9D51-A6C2EFE081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7E991A-FF9B-45D1-B0F2-4DA0544EEADC}"/>
              </a:ext>
            </a:extLst>
          </p:cNvPr>
          <p:cNvSpPr>
            <a:spLocks noGrp="1"/>
          </p:cNvSpPr>
          <p:nvPr>
            <p:ph type="dt" sz="half" idx="10"/>
          </p:nvPr>
        </p:nvSpPr>
        <p:spPr/>
        <p:txBody>
          <a:bodyPr/>
          <a:lstStyle/>
          <a:p>
            <a:fld id="{D218A4D7-3A16-4F6D-8166-1E8A54C3FA16}" type="datetimeFigureOut">
              <a:rPr lang="en-IN" smtClean="0"/>
              <a:t>04-05-2021</a:t>
            </a:fld>
            <a:endParaRPr lang="en-IN"/>
          </a:p>
        </p:txBody>
      </p:sp>
      <p:sp>
        <p:nvSpPr>
          <p:cNvPr id="5" name="Footer Placeholder 4">
            <a:extLst>
              <a:ext uri="{FF2B5EF4-FFF2-40B4-BE49-F238E27FC236}">
                <a16:creationId xmlns:a16="http://schemas.microsoft.com/office/drawing/2014/main" id="{B87C67E0-4EEE-4374-8306-CB558E48B4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4A16E5-A580-4FA4-8168-1AB6554265E4}"/>
              </a:ext>
            </a:extLst>
          </p:cNvPr>
          <p:cNvSpPr>
            <a:spLocks noGrp="1"/>
          </p:cNvSpPr>
          <p:nvPr>
            <p:ph type="sldNum" sz="quarter" idx="12"/>
          </p:nvPr>
        </p:nvSpPr>
        <p:spPr/>
        <p:txBody>
          <a:bodyPr/>
          <a:lstStyle/>
          <a:p>
            <a:fld id="{80332E62-8C57-4B88-8E05-7F51C260E65C}" type="slidenum">
              <a:rPr lang="en-IN" smtClean="0"/>
              <a:t>‹#›</a:t>
            </a:fld>
            <a:endParaRPr lang="en-IN"/>
          </a:p>
        </p:txBody>
      </p:sp>
    </p:spTree>
    <p:extLst>
      <p:ext uri="{BB962C8B-B14F-4D97-AF65-F5344CB8AC3E}">
        <p14:creationId xmlns:p14="http://schemas.microsoft.com/office/powerpoint/2010/main" val="267078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548D-ADA6-4B1C-AF4F-8168FF5519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0B6196-717E-438E-B58D-C6D6DEF2F9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9C1ADD-2E6F-411F-B30D-B05B08B71C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DA9FDB-56A3-4E72-8EC0-CBB98BA2666F}"/>
              </a:ext>
            </a:extLst>
          </p:cNvPr>
          <p:cNvSpPr>
            <a:spLocks noGrp="1"/>
          </p:cNvSpPr>
          <p:nvPr>
            <p:ph type="dt" sz="half" idx="10"/>
          </p:nvPr>
        </p:nvSpPr>
        <p:spPr/>
        <p:txBody>
          <a:bodyPr/>
          <a:lstStyle/>
          <a:p>
            <a:fld id="{D218A4D7-3A16-4F6D-8166-1E8A54C3FA16}" type="datetimeFigureOut">
              <a:rPr lang="en-IN" smtClean="0"/>
              <a:t>04-05-2021</a:t>
            </a:fld>
            <a:endParaRPr lang="en-IN"/>
          </a:p>
        </p:txBody>
      </p:sp>
      <p:sp>
        <p:nvSpPr>
          <p:cNvPr id="6" name="Footer Placeholder 5">
            <a:extLst>
              <a:ext uri="{FF2B5EF4-FFF2-40B4-BE49-F238E27FC236}">
                <a16:creationId xmlns:a16="http://schemas.microsoft.com/office/drawing/2014/main" id="{8747D470-3291-4C69-8F34-29EFC4AB7C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8058AB-AA5F-4AA5-A79F-AC5D56387A2E}"/>
              </a:ext>
            </a:extLst>
          </p:cNvPr>
          <p:cNvSpPr>
            <a:spLocks noGrp="1"/>
          </p:cNvSpPr>
          <p:nvPr>
            <p:ph type="sldNum" sz="quarter" idx="12"/>
          </p:nvPr>
        </p:nvSpPr>
        <p:spPr/>
        <p:txBody>
          <a:bodyPr/>
          <a:lstStyle/>
          <a:p>
            <a:fld id="{80332E62-8C57-4B88-8E05-7F51C260E65C}" type="slidenum">
              <a:rPr lang="en-IN" smtClean="0"/>
              <a:t>‹#›</a:t>
            </a:fld>
            <a:endParaRPr lang="en-IN"/>
          </a:p>
        </p:txBody>
      </p:sp>
    </p:spTree>
    <p:extLst>
      <p:ext uri="{BB962C8B-B14F-4D97-AF65-F5344CB8AC3E}">
        <p14:creationId xmlns:p14="http://schemas.microsoft.com/office/powerpoint/2010/main" val="2034376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3A28E-B63B-42FA-A372-8238DA9AFE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99A4E1-8193-471E-9ADB-7EE4CA00F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ECF009-643F-496E-A527-1DD362AE87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1F8127-582C-4A4A-95C3-6A1138D783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2CE959-6C93-49FF-94C2-C8E527CD7C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23321D-BC67-4F4D-86F3-CA4DC2CDDBCF}"/>
              </a:ext>
            </a:extLst>
          </p:cNvPr>
          <p:cNvSpPr>
            <a:spLocks noGrp="1"/>
          </p:cNvSpPr>
          <p:nvPr>
            <p:ph type="dt" sz="half" idx="10"/>
          </p:nvPr>
        </p:nvSpPr>
        <p:spPr/>
        <p:txBody>
          <a:bodyPr/>
          <a:lstStyle/>
          <a:p>
            <a:fld id="{D218A4D7-3A16-4F6D-8166-1E8A54C3FA16}" type="datetimeFigureOut">
              <a:rPr lang="en-IN" smtClean="0"/>
              <a:t>04-05-2021</a:t>
            </a:fld>
            <a:endParaRPr lang="en-IN"/>
          </a:p>
        </p:txBody>
      </p:sp>
      <p:sp>
        <p:nvSpPr>
          <p:cNvPr id="8" name="Footer Placeholder 7">
            <a:extLst>
              <a:ext uri="{FF2B5EF4-FFF2-40B4-BE49-F238E27FC236}">
                <a16:creationId xmlns:a16="http://schemas.microsoft.com/office/drawing/2014/main" id="{B2B72785-E592-439F-829C-D1BB877F62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E88036-149F-4135-BCCA-C0E7F4426CCD}"/>
              </a:ext>
            </a:extLst>
          </p:cNvPr>
          <p:cNvSpPr>
            <a:spLocks noGrp="1"/>
          </p:cNvSpPr>
          <p:nvPr>
            <p:ph type="sldNum" sz="quarter" idx="12"/>
          </p:nvPr>
        </p:nvSpPr>
        <p:spPr/>
        <p:txBody>
          <a:bodyPr/>
          <a:lstStyle/>
          <a:p>
            <a:fld id="{80332E62-8C57-4B88-8E05-7F51C260E65C}" type="slidenum">
              <a:rPr lang="en-IN" smtClean="0"/>
              <a:t>‹#›</a:t>
            </a:fld>
            <a:endParaRPr lang="en-IN"/>
          </a:p>
        </p:txBody>
      </p:sp>
    </p:spTree>
    <p:extLst>
      <p:ext uri="{BB962C8B-B14F-4D97-AF65-F5344CB8AC3E}">
        <p14:creationId xmlns:p14="http://schemas.microsoft.com/office/powerpoint/2010/main" val="14450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00730-5D44-41F9-AD0E-DB86F9D825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CEC660-09B0-41D0-8624-CA0CDBABC4A9}"/>
              </a:ext>
            </a:extLst>
          </p:cNvPr>
          <p:cNvSpPr>
            <a:spLocks noGrp="1"/>
          </p:cNvSpPr>
          <p:nvPr>
            <p:ph type="dt" sz="half" idx="10"/>
          </p:nvPr>
        </p:nvSpPr>
        <p:spPr/>
        <p:txBody>
          <a:bodyPr/>
          <a:lstStyle/>
          <a:p>
            <a:fld id="{D218A4D7-3A16-4F6D-8166-1E8A54C3FA16}" type="datetimeFigureOut">
              <a:rPr lang="en-IN" smtClean="0"/>
              <a:t>04-05-2021</a:t>
            </a:fld>
            <a:endParaRPr lang="en-IN"/>
          </a:p>
        </p:txBody>
      </p:sp>
      <p:sp>
        <p:nvSpPr>
          <p:cNvPr id="4" name="Footer Placeholder 3">
            <a:extLst>
              <a:ext uri="{FF2B5EF4-FFF2-40B4-BE49-F238E27FC236}">
                <a16:creationId xmlns:a16="http://schemas.microsoft.com/office/drawing/2014/main" id="{B45E19A4-D2FF-432B-8BC5-B0A348F22A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D2F266-532C-4CF9-9DD2-ED64B47C80E9}"/>
              </a:ext>
            </a:extLst>
          </p:cNvPr>
          <p:cNvSpPr>
            <a:spLocks noGrp="1"/>
          </p:cNvSpPr>
          <p:nvPr>
            <p:ph type="sldNum" sz="quarter" idx="12"/>
          </p:nvPr>
        </p:nvSpPr>
        <p:spPr/>
        <p:txBody>
          <a:bodyPr/>
          <a:lstStyle/>
          <a:p>
            <a:fld id="{80332E62-8C57-4B88-8E05-7F51C260E65C}" type="slidenum">
              <a:rPr lang="en-IN" smtClean="0"/>
              <a:t>‹#›</a:t>
            </a:fld>
            <a:endParaRPr lang="en-IN"/>
          </a:p>
        </p:txBody>
      </p:sp>
    </p:spTree>
    <p:extLst>
      <p:ext uri="{BB962C8B-B14F-4D97-AF65-F5344CB8AC3E}">
        <p14:creationId xmlns:p14="http://schemas.microsoft.com/office/powerpoint/2010/main" val="1424013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2BF146-1986-4EA9-A517-58D0A3144F7A}"/>
              </a:ext>
            </a:extLst>
          </p:cNvPr>
          <p:cNvSpPr>
            <a:spLocks noGrp="1"/>
          </p:cNvSpPr>
          <p:nvPr>
            <p:ph type="dt" sz="half" idx="10"/>
          </p:nvPr>
        </p:nvSpPr>
        <p:spPr/>
        <p:txBody>
          <a:bodyPr/>
          <a:lstStyle/>
          <a:p>
            <a:fld id="{D218A4D7-3A16-4F6D-8166-1E8A54C3FA16}" type="datetimeFigureOut">
              <a:rPr lang="en-IN" smtClean="0"/>
              <a:t>04-05-2021</a:t>
            </a:fld>
            <a:endParaRPr lang="en-IN"/>
          </a:p>
        </p:txBody>
      </p:sp>
      <p:sp>
        <p:nvSpPr>
          <p:cNvPr id="3" name="Footer Placeholder 2">
            <a:extLst>
              <a:ext uri="{FF2B5EF4-FFF2-40B4-BE49-F238E27FC236}">
                <a16:creationId xmlns:a16="http://schemas.microsoft.com/office/drawing/2014/main" id="{B93EED11-04E7-40A6-A96E-EE9C335740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932E2A-19A2-4F8C-8EB4-603BD0F76CB8}"/>
              </a:ext>
            </a:extLst>
          </p:cNvPr>
          <p:cNvSpPr>
            <a:spLocks noGrp="1"/>
          </p:cNvSpPr>
          <p:nvPr>
            <p:ph type="sldNum" sz="quarter" idx="12"/>
          </p:nvPr>
        </p:nvSpPr>
        <p:spPr/>
        <p:txBody>
          <a:bodyPr/>
          <a:lstStyle/>
          <a:p>
            <a:fld id="{80332E62-8C57-4B88-8E05-7F51C260E65C}" type="slidenum">
              <a:rPr lang="en-IN" smtClean="0"/>
              <a:t>‹#›</a:t>
            </a:fld>
            <a:endParaRPr lang="en-IN"/>
          </a:p>
        </p:txBody>
      </p:sp>
    </p:spTree>
    <p:extLst>
      <p:ext uri="{BB962C8B-B14F-4D97-AF65-F5344CB8AC3E}">
        <p14:creationId xmlns:p14="http://schemas.microsoft.com/office/powerpoint/2010/main" val="106037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B380-5569-4F6D-843D-CE2C4FD6F9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EE4630-27A4-4418-B853-9849DC0C14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82BCDB-C577-45FA-83AD-2B3144B7A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3B4982-DEFB-4C8B-9D32-666B585B5571}"/>
              </a:ext>
            </a:extLst>
          </p:cNvPr>
          <p:cNvSpPr>
            <a:spLocks noGrp="1"/>
          </p:cNvSpPr>
          <p:nvPr>
            <p:ph type="dt" sz="half" idx="10"/>
          </p:nvPr>
        </p:nvSpPr>
        <p:spPr/>
        <p:txBody>
          <a:bodyPr/>
          <a:lstStyle/>
          <a:p>
            <a:fld id="{D218A4D7-3A16-4F6D-8166-1E8A54C3FA16}" type="datetimeFigureOut">
              <a:rPr lang="en-IN" smtClean="0"/>
              <a:t>04-05-2021</a:t>
            </a:fld>
            <a:endParaRPr lang="en-IN"/>
          </a:p>
        </p:txBody>
      </p:sp>
      <p:sp>
        <p:nvSpPr>
          <p:cNvPr id="6" name="Footer Placeholder 5">
            <a:extLst>
              <a:ext uri="{FF2B5EF4-FFF2-40B4-BE49-F238E27FC236}">
                <a16:creationId xmlns:a16="http://schemas.microsoft.com/office/drawing/2014/main" id="{F200A576-1569-4E7A-8711-77A7B2B031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05702A-1B34-4A5E-BA67-DEF20E22B08C}"/>
              </a:ext>
            </a:extLst>
          </p:cNvPr>
          <p:cNvSpPr>
            <a:spLocks noGrp="1"/>
          </p:cNvSpPr>
          <p:nvPr>
            <p:ph type="sldNum" sz="quarter" idx="12"/>
          </p:nvPr>
        </p:nvSpPr>
        <p:spPr/>
        <p:txBody>
          <a:bodyPr/>
          <a:lstStyle/>
          <a:p>
            <a:fld id="{80332E62-8C57-4B88-8E05-7F51C260E65C}" type="slidenum">
              <a:rPr lang="en-IN" smtClean="0"/>
              <a:t>‹#›</a:t>
            </a:fld>
            <a:endParaRPr lang="en-IN"/>
          </a:p>
        </p:txBody>
      </p:sp>
    </p:spTree>
    <p:extLst>
      <p:ext uri="{BB962C8B-B14F-4D97-AF65-F5344CB8AC3E}">
        <p14:creationId xmlns:p14="http://schemas.microsoft.com/office/powerpoint/2010/main" val="3871789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63A69-6BFC-48C7-BEDD-25F665172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865E60-5B43-4DC9-8AC1-425887538B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956A2CF8-DD63-4682-BA08-DA7C8A9BE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58576-AF8D-499D-8641-8C356F107066}"/>
              </a:ext>
            </a:extLst>
          </p:cNvPr>
          <p:cNvSpPr>
            <a:spLocks noGrp="1"/>
          </p:cNvSpPr>
          <p:nvPr>
            <p:ph type="dt" sz="half" idx="10"/>
          </p:nvPr>
        </p:nvSpPr>
        <p:spPr/>
        <p:txBody>
          <a:bodyPr/>
          <a:lstStyle/>
          <a:p>
            <a:fld id="{D218A4D7-3A16-4F6D-8166-1E8A54C3FA16}" type="datetimeFigureOut">
              <a:rPr lang="en-IN" smtClean="0"/>
              <a:t>04-05-2021</a:t>
            </a:fld>
            <a:endParaRPr lang="en-IN"/>
          </a:p>
        </p:txBody>
      </p:sp>
      <p:sp>
        <p:nvSpPr>
          <p:cNvPr id="6" name="Footer Placeholder 5">
            <a:extLst>
              <a:ext uri="{FF2B5EF4-FFF2-40B4-BE49-F238E27FC236}">
                <a16:creationId xmlns:a16="http://schemas.microsoft.com/office/drawing/2014/main" id="{45DDA5E1-A682-4574-9E89-06731D9635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CEF15F-D964-44A2-A46F-383FD77A0B97}"/>
              </a:ext>
            </a:extLst>
          </p:cNvPr>
          <p:cNvSpPr>
            <a:spLocks noGrp="1"/>
          </p:cNvSpPr>
          <p:nvPr>
            <p:ph type="sldNum" sz="quarter" idx="12"/>
          </p:nvPr>
        </p:nvSpPr>
        <p:spPr/>
        <p:txBody>
          <a:bodyPr/>
          <a:lstStyle/>
          <a:p>
            <a:fld id="{80332E62-8C57-4B88-8E05-7F51C260E65C}" type="slidenum">
              <a:rPr lang="en-IN" smtClean="0"/>
              <a:t>‹#›</a:t>
            </a:fld>
            <a:endParaRPr lang="en-IN"/>
          </a:p>
        </p:txBody>
      </p:sp>
    </p:spTree>
    <p:extLst>
      <p:ext uri="{BB962C8B-B14F-4D97-AF65-F5344CB8AC3E}">
        <p14:creationId xmlns:p14="http://schemas.microsoft.com/office/powerpoint/2010/main" val="1776259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E11BB0-AE4E-455E-A125-8C8E827D5A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2501F4-D3EF-4231-8B6B-A61CB5AD00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7C070E-2571-4861-99E6-8F7E95C29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18A4D7-3A16-4F6D-8166-1E8A54C3FA16}" type="datetimeFigureOut">
              <a:rPr lang="en-IN" smtClean="0"/>
              <a:t>04-05-2021</a:t>
            </a:fld>
            <a:endParaRPr lang="en-IN"/>
          </a:p>
        </p:txBody>
      </p:sp>
      <p:sp>
        <p:nvSpPr>
          <p:cNvPr id="5" name="Footer Placeholder 4">
            <a:extLst>
              <a:ext uri="{FF2B5EF4-FFF2-40B4-BE49-F238E27FC236}">
                <a16:creationId xmlns:a16="http://schemas.microsoft.com/office/drawing/2014/main" id="{B574451E-A294-4549-9618-59102B34B0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452095-E6DD-48FF-8262-1553A0FA16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32E62-8C57-4B88-8E05-7F51C260E65C}" type="slidenum">
              <a:rPr lang="en-IN" smtClean="0"/>
              <a:t>‹#›</a:t>
            </a:fld>
            <a:endParaRPr lang="en-IN"/>
          </a:p>
        </p:txBody>
      </p:sp>
    </p:spTree>
    <p:extLst>
      <p:ext uri="{BB962C8B-B14F-4D97-AF65-F5344CB8AC3E}">
        <p14:creationId xmlns:p14="http://schemas.microsoft.com/office/powerpoint/2010/main" val="4139310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33968-A156-4A4F-8C85-99D5BAFD16F9}"/>
              </a:ext>
            </a:extLst>
          </p:cNvPr>
          <p:cNvSpPr>
            <a:spLocks noGrp="1"/>
          </p:cNvSpPr>
          <p:nvPr>
            <p:ph type="ctrTitle"/>
          </p:nvPr>
        </p:nvSpPr>
        <p:spPr/>
        <p:txBody>
          <a:bodyPr>
            <a:normAutofit/>
          </a:bodyPr>
          <a:lstStyle/>
          <a:p>
            <a:r>
              <a:rPr lang="en-IN" sz="4400" b="1" dirty="0">
                <a:latin typeface="Times New Roman" panose="02020603050405020304" pitchFamily="18" charset="0"/>
                <a:cs typeface="Times New Roman" panose="02020603050405020304" pitchFamily="18" charset="0"/>
              </a:rPr>
              <a:t>Vector spaces</a:t>
            </a:r>
          </a:p>
        </p:txBody>
      </p:sp>
      <p:sp>
        <p:nvSpPr>
          <p:cNvPr id="3" name="Subtitle 2">
            <a:extLst>
              <a:ext uri="{FF2B5EF4-FFF2-40B4-BE49-F238E27FC236}">
                <a16:creationId xmlns:a16="http://schemas.microsoft.com/office/drawing/2014/main" id="{9014736B-4075-48F5-B814-8B81C8EA5CC0}"/>
              </a:ext>
            </a:extLst>
          </p:cNvPr>
          <p:cNvSpPr>
            <a:spLocks noGrp="1"/>
          </p:cNvSpPr>
          <p:nvPr>
            <p:ph type="subTitle" idx="1"/>
          </p:nvPr>
        </p:nvSpPr>
        <p:spPr/>
        <p:txBody>
          <a:bodyPr/>
          <a:lstStyle/>
          <a:p>
            <a:endParaRPr lang="en-IN" dirty="0"/>
          </a:p>
        </p:txBody>
      </p:sp>
      <p:pic>
        <p:nvPicPr>
          <p:cNvPr id="4" name="Picture 3">
            <a:extLst>
              <a:ext uri="{FF2B5EF4-FFF2-40B4-BE49-F238E27FC236}">
                <a16:creationId xmlns:a16="http://schemas.microsoft.com/office/drawing/2014/main" id="{7C9171F6-3C82-44EB-94F3-583F65D35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6" name="TextBox 5">
            <a:extLst>
              <a:ext uri="{FF2B5EF4-FFF2-40B4-BE49-F238E27FC236}">
                <a16:creationId xmlns:a16="http://schemas.microsoft.com/office/drawing/2014/main" id="{EEF747C6-3659-47CB-A5D0-AA776A3C1ED8}"/>
              </a:ext>
            </a:extLst>
          </p:cNvPr>
          <p:cNvSpPr txBox="1"/>
          <p:nvPr/>
        </p:nvSpPr>
        <p:spPr>
          <a:xfrm>
            <a:off x="117948" y="6180892"/>
            <a:ext cx="12074052"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1592381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E03F-C0A2-456B-83FF-1FDDFC5097F1}"/>
              </a:ext>
            </a:extLst>
          </p:cNvPr>
          <p:cNvSpPr>
            <a:spLocks noGrp="1"/>
          </p:cNvSpPr>
          <p:nvPr>
            <p:ph type="title"/>
          </p:nvPr>
        </p:nvSpPr>
        <p:spPr>
          <a:xfrm>
            <a:off x="21454" y="-284085"/>
            <a:ext cx="11191043" cy="1797220"/>
          </a:xfrm>
        </p:spPr>
        <p:txBody>
          <a:bodyPr>
            <a:normAutofit/>
          </a:bodyPr>
          <a:lstStyle/>
          <a:p>
            <a:r>
              <a:rPr lang="en-IN" sz="3200" b="1" dirty="0">
                <a:latin typeface="Times New Roman" panose="02020603050405020304" pitchFamily="18" charset="0"/>
                <a:cs typeface="Times New Roman" panose="02020603050405020304" pitchFamily="18" charset="0"/>
              </a:rPr>
              <a:t>Linear transformation </a:t>
            </a:r>
          </a:p>
        </p:txBody>
      </p:sp>
      <p:sp>
        <p:nvSpPr>
          <p:cNvPr id="3" name="Content Placeholder 2">
            <a:extLst>
              <a:ext uri="{FF2B5EF4-FFF2-40B4-BE49-F238E27FC236}">
                <a16:creationId xmlns:a16="http://schemas.microsoft.com/office/drawing/2014/main" id="{54CF5386-B369-4D91-BA66-136B409C3BB6}"/>
              </a:ext>
            </a:extLst>
          </p:cNvPr>
          <p:cNvSpPr>
            <a:spLocks noGrp="1"/>
          </p:cNvSpPr>
          <p:nvPr>
            <p:ph idx="1"/>
          </p:nvPr>
        </p:nvSpPr>
        <p:spPr>
          <a:xfrm>
            <a:off x="162757" y="1260629"/>
            <a:ext cx="11191043" cy="4916334"/>
          </a:xfrm>
        </p:spPr>
        <p:txBody>
          <a:bodyPr/>
          <a:lstStyle/>
          <a:p>
            <a:pPr marL="0" lvl="0" indent="0" algn="just">
              <a:lnSpc>
                <a:spcPct val="150000"/>
              </a:lnSpc>
              <a:buNone/>
            </a:pPr>
            <a:r>
              <a:rPr lang="en-IN" sz="2000" dirty="0">
                <a:latin typeface="Times New Roman" panose="02020603050405020304" pitchFamily="18" charset="0"/>
                <a:cs typeface="Times New Roman" panose="02020603050405020304" pitchFamily="18" charset="0"/>
              </a:rPr>
              <a:t>Example:</a:t>
            </a:r>
          </a:p>
        </p:txBody>
      </p:sp>
      <p:sp>
        <p:nvSpPr>
          <p:cNvPr id="5" name="TextBox 4">
            <a:extLst>
              <a:ext uri="{FF2B5EF4-FFF2-40B4-BE49-F238E27FC236}">
                <a16:creationId xmlns:a16="http://schemas.microsoft.com/office/drawing/2014/main" id="{0D4DA789-E7F8-4043-9C8E-E5875D32325F}"/>
              </a:ext>
            </a:extLst>
          </p:cNvPr>
          <p:cNvSpPr txBox="1"/>
          <p:nvPr/>
        </p:nvSpPr>
        <p:spPr>
          <a:xfrm>
            <a:off x="162757" y="6180892"/>
            <a:ext cx="12029243" cy="6771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ML LABS PVT LTD || WWW.ANALYTICS6.COM || DATA SCIENCE , AI , ML ,COMPUTER VISION || TRAINING AND CONSULTING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Phone Number : 91-6362546088 || Email : contact@analytics6.com</a:t>
            </a:r>
          </a:p>
        </p:txBody>
      </p:sp>
      <p:pic>
        <p:nvPicPr>
          <p:cNvPr id="6" name="Picture 5">
            <a:extLst>
              <a:ext uri="{FF2B5EF4-FFF2-40B4-BE49-F238E27FC236}">
                <a16:creationId xmlns:a16="http://schemas.microsoft.com/office/drawing/2014/main" id="{80EE8220-C0EA-4218-AEC1-0302E3498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8883" y="14287"/>
            <a:ext cx="1333500" cy="1333500"/>
          </a:xfrm>
          <a:prstGeom prst="rect">
            <a:avLst/>
          </a:prstGeom>
        </p:spPr>
      </p:pic>
      <p:pic>
        <p:nvPicPr>
          <p:cNvPr id="4" name="Picture 3">
            <a:extLst>
              <a:ext uri="{FF2B5EF4-FFF2-40B4-BE49-F238E27FC236}">
                <a16:creationId xmlns:a16="http://schemas.microsoft.com/office/drawing/2014/main" id="{706B7A87-0E74-4D7F-833E-A0D666DBD245}"/>
              </a:ext>
            </a:extLst>
          </p:cNvPr>
          <p:cNvPicPr>
            <a:picLocks noChangeAspect="1"/>
          </p:cNvPicPr>
          <p:nvPr/>
        </p:nvPicPr>
        <p:blipFill>
          <a:blip r:embed="rId3"/>
          <a:stretch>
            <a:fillRect/>
          </a:stretch>
        </p:blipFill>
        <p:spPr>
          <a:xfrm>
            <a:off x="2787587" y="835438"/>
            <a:ext cx="5157927" cy="5112600"/>
          </a:xfrm>
          <a:prstGeom prst="rect">
            <a:avLst/>
          </a:prstGeom>
          <a:effectLst>
            <a:outerShdw blurRad="63500" dist="50800" dir="5400000" algn="ctr" rotWithShape="0">
              <a:srgbClr val="000000">
                <a:alpha val="49000"/>
              </a:srgbClr>
            </a:outerShdw>
          </a:effectLst>
        </p:spPr>
      </p:pic>
    </p:spTree>
    <p:extLst>
      <p:ext uri="{BB962C8B-B14F-4D97-AF65-F5344CB8AC3E}">
        <p14:creationId xmlns:p14="http://schemas.microsoft.com/office/powerpoint/2010/main" val="2159801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E03F-C0A2-456B-83FF-1FDDFC5097F1}"/>
              </a:ext>
            </a:extLst>
          </p:cNvPr>
          <p:cNvSpPr>
            <a:spLocks noGrp="1"/>
          </p:cNvSpPr>
          <p:nvPr>
            <p:ph type="title"/>
          </p:nvPr>
        </p:nvSpPr>
        <p:spPr>
          <a:xfrm>
            <a:off x="21454" y="-284085"/>
            <a:ext cx="11191043" cy="1797220"/>
          </a:xfrm>
        </p:spPr>
        <p:txBody>
          <a:bodyPr>
            <a:normAutofit/>
          </a:bodyPr>
          <a:lstStyle/>
          <a:p>
            <a:r>
              <a:rPr lang="en-IN" sz="3200" b="1" dirty="0">
                <a:latin typeface="Times New Roman" panose="02020603050405020304" pitchFamily="18" charset="0"/>
                <a:cs typeface="Times New Roman" panose="02020603050405020304" pitchFamily="18" charset="0"/>
              </a:rPr>
              <a:t>Linear transformation </a:t>
            </a:r>
          </a:p>
        </p:txBody>
      </p:sp>
      <p:sp>
        <p:nvSpPr>
          <p:cNvPr id="3" name="Content Placeholder 2">
            <a:extLst>
              <a:ext uri="{FF2B5EF4-FFF2-40B4-BE49-F238E27FC236}">
                <a16:creationId xmlns:a16="http://schemas.microsoft.com/office/drawing/2014/main" id="{54CF5386-B369-4D91-BA66-136B409C3BB6}"/>
              </a:ext>
            </a:extLst>
          </p:cNvPr>
          <p:cNvSpPr>
            <a:spLocks noGrp="1"/>
          </p:cNvSpPr>
          <p:nvPr>
            <p:ph idx="1"/>
          </p:nvPr>
        </p:nvSpPr>
        <p:spPr>
          <a:xfrm>
            <a:off x="162757" y="1260629"/>
            <a:ext cx="11191043" cy="4916334"/>
          </a:xfrm>
        </p:spPr>
        <p:txBody>
          <a:bodyPr/>
          <a:lstStyle/>
          <a:p>
            <a:pPr marL="0" lvl="0" indent="0" algn="just">
              <a:lnSpc>
                <a:spcPct val="150000"/>
              </a:lnSpc>
              <a:buNone/>
            </a:pPr>
            <a:r>
              <a:rPr lang="en-IN" sz="2000" dirty="0">
                <a:latin typeface="Times New Roman" panose="02020603050405020304" pitchFamily="18" charset="0"/>
                <a:cs typeface="Times New Roman" panose="02020603050405020304" pitchFamily="18" charset="0"/>
              </a:rPr>
              <a:t>Example:</a:t>
            </a:r>
          </a:p>
        </p:txBody>
      </p:sp>
      <p:sp>
        <p:nvSpPr>
          <p:cNvPr id="5" name="TextBox 4">
            <a:extLst>
              <a:ext uri="{FF2B5EF4-FFF2-40B4-BE49-F238E27FC236}">
                <a16:creationId xmlns:a16="http://schemas.microsoft.com/office/drawing/2014/main" id="{0D4DA789-E7F8-4043-9C8E-E5875D32325F}"/>
              </a:ext>
            </a:extLst>
          </p:cNvPr>
          <p:cNvSpPr txBox="1"/>
          <p:nvPr/>
        </p:nvSpPr>
        <p:spPr>
          <a:xfrm>
            <a:off x="162757" y="6180892"/>
            <a:ext cx="12029243" cy="6771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ML LABS PVT LTD || WWW.ANALYTICS6.COM || DATA SCIENCE , AI , ML ,COMPUTER VISION || TRAINING AND CONSULTING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Phone Number : 91-6362546088 || Email : contact@analytics6.com</a:t>
            </a:r>
          </a:p>
        </p:txBody>
      </p:sp>
      <p:pic>
        <p:nvPicPr>
          <p:cNvPr id="6" name="Picture 5">
            <a:extLst>
              <a:ext uri="{FF2B5EF4-FFF2-40B4-BE49-F238E27FC236}">
                <a16:creationId xmlns:a16="http://schemas.microsoft.com/office/drawing/2014/main" id="{80EE8220-C0EA-4218-AEC1-0302E3498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8883" y="14287"/>
            <a:ext cx="1333500" cy="1333500"/>
          </a:xfrm>
          <a:prstGeom prst="rect">
            <a:avLst/>
          </a:prstGeom>
        </p:spPr>
      </p:pic>
      <p:pic>
        <p:nvPicPr>
          <p:cNvPr id="8" name="Picture 7">
            <a:extLst>
              <a:ext uri="{FF2B5EF4-FFF2-40B4-BE49-F238E27FC236}">
                <a16:creationId xmlns:a16="http://schemas.microsoft.com/office/drawing/2014/main" id="{204E3B0C-97D0-4E62-ABAD-C967D073BF3F}"/>
              </a:ext>
            </a:extLst>
          </p:cNvPr>
          <p:cNvPicPr>
            <a:picLocks noChangeAspect="1"/>
          </p:cNvPicPr>
          <p:nvPr/>
        </p:nvPicPr>
        <p:blipFill>
          <a:blip r:embed="rId3"/>
          <a:stretch>
            <a:fillRect/>
          </a:stretch>
        </p:blipFill>
        <p:spPr>
          <a:xfrm>
            <a:off x="3229598" y="866775"/>
            <a:ext cx="5732804" cy="5124450"/>
          </a:xfrm>
          <a:prstGeom prst="rect">
            <a:avLst/>
          </a:prstGeom>
          <a:effectLst>
            <a:outerShdw blurRad="50800" dist="50800" dir="5400000" algn="ctr" rotWithShape="0">
              <a:srgbClr val="000000">
                <a:alpha val="64000"/>
              </a:srgbClr>
            </a:outerShdw>
          </a:effectLst>
        </p:spPr>
      </p:pic>
    </p:spTree>
    <p:extLst>
      <p:ext uri="{BB962C8B-B14F-4D97-AF65-F5344CB8AC3E}">
        <p14:creationId xmlns:p14="http://schemas.microsoft.com/office/powerpoint/2010/main" val="378072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E03F-C0A2-456B-83FF-1FDDFC5097F1}"/>
              </a:ext>
            </a:extLst>
          </p:cNvPr>
          <p:cNvSpPr>
            <a:spLocks noGrp="1"/>
          </p:cNvSpPr>
          <p:nvPr>
            <p:ph type="title"/>
          </p:nvPr>
        </p:nvSpPr>
        <p:spPr>
          <a:xfrm>
            <a:off x="21454" y="-284085"/>
            <a:ext cx="11191043" cy="1797220"/>
          </a:xfrm>
        </p:spPr>
        <p:txBody>
          <a:bodyPr>
            <a:normAutofit/>
          </a:bodyPr>
          <a:lstStyle/>
          <a:p>
            <a:r>
              <a:rPr lang="en-IN" sz="3200" b="1" dirty="0">
                <a:latin typeface="Times New Roman" panose="02020603050405020304" pitchFamily="18" charset="0"/>
                <a:cs typeface="Times New Roman" panose="02020603050405020304" pitchFamily="18" charset="0"/>
              </a:rPr>
              <a:t>Span of a Set </a:t>
            </a:r>
          </a:p>
        </p:txBody>
      </p:sp>
      <p:sp>
        <p:nvSpPr>
          <p:cNvPr id="3" name="Content Placeholder 2">
            <a:extLst>
              <a:ext uri="{FF2B5EF4-FFF2-40B4-BE49-F238E27FC236}">
                <a16:creationId xmlns:a16="http://schemas.microsoft.com/office/drawing/2014/main" id="{54CF5386-B369-4D91-BA66-136B409C3BB6}"/>
              </a:ext>
            </a:extLst>
          </p:cNvPr>
          <p:cNvSpPr>
            <a:spLocks noGrp="1"/>
          </p:cNvSpPr>
          <p:nvPr>
            <p:ph idx="1"/>
          </p:nvPr>
        </p:nvSpPr>
        <p:spPr>
          <a:xfrm>
            <a:off x="162757" y="1260629"/>
            <a:ext cx="11191043" cy="4916334"/>
          </a:xfrm>
        </p:spPr>
        <p:txBody>
          <a:bodyPr/>
          <a:lstStyle/>
          <a:p>
            <a:pPr marL="0" lvl="0" indent="0" algn="just">
              <a:lnSpc>
                <a:spcPct val="150000"/>
              </a:lnSpc>
              <a:buNone/>
            </a:pPr>
            <a:r>
              <a:rPr lang="en-IN" sz="2000" b="1" dirty="0">
                <a:latin typeface="Times New Roman" panose="02020603050405020304" pitchFamily="18" charset="0"/>
                <a:cs typeface="Times New Roman" panose="02020603050405020304" pitchFamily="18" charset="0"/>
              </a:rPr>
              <a:t>Definition:</a:t>
            </a:r>
            <a:endParaRPr lang="en-IN" sz="2000" dirty="0">
              <a:latin typeface="Times New Roman" panose="02020603050405020304" pitchFamily="18" charset="0"/>
              <a:cs typeface="Times New Roman" panose="02020603050405020304" pitchFamily="18" charset="0"/>
            </a:endParaRPr>
          </a:p>
          <a:p>
            <a:pPr marL="0" lvl="0" indent="0" algn="just">
              <a:lnSpc>
                <a:spcPct val="150000"/>
              </a:lnSpc>
              <a:buNone/>
            </a:pPr>
            <a:r>
              <a:rPr lang="en-IN" sz="2000" dirty="0">
                <a:latin typeface="Times New Roman" panose="02020603050405020304" pitchFamily="18" charset="0"/>
                <a:cs typeface="Times New Roman" panose="02020603050405020304" pitchFamily="18" charset="0"/>
              </a:rPr>
              <a:t>Let V be a vector space over a field F.</a:t>
            </a:r>
          </a:p>
          <a:p>
            <a:pPr marL="0" lvl="0" indent="0" algn="just">
              <a:lnSpc>
                <a:spcPct val="150000"/>
              </a:lnSpc>
              <a:buNone/>
            </a:pPr>
            <a:r>
              <a:rPr lang="en-IN" sz="2000" dirty="0">
                <a:latin typeface="Times New Roman" panose="02020603050405020304" pitchFamily="18" charset="0"/>
                <a:cs typeface="Times New Roman" panose="02020603050405020304" pitchFamily="18" charset="0"/>
              </a:rPr>
              <a:t>Let v1,v2,…..,</a:t>
            </a:r>
            <a:r>
              <a:rPr lang="en-IN" sz="2000" dirty="0" err="1">
                <a:latin typeface="Times New Roman" panose="02020603050405020304" pitchFamily="18" charset="0"/>
                <a:cs typeface="Times New Roman" panose="02020603050405020304" pitchFamily="18" charset="0"/>
              </a:rPr>
              <a:t>vn</a:t>
            </a:r>
            <a:r>
              <a:rPr lang="en-IN" sz="2000" dirty="0">
                <a:latin typeface="Times New Roman" panose="02020603050405020304" pitchFamily="18" charset="0"/>
                <a:cs typeface="Times New Roman" panose="02020603050405020304" pitchFamily="18" charset="0"/>
              </a:rPr>
              <a:t> </a:t>
            </a:r>
            <a:r>
              <a:rPr lang="en-US" sz="2000" dirty="0">
                <a:latin typeface="Times New Roman" pitchFamily="18" charset="0"/>
                <a:cs typeface="Times New Roman" pitchFamily="18" charset="0"/>
              </a:rPr>
              <a:t>∈</a:t>
            </a:r>
            <a:r>
              <a:rPr lang="en-IN" sz="2000" dirty="0">
                <a:latin typeface="Times New Roman" panose="02020603050405020304" pitchFamily="18" charset="0"/>
                <a:cs typeface="Times New Roman" panose="02020603050405020304" pitchFamily="18" charset="0"/>
              </a:rPr>
              <a:t> V. Then an element of  the form </a:t>
            </a:r>
            <a:r>
              <a:rPr lang="el-GR" sz="2000" i="0" dirty="0">
                <a:solidFill>
                  <a:srgbClr val="202124"/>
                </a:solidFill>
                <a:effectLst/>
                <a:latin typeface="Times New Roman" panose="02020603050405020304" pitchFamily="18" charset="0"/>
                <a:cs typeface="Times New Roman" panose="02020603050405020304" pitchFamily="18" charset="0"/>
              </a:rPr>
              <a:t>α</a:t>
            </a:r>
            <a:r>
              <a:rPr lang="en-IN" sz="2000" i="0" dirty="0">
                <a:solidFill>
                  <a:srgbClr val="202124"/>
                </a:solidFill>
                <a:effectLst/>
                <a:latin typeface="Times New Roman" panose="02020603050405020304" pitchFamily="18" charset="0"/>
                <a:cs typeface="Times New Roman" panose="02020603050405020304" pitchFamily="18" charset="0"/>
              </a:rPr>
              <a:t>1v1 + </a:t>
            </a:r>
            <a:r>
              <a:rPr lang="el-GR" sz="2000" i="0" dirty="0">
                <a:solidFill>
                  <a:srgbClr val="202124"/>
                </a:solidFill>
                <a:effectLst/>
                <a:latin typeface="Times New Roman" panose="02020603050405020304" pitchFamily="18" charset="0"/>
                <a:cs typeface="Times New Roman" panose="02020603050405020304" pitchFamily="18" charset="0"/>
              </a:rPr>
              <a:t>α</a:t>
            </a:r>
            <a:r>
              <a:rPr lang="en-IN" sz="2000" i="0" dirty="0">
                <a:solidFill>
                  <a:srgbClr val="202124"/>
                </a:solidFill>
                <a:effectLst/>
                <a:latin typeface="Times New Roman" panose="02020603050405020304" pitchFamily="18" charset="0"/>
                <a:cs typeface="Times New Roman" panose="02020603050405020304" pitchFamily="18" charset="0"/>
              </a:rPr>
              <a:t>2v2 + …. + </a:t>
            </a:r>
            <a:r>
              <a:rPr lang="el-GR" sz="2000" i="0" dirty="0">
                <a:solidFill>
                  <a:srgbClr val="202124"/>
                </a:solidFill>
                <a:effectLst/>
                <a:latin typeface="Times New Roman" panose="02020603050405020304" pitchFamily="18" charset="0"/>
                <a:cs typeface="Times New Roman" panose="02020603050405020304" pitchFamily="18" charset="0"/>
              </a:rPr>
              <a:t>α</a:t>
            </a:r>
            <a:r>
              <a:rPr lang="en-IN" sz="2000" i="0" dirty="0" err="1">
                <a:solidFill>
                  <a:srgbClr val="202124"/>
                </a:solidFill>
                <a:effectLst/>
                <a:latin typeface="Times New Roman" panose="02020603050405020304" pitchFamily="18" charset="0"/>
                <a:cs typeface="Times New Roman" panose="02020603050405020304" pitchFamily="18" charset="0"/>
              </a:rPr>
              <a:t>nvn</a:t>
            </a:r>
            <a:r>
              <a:rPr lang="en-IN" sz="2000" i="0" dirty="0">
                <a:solidFill>
                  <a:srgbClr val="202124"/>
                </a:solidFill>
                <a:effectLst/>
                <a:latin typeface="Times New Roman" panose="02020603050405020304" pitchFamily="18" charset="0"/>
                <a:cs typeface="Times New Roman" panose="02020603050405020304" pitchFamily="18" charset="0"/>
              </a:rPr>
              <a:t> where </a:t>
            </a:r>
            <a:r>
              <a:rPr lang="el-GR" sz="2000" i="0" dirty="0">
                <a:solidFill>
                  <a:srgbClr val="202124"/>
                </a:solidFill>
                <a:effectLst/>
                <a:latin typeface="Times New Roman" panose="02020603050405020304" pitchFamily="18" charset="0"/>
                <a:cs typeface="Times New Roman" panose="02020603050405020304" pitchFamily="18" charset="0"/>
              </a:rPr>
              <a:t>α</a:t>
            </a:r>
            <a:r>
              <a:rPr lang="en-IN" sz="2000" i="0" dirty="0" err="1">
                <a:solidFill>
                  <a:srgbClr val="202124"/>
                </a:solidFill>
                <a:effectLst/>
                <a:latin typeface="Times New Roman" panose="02020603050405020304" pitchFamily="18" charset="0"/>
                <a:cs typeface="Times New Roman" panose="02020603050405020304" pitchFamily="18" charset="0"/>
              </a:rPr>
              <a:t>i</a:t>
            </a:r>
            <a:r>
              <a:rPr lang="en-IN" sz="2000" i="0" dirty="0">
                <a:solidFill>
                  <a:srgbClr val="202124"/>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F is called a </a:t>
            </a:r>
            <a:r>
              <a:rPr lang="en-US" sz="2000" b="1" dirty="0">
                <a:latin typeface="Times New Roman" panose="02020603050405020304" pitchFamily="18" charset="0"/>
                <a:cs typeface="Times New Roman" panose="02020603050405020304" pitchFamily="18" charset="0"/>
              </a:rPr>
              <a:t>linear combination </a:t>
            </a:r>
            <a:r>
              <a:rPr lang="en-US" sz="2000" dirty="0">
                <a:latin typeface="Times New Roman" panose="02020603050405020304" pitchFamily="18" charset="0"/>
                <a:cs typeface="Times New Roman" panose="02020603050405020304" pitchFamily="18" charset="0"/>
              </a:rPr>
              <a:t>of the vectors </a:t>
            </a:r>
            <a:r>
              <a:rPr lang="en-IN" sz="2000" dirty="0">
                <a:solidFill>
                  <a:srgbClr val="202124"/>
                </a:solidFill>
                <a:latin typeface="Times New Roman" panose="02020603050405020304" pitchFamily="18" charset="0"/>
                <a:cs typeface="Times New Roman" panose="02020603050405020304" pitchFamily="18" charset="0"/>
              </a:rPr>
              <a:t>v1, v2,…., </a:t>
            </a:r>
            <a:r>
              <a:rPr lang="en-IN" sz="2000" dirty="0" err="1">
                <a:solidFill>
                  <a:srgbClr val="202124"/>
                </a:solidFill>
                <a:latin typeface="Times New Roman" panose="02020603050405020304" pitchFamily="18" charset="0"/>
                <a:cs typeface="Times New Roman" panose="02020603050405020304" pitchFamily="18" charset="0"/>
              </a:rPr>
              <a:t>vn.</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D4DA789-E7F8-4043-9C8E-E5875D32325F}"/>
              </a:ext>
            </a:extLst>
          </p:cNvPr>
          <p:cNvSpPr txBox="1"/>
          <p:nvPr/>
        </p:nvSpPr>
        <p:spPr>
          <a:xfrm>
            <a:off x="162757" y="6180892"/>
            <a:ext cx="12029243" cy="6771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ML LABS PVT LTD || WWW.ANALYTICS6.COM || DATA SCIENCE , AI , ML ,COMPUTER VISION || TRAINING AND CONSULTING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Phone Number : 91-6362546088 || Email : contact@analytics6.com</a:t>
            </a:r>
          </a:p>
        </p:txBody>
      </p:sp>
      <p:pic>
        <p:nvPicPr>
          <p:cNvPr id="6" name="Picture 5">
            <a:extLst>
              <a:ext uri="{FF2B5EF4-FFF2-40B4-BE49-F238E27FC236}">
                <a16:creationId xmlns:a16="http://schemas.microsoft.com/office/drawing/2014/main" id="{80EE8220-C0EA-4218-AEC1-0302E3498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8883" y="14287"/>
            <a:ext cx="1333500" cy="1333500"/>
          </a:xfrm>
          <a:prstGeom prst="rect">
            <a:avLst/>
          </a:prstGeom>
        </p:spPr>
      </p:pic>
    </p:spTree>
    <p:extLst>
      <p:ext uri="{BB962C8B-B14F-4D97-AF65-F5344CB8AC3E}">
        <p14:creationId xmlns:p14="http://schemas.microsoft.com/office/powerpoint/2010/main" val="1451878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E03F-C0A2-456B-83FF-1FDDFC5097F1}"/>
              </a:ext>
            </a:extLst>
          </p:cNvPr>
          <p:cNvSpPr>
            <a:spLocks noGrp="1"/>
          </p:cNvSpPr>
          <p:nvPr>
            <p:ph type="title"/>
          </p:nvPr>
        </p:nvSpPr>
        <p:spPr>
          <a:xfrm>
            <a:off x="21454" y="-284085"/>
            <a:ext cx="11191043" cy="1797220"/>
          </a:xfrm>
        </p:spPr>
        <p:txBody>
          <a:bodyPr>
            <a:normAutofit/>
          </a:bodyPr>
          <a:lstStyle/>
          <a:p>
            <a:r>
              <a:rPr lang="en-IN" sz="3200" b="1" dirty="0">
                <a:latin typeface="Times New Roman" panose="02020603050405020304" pitchFamily="18" charset="0"/>
                <a:cs typeface="Times New Roman" panose="02020603050405020304" pitchFamily="18" charset="0"/>
              </a:rPr>
              <a:t>Span of a Set </a:t>
            </a:r>
          </a:p>
        </p:txBody>
      </p:sp>
      <p:sp>
        <p:nvSpPr>
          <p:cNvPr id="3" name="Content Placeholder 2">
            <a:extLst>
              <a:ext uri="{FF2B5EF4-FFF2-40B4-BE49-F238E27FC236}">
                <a16:creationId xmlns:a16="http://schemas.microsoft.com/office/drawing/2014/main" id="{54CF5386-B369-4D91-BA66-136B409C3BB6}"/>
              </a:ext>
            </a:extLst>
          </p:cNvPr>
          <p:cNvSpPr>
            <a:spLocks noGrp="1"/>
          </p:cNvSpPr>
          <p:nvPr>
            <p:ph idx="1"/>
          </p:nvPr>
        </p:nvSpPr>
        <p:spPr>
          <a:xfrm>
            <a:off x="162757" y="1260629"/>
            <a:ext cx="11191043" cy="4916334"/>
          </a:xfrm>
        </p:spPr>
        <p:txBody>
          <a:bodyPr/>
          <a:lstStyle/>
          <a:p>
            <a:pPr marL="0" lvl="0" indent="0" algn="just">
              <a:lnSpc>
                <a:spcPct val="150000"/>
              </a:lnSpc>
              <a:buNone/>
            </a:pPr>
            <a:r>
              <a:rPr lang="en-IN" sz="2000" b="1" dirty="0">
                <a:latin typeface="Times New Roman" panose="02020603050405020304" pitchFamily="18" charset="0"/>
                <a:cs typeface="Times New Roman" panose="02020603050405020304" pitchFamily="18" charset="0"/>
              </a:rPr>
              <a:t>Definition:</a:t>
            </a:r>
            <a:endParaRPr lang="en-IN" sz="2000" dirty="0">
              <a:latin typeface="Times New Roman" panose="02020603050405020304" pitchFamily="18" charset="0"/>
              <a:cs typeface="Times New Roman" panose="02020603050405020304" pitchFamily="18" charset="0"/>
            </a:endParaRPr>
          </a:p>
          <a:p>
            <a:pPr marL="0" lvl="0" indent="0" algn="just">
              <a:lnSpc>
                <a:spcPct val="150000"/>
              </a:lnSpc>
              <a:buNone/>
            </a:pPr>
            <a:r>
              <a:rPr lang="en-IN" sz="2000" dirty="0">
                <a:latin typeface="Times New Roman" panose="02020603050405020304" pitchFamily="18" charset="0"/>
                <a:cs typeface="Times New Roman" panose="02020603050405020304" pitchFamily="18" charset="0"/>
              </a:rPr>
              <a:t>Let S be a non-empty subset of a vector space V. Then the set of a vector space V. Then the set of all linear combinations of finite sets of elements of S is called the linear span of S and is denoted by L(s).</a:t>
            </a:r>
          </a:p>
        </p:txBody>
      </p:sp>
      <p:sp>
        <p:nvSpPr>
          <p:cNvPr id="5" name="TextBox 4">
            <a:extLst>
              <a:ext uri="{FF2B5EF4-FFF2-40B4-BE49-F238E27FC236}">
                <a16:creationId xmlns:a16="http://schemas.microsoft.com/office/drawing/2014/main" id="{0D4DA789-E7F8-4043-9C8E-E5875D32325F}"/>
              </a:ext>
            </a:extLst>
          </p:cNvPr>
          <p:cNvSpPr txBox="1"/>
          <p:nvPr/>
        </p:nvSpPr>
        <p:spPr>
          <a:xfrm>
            <a:off x="162757" y="6180892"/>
            <a:ext cx="12029243" cy="6771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ML LABS PVT LTD || WWW.ANALYTICS6.COM || DATA SCIENCE , AI , ML ,COMPUTER VISION || TRAINING AND CONSULTING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Phone Number : 91-6362546088 || Email : contact@analytics6.com</a:t>
            </a:r>
          </a:p>
        </p:txBody>
      </p:sp>
      <p:pic>
        <p:nvPicPr>
          <p:cNvPr id="6" name="Picture 5">
            <a:extLst>
              <a:ext uri="{FF2B5EF4-FFF2-40B4-BE49-F238E27FC236}">
                <a16:creationId xmlns:a16="http://schemas.microsoft.com/office/drawing/2014/main" id="{80EE8220-C0EA-4218-AEC1-0302E3498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8883" y="14287"/>
            <a:ext cx="1333500" cy="1333500"/>
          </a:xfrm>
          <a:prstGeom prst="rect">
            <a:avLst/>
          </a:prstGeom>
        </p:spPr>
      </p:pic>
    </p:spTree>
    <p:extLst>
      <p:ext uri="{BB962C8B-B14F-4D97-AF65-F5344CB8AC3E}">
        <p14:creationId xmlns:p14="http://schemas.microsoft.com/office/powerpoint/2010/main" val="354324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E03F-C0A2-456B-83FF-1FDDFC5097F1}"/>
              </a:ext>
            </a:extLst>
          </p:cNvPr>
          <p:cNvSpPr>
            <a:spLocks noGrp="1"/>
          </p:cNvSpPr>
          <p:nvPr>
            <p:ph type="title"/>
          </p:nvPr>
        </p:nvSpPr>
        <p:spPr>
          <a:xfrm>
            <a:off x="21454" y="-284085"/>
            <a:ext cx="11191043" cy="1797220"/>
          </a:xfrm>
        </p:spPr>
        <p:txBody>
          <a:bodyPr>
            <a:normAutofit/>
          </a:bodyPr>
          <a:lstStyle/>
          <a:p>
            <a:r>
              <a:rPr lang="en-IN" sz="3200" b="1" dirty="0">
                <a:latin typeface="Times New Roman" panose="02020603050405020304" pitchFamily="18" charset="0"/>
                <a:cs typeface="Times New Roman" panose="02020603050405020304" pitchFamily="18" charset="0"/>
              </a:rPr>
              <a:t>Basis and Dimension</a:t>
            </a:r>
          </a:p>
        </p:txBody>
      </p:sp>
      <p:sp>
        <p:nvSpPr>
          <p:cNvPr id="3" name="Content Placeholder 2">
            <a:extLst>
              <a:ext uri="{FF2B5EF4-FFF2-40B4-BE49-F238E27FC236}">
                <a16:creationId xmlns:a16="http://schemas.microsoft.com/office/drawing/2014/main" id="{54CF5386-B369-4D91-BA66-136B409C3BB6}"/>
              </a:ext>
            </a:extLst>
          </p:cNvPr>
          <p:cNvSpPr>
            <a:spLocks noGrp="1"/>
          </p:cNvSpPr>
          <p:nvPr>
            <p:ph idx="1"/>
          </p:nvPr>
        </p:nvSpPr>
        <p:spPr>
          <a:xfrm>
            <a:off x="162757" y="1260629"/>
            <a:ext cx="11191043" cy="4916334"/>
          </a:xfrm>
        </p:spPr>
        <p:txBody>
          <a:bodyPr/>
          <a:lstStyle/>
          <a:p>
            <a:pPr marL="0" lvl="0" indent="0" algn="just">
              <a:lnSpc>
                <a:spcPct val="150000"/>
              </a:lnSpc>
              <a:buNone/>
            </a:pPr>
            <a:r>
              <a:rPr lang="en-IN" sz="2000" b="1" dirty="0">
                <a:latin typeface="Times New Roman" panose="02020603050405020304" pitchFamily="18" charset="0"/>
                <a:cs typeface="Times New Roman" panose="02020603050405020304" pitchFamily="18" charset="0"/>
              </a:rPr>
              <a:t>Definition:</a:t>
            </a:r>
          </a:p>
          <a:p>
            <a:pPr marL="0" lvl="0" indent="0" algn="just">
              <a:lnSpc>
                <a:spcPct val="150000"/>
              </a:lnSpc>
              <a:buNone/>
            </a:pPr>
            <a:r>
              <a:rPr lang="en-IN" sz="2000" dirty="0">
                <a:latin typeface="Times New Roman" panose="02020603050405020304" pitchFamily="18" charset="0"/>
                <a:cs typeface="Times New Roman" panose="02020603050405020304" pitchFamily="18" charset="0"/>
              </a:rPr>
              <a:t>A  linearly independent subset S of a vector space V which spans the whole space V is called a </a:t>
            </a:r>
            <a:r>
              <a:rPr lang="en-IN" sz="2000" b="1" dirty="0">
                <a:latin typeface="Times New Roman" panose="02020603050405020304" pitchFamily="18" charset="0"/>
                <a:cs typeface="Times New Roman" panose="02020603050405020304" pitchFamily="18" charset="0"/>
              </a:rPr>
              <a:t>basis</a:t>
            </a:r>
            <a:r>
              <a:rPr lang="en-IN" sz="2000" dirty="0">
                <a:latin typeface="Times New Roman" panose="02020603050405020304" pitchFamily="18" charset="0"/>
                <a:cs typeface="Times New Roman" panose="02020603050405020304" pitchFamily="18" charset="0"/>
              </a:rPr>
              <a:t> of the vector space.</a:t>
            </a:r>
          </a:p>
          <a:p>
            <a:pPr marL="0" lvl="0" indent="0" algn="just">
              <a:lnSpc>
                <a:spcPct val="150000"/>
              </a:lnSpc>
              <a:buNone/>
            </a:pPr>
            <a:r>
              <a:rPr lang="en-IN" sz="2000" dirty="0">
                <a:latin typeface="Times New Roman" panose="02020603050405020304" pitchFamily="18" charset="0"/>
                <a:cs typeface="Times New Roman" panose="02020603050405020304" pitchFamily="18" charset="0"/>
              </a:rPr>
              <a:t>Let V be a finite dimensional vector space over a field F. The number of elements in any basis of V is called the dimension of V is called the </a:t>
            </a:r>
            <a:r>
              <a:rPr lang="en-IN" sz="2000" b="1" dirty="0">
                <a:latin typeface="Times New Roman" panose="02020603050405020304" pitchFamily="18" charset="0"/>
                <a:cs typeface="Times New Roman" panose="02020603050405020304" pitchFamily="18" charset="0"/>
              </a:rPr>
              <a:t>dimension</a:t>
            </a:r>
            <a:r>
              <a:rPr lang="en-IN" sz="2000" dirty="0">
                <a:latin typeface="Times New Roman" panose="02020603050405020304" pitchFamily="18" charset="0"/>
                <a:cs typeface="Times New Roman" panose="02020603050405020304" pitchFamily="18" charset="0"/>
              </a:rPr>
              <a:t> of V and is denoted by dim V.</a:t>
            </a:r>
          </a:p>
        </p:txBody>
      </p:sp>
      <p:sp>
        <p:nvSpPr>
          <p:cNvPr id="5" name="TextBox 4">
            <a:extLst>
              <a:ext uri="{FF2B5EF4-FFF2-40B4-BE49-F238E27FC236}">
                <a16:creationId xmlns:a16="http://schemas.microsoft.com/office/drawing/2014/main" id="{0D4DA789-E7F8-4043-9C8E-E5875D32325F}"/>
              </a:ext>
            </a:extLst>
          </p:cNvPr>
          <p:cNvSpPr txBox="1"/>
          <p:nvPr/>
        </p:nvSpPr>
        <p:spPr>
          <a:xfrm>
            <a:off x="162757" y="6180892"/>
            <a:ext cx="12029243" cy="6771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ML LABS PVT LTD || WWW.ANALYTICS6.COM || DATA SCIENCE , AI , ML ,COMPUTER VISION || TRAINING AND CONSULTING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Phone Number : 91-6362546088 || Email : contact@analytics6.com</a:t>
            </a:r>
          </a:p>
        </p:txBody>
      </p:sp>
      <p:pic>
        <p:nvPicPr>
          <p:cNvPr id="6" name="Picture 5">
            <a:extLst>
              <a:ext uri="{FF2B5EF4-FFF2-40B4-BE49-F238E27FC236}">
                <a16:creationId xmlns:a16="http://schemas.microsoft.com/office/drawing/2014/main" id="{80EE8220-C0EA-4218-AEC1-0302E3498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8883" y="14287"/>
            <a:ext cx="1333500" cy="1333500"/>
          </a:xfrm>
          <a:prstGeom prst="rect">
            <a:avLst/>
          </a:prstGeom>
        </p:spPr>
      </p:pic>
    </p:spTree>
    <p:extLst>
      <p:ext uri="{BB962C8B-B14F-4D97-AF65-F5344CB8AC3E}">
        <p14:creationId xmlns:p14="http://schemas.microsoft.com/office/powerpoint/2010/main" val="1157288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E03F-C0A2-456B-83FF-1FDDFC5097F1}"/>
              </a:ext>
            </a:extLst>
          </p:cNvPr>
          <p:cNvSpPr>
            <a:spLocks noGrp="1"/>
          </p:cNvSpPr>
          <p:nvPr>
            <p:ph type="title"/>
          </p:nvPr>
        </p:nvSpPr>
        <p:spPr>
          <a:xfrm>
            <a:off x="21454" y="-284085"/>
            <a:ext cx="11191043" cy="1797220"/>
          </a:xfrm>
        </p:spPr>
        <p:txBody>
          <a:bodyPr>
            <a:normAutofit/>
          </a:bodyPr>
          <a:lstStyle/>
          <a:p>
            <a:r>
              <a:rPr lang="en-IN" sz="3200" b="1" dirty="0">
                <a:latin typeface="Times New Roman" panose="02020603050405020304" pitchFamily="18" charset="0"/>
                <a:cs typeface="Times New Roman" panose="02020603050405020304" pitchFamily="18" charset="0"/>
              </a:rPr>
              <a:t>Rank and Nullity</a:t>
            </a:r>
          </a:p>
        </p:txBody>
      </p:sp>
      <p:sp>
        <p:nvSpPr>
          <p:cNvPr id="3" name="Content Placeholder 2">
            <a:extLst>
              <a:ext uri="{FF2B5EF4-FFF2-40B4-BE49-F238E27FC236}">
                <a16:creationId xmlns:a16="http://schemas.microsoft.com/office/drawing/2014/main" id="{54CF5386-B369-4D91-BA66-136B409C3BB6}"/>
              </a:ext>
            </a:extLst>
          </p:cNvPr>
          <p:cNvSpPr>
            <a:spLocks noGrp="1"/>
          </p:cNvSpPr>
          <p:nvPr>
            <p:ph idx="1"/>
          </p:nvPr>
        </p:nvSpPr>
        <p:spPr>
          <a:xfrm>
            <a:off x="162757" y="1260629"/>
            <a:ext cx="11191043" cy="4916334"/>
          </a:xfrm>
        </p:spPr>
        <p:txBody>
          <a:bodyPr/>
          <a:lstStyle/>
          <a:p>
            <a:pPr marL="0" lvl="0" indent="0" algn="just">
              <a:lnSpc>
                <a:spcPct val="150000"/>
              </a:lnSpc>
              <a:buNone/>
            </a:pPr>
            <a:r>
              <a:rPr lang="en-IN" sz="2000" b="1" dirty="0">
                <a:latin typeface="Times New Roman" panose="02020603050405020304" pitchFamily="18" charset="0"/>
                <a:cs typeface="Times New Roman" panose="02020603050405020304" pitchFamily="18" charset="0"/>
              </a:rPr>
              <a:t>Definition:</a:t>
            </a:r>
          </a:p>
          <a:p>
            <a:pPr marL="0" lvl="0" indent="0" algn="just">
              <a:lnSpc>
                <a:spcPct val="150000"/>
              </a:lnSpc>
              <a:buNone/>
            </a:pPr>
            <a:r>
              <a:rPr lang="en-IN" sz="2000" dirty="0">
                <a:latin typeface="Times New Roman" panose="02020603050405020304" pitchFamily="18" charset="0"/>
                <a:cs typeface="Times New Roman" panose="02020603050405020304" pitchFamily="18" charset="0"/>
              </a:rPr>
              <a:t>Let</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 : V </a:t>
            </a:r>
            <a:r>
              <a:rPr lang="en-US" sz="2000" dirty="0">
                <a:latin typeface="Times New Roman" pitchFamily="18" charset="0"/>
                <a:cs typeface="Times New Roman" pitchFamily="18" charset="0"/>
              </a:rPr>
              <a:t>→ W be a linear transformation. Then the dimension of T(V) is called the </a:t>
            </a:r>
            <a:r>
              <a:rPr lang="en-US" sz="2000" b="1" dirty="0">
                <a:latin typeface="Times New Roman" pitchFamily="18" charset="0"/>
                <a:cs typeface="Times New Roman" pitchFamily="18" charset="0"/>
              </a:rPr>
              <a:t>rank</a:t>
            </a:r>
            <a:r>
              <a:rPr lang="en-US" sz="2000" dirty="0">
                <a:latin typeface="Times New Roman" pitchFamily="18" charset="0"/>
                <a:cs typeface="Times New Roman" pitchFamily="18" charset="0"/>
              </a:rPr>
              <a:t> of T. The dimension of key T is called the </a:t>
            </a:r>
            <a:r>
              <a:rPr lang="en-US" sz="2000" b="1" dirty="0">
                <a:latin typeface="Times New Roman" pitchFamily="18" charset="0"/>
                <a:cs typeface="Times New Roman" pitchFamily="18" charset="0"/>
              </a:rPr>
              <a:t>nullity</a:t>
            </a:r>
            <a:r>
              <a:rPr lang="en-US" sz="2000" dirty="0">
                <a:latin typeface="Times New Roman" pitchFamily="18" charset="0"/>
                <a:cs typeface="Times New Roman" pitchFamily="18" charset="0"/>
              </a:rPr>
              <a:t> of T.</a:t>
            </a:r>
          </a:p>
          <a:p>
            <a:pPr marL="0" lvl="0" indent="0" algn="just">
              <a:lnSpc>
                <a:spcPct val="150000"/>
              </a:lnSpc>
              <a:buNone/>
            </a:pPr>
            <a:r>
              <a:rPr lang="en-IN" sz="2000" dirty="0">
                <a:latin typeface="Times New Roman" panose="02020603050405020304" pitchFamily="18" charset="0"/>
                <a:cs typeface="Times New Roman" panose="02020603050405020304" pitchFamily="18" charset="0"/>
              </a:rPr>
              <a:t>A linear transformation T : V </a:t>
            </a:r>
            <a:r>
              <a:rPr lang="en-US" sz="2000" dirty="0">
                <a:latin typeface="Times New Roman" pitchFamily="18" charset="0"/>
                <a:cs typeface="Times New Roman" pitchFamily="18" charset="0"/>
              </a:rPr>
              <a:t>→ W is called </a:t>
            </a:r>
            <a:r>
              <a:rPr lang="en-US" sz="2000" b="1" dirty="0">
                <a:latin typeface="Times New Roman" pitchFamily="18" charset="0"/>
                <a:cs typeface="Times New Roman" pitchFamily="18" charset="0"/>
              </a:rPr>
              <a:t>non-singular</a:t>
            </a:r>
            <a:r>
              <a:rPr lang="en-US" sz="2000" dirty="0">
                <a:latin typeface="Times New Roman" pitchFamily="18" charset="0"/>
                <a:cs typeface="Times New Roman" pitchFamily="18" charset="0"/>
              </a:rPr>
              <a:t> if T is 1-1; otherwise T is called </a:t>
            </a:r>
            <a:r>
              <a:rPr lang="en-US" sz="2000" b="1" dirty="0">
                <a:latin typeface="Times New Roman" pitchFamily="18" charset="0"/>
                <a:cs typeface="Times New Roman" pitchFamily="18" charset="0"/>
              </a:rPr>
              <a:t>singular.</a:t>
            </a:r>
          </a:p>
          <a:p>
            <a:pPr marL="0" lvl="0" indent="0" algn="just">
              <a:lnSpc>
                <a:spcPct val="150000"/>
              </a:lnSpc>
              <a:buNone/>
            </a:pPr>
            <a:endParaRPr lang="en-IN"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D4DA789-E7F8-4043-9C8E-E5875D32325F}"/>
              </a:ext>
            </a:extLst>
          </p:cNvPr>
          <p:cNvSpPr txBox="1"/>
          <p:nvPr/>
        </p:nvSpPr>
        <p:spPr>
          <a:xfrm>
            <a:off x="162757" y="6180892"/>
            <a:ext cx="12029243" cy="6771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ML LABS PVT LTD || WWW.ANALYTICS6.COM || DATA SCIENCE , AI , ML ,COMPUTER VISION || TRAINING AND CONSULTING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Phone Number : 91-6362546088 || Email : contact@analytics6.com</a:t>
            </a:r>
          </a:p>
        </p:txBody>
      </p:sp>
      <p:pic>
        <p:nvPicPr>
          <p:cNvPr id="6" name="Picture 5">
            <a:extLst>
              <a:ext uri="{FF2B5EF4-FFF2-40B4-BE49-F238E27FC236}">
                <a16:creationId xmlns:a16="http://schemas.microsoft.com/office/drawing/2014/main" id="{80EE8220-C0EA-4218-AEC1-0302E3498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8883" y="14287"/>
            <a:ext cx="1333500" cy="1333500"/>
          </a:xfrm>
          <a:prstGeom prst="rect">
            <a:avLst/>
          </a:prstGeom>
        </p:spPr>
      </p:pic>
    </p:spTree>
    <p:extLst>
      <p:ext uri="{BB962C8B-B14F-4D97-AF65-F5344CB8AC3E}">
        <p14:creationId xmlns:p14="http://schemas.microsoft.com/office/powerpoint/2010/main" val="3703137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E03F-C0A2-456B-83FF-1FDDFC5097F1}"/>
              </a:ext>
            </a:extLst>
          </p:cNvPr>
          <p:cNvSpPr>
            <a:spLocks noGrp="1"/>
          </p:cNvSpPr>
          <p:nvPr>
            <p:ph type="title"/>
          </p:nvPr>
        </p:nvSpPr>
        <p:spPr>
          <a:xfrm>
            <a:off x="21454" y="-284085"/>
            <a:ext cx="11191043" cy="1797220"/>
          </a:xfrm>
        </p:spPr>
        <p:txBody>
          <a:bodyPr>
            <a:normAutofit/>
          </a:bodyPr>
          <a:lstStyle/>
          <a:p>
            <a:r>
              <a:rPr lang="en-IN" sz="3200" b="1" dirty="0">
                <a:latin typeface="Times New Roman" panose="02020603050405020304" pitchFamily="18" charset="0"/>
                <a:cs typeface="Times New Roman" panose="02020603050405020304" pitchFamily="18" charset="0"/>
              </a:rPr>
              <a:t>Rank and Nullity</a:t>
            </a:r>
          </a:p>
        </p:txBody>
      </p:sp>
      <p:sp>
        <p:nvSpPr>
          <p:cNvPr id="3" name="Content Placeholder 2">
            <a:extLst>
              <a:ext uri="{FF2B5EF4-FFF2-40B4-BE49-F238E27FC236}">
                <a16:creationId xmlns:a16="http://schemas.microsoft.com/office/drawing/2014/main" id="{54CF5386-B369-4D91-BA66-136B409C3BB6}"/>
              </a:ext>
            </a:extLst>
          </p:cNvPr>
          <p:cNvSpPr>
            <a:spLocks noGrp="1"/>
          </p:cNvSpPr>
          <p:nvPr>
            <p:ph idx="1"/>
          </p:nvPr>
        </p:nvSpPr>
        <p:spPr>
          <a:xfrm>
            <a:off x="162757" y="1260629"/>
            <a:ext cx="11191043" cy="4916334"/>
          </a:xfrm>
        </p:spPr>
        <p:txBody>
          <a:bodyPr/>
          <a:lstStyle/>
          <a:p>
            <a:pPr marL="0" lvl="0" indent="0" algn="just">
              <a:lnSpc>
                <a:spcPct val="150000"/>
              </a:lnSpc>
              <a:buNone/>
            </a:pPr>
            <a:r>
              <a:rPr lang="en-IN" sz="2000" b="1" dirty="0">
                <a:latin typeface="Times New Roman" panose="02020603050405020304" pitchFamily="18" charset="0"/>
                <a:cs typeface="Times New Roman" panose="02020603050405020304" pitchFamily="18" charset="0"/>
              </a:rPr>
              <a:t>Example : </a:t>
            </a:r>
          </a:p>
        </p:txBody>
      </p:sp>
      <p:sp>
        <p:nvSpPr>
          <p:cNvPr id="5" name="TextBox 4">
            <a:extLst>
              <a:ext uri="{FF2B5EF4-FFF2-40B4-BE49-F238E27FC236}">
                <a16:creationId xmlns:a16="http://schemas.microsoft.com/office/drawing/2014/main" id="{0D4DA789-E7F8-4043-9C8E-E5875D32325F}"/>
              </a:ext>
            </a:extLst>
          </p:cNvPr>
          <p:cNvSpPr txBox="1"/>
          <p:nvPr/>
        </p:nvSpPr>
        <p:spPr>
          <a:xfrm>
            <a:off x="162757" y="6180892"/>
            <a:ext cx="12029243" cy="6771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ML LABS PVT LTD || WWW.ANALYTICS6.COM || DATA SCIENCE , AI , ML ,COMPUTER VISION || TRAINING AND CONSULTING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Phone Number : 91-6362546088 || Email : contact@analytics6.com</a:t>
            </a:r>
          </a:p>
        </p:txBody>
      </p:sp>
      <p:pic>
        <p:nvPicPr>
          <p:cNvPr id="6" name="Picture 5">
            <a:extLst>
              <a:ext uri="{FF2B5EF4-FFF2-40B4-BE49-F238E27FC236}">
                <a16:creationId xmlns:a16="http://schemas.microsoft.com/office/drawing/2014/main" id="{80EE8220-C0EA-4218-AEC1-0302E3498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8883" y="14287"/>
            <a:ext cx="1333500" cy="1333500"/>
          </a:xfrm>
          <a:prstGeom prst="rect">
            <a:avLst/>
          </a:prstGeom>
        </p:spPr>
      </p:pic>
      <p:pic>
        <p:nvPicPr>
          <p:cNvPr id="4" name="Picture 3">
            <a:extLst>
              <a:ext uri="{FF2B5EF4-FFF2-40B4-BE49-F238E27FC236}">
                <a16:creationId xmlns:a16="http://schemas.microsoft.com/office/drawing/2014/main" id="{DA3CCFDA-8230-43A8-B302-426EE3A3D01B}"/>
              </a:ext>
            </a:extLst>
          </p:cNvPr>
          <p:cNvPicPr>
            <a:picLocks noChangeAspect="1"/>
          </p:cNvPicPr>
          <p:nvPr/>
        </p:nvPicPr>
        <p:blipFill>
          <a:blip r:embed="rId3"/>
          <a:stretch>
            <a:fillRect/>
          </a:stretch>
        </p:blipFill>
        <p:spPr>
          <a:xfrm>
            <a:off x="3875187" y="452760"/>
            <a:ext cx="4452068" cy="5442013"/>
          </a:xfrm>
          <a:prstGeom prst="rect">
            <a:avLst/>
          </a:prstGeom>
          <a:effectLst>
            <a:outerShdw blurRad="50800" dist="50800" dir="5400000" algn="ctr" rotWithShape="0">
              <a:srgbClr val="000000">
                <a:alpha val="44000"/>
              </a:srgbClr>
            </a:outerShdw>
          </a:effectLst>
        </p:spPr>
      </p:pic>
    </p:spTree>
    <p:extLst>
      <p:ext uri="{BB962C8B-B14F-4D97-AF65-F5344CB8AC3E}">
        <p14:creationId xmlns:p14="http://schemas.microsoft.com/office/powerpoint/2010/main" val="2161274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E03F-C0A2-456B-83FF-1FDDFC5097F1}"/>
              </a:ext>
            </a:extLst>
          </p:cNvPr>
          <p:cNvSpPr>
            <a:spLocks noGrp="1"/>
          </p:cNvSpPr>
          <p:nvPr>
            <p:ph type="title"/>
          </p:nvPr>
        </p:nvSpPr>
        <p:spPr>
          <a:xfrm>
            <a:off x="21454" y="-284085"/>
            <a:ext cx="11191043" cy="1797220"/>
          </a:xfrm>
        </p:spPr>
        <p:txBody>
          <a:bodyPr>
            <a:normAutofit/>
          </a:bodyPr>
          <a:lstStyle/>
          <a:p>
            <a:r>
              <a:rPr lang="en-IN" sz="3200" b="1" dirty="0">
                <a:latin typeface="Times New Roman" panose="02020603050405020304" pitchFamily="18" charset="0"/>
                <a:cs typeface="Times New Roman" panose="02020603050405020304" pitchFamily="18" charset="0"/>
              </a:rPr>
              <a:t>Matrix of a linear Transformation </a:t>
            </a:r>
          </a:p>
        </p:txBody>
      </p:sp>
      <p:sp>
        <p:nvSpPr>
          <p:cNvPr id="3" name="Content Placeholder 2">
            <a:extLst>
              <a:ext uri="{FF2B5EF4-FFF2-40B4-BE49-F238E27FC236}">
                <a16:creationId xmlns:a16="http://schemas.microsoft.com/office/drawing/2014/main" id="{54CF5386-B369-4D91-BA66-136B409C3BB6}"/>
              </a:ext>
            </a:extLst>
          </p:cNvPr>
          <p:cNvSpPr>
            <a:spLocks noGrp="1"/>
          </p:cNvSpPr>
          <p:nvPr>
            <p:ph idx="1"/>
          </p:nvPr>
        </p:nvSpPr>
        <p:spPr>
          <a:xfrm>
            <a:off x="162757" y="1260629"/>
            <a:ext cx="11191043" cy="4916334"/>
          </a:xfrm>
        </p:spPr>
        <p:txBody>
          <a:bodyPr/>
          <a:lstStyle/>
          <a:p>
            <a:pPr marL="0" lvl="0" indent="0" algn="just">
              <a:lnSpc>
                <a:spcPct val="150000"/>
              </a:lnSpc>
              <a:buNone/>
            </a:pPr>
            <a:r>
              <a:rPr lang="en-IN" sz="2000" b="1" dirty="0">
                <a:latin typeface="Times New Roman" panose="02020603050405020304" pitchFamily="18" charset="0"/>
                <a:cs typeface="Times New Roman" panose="02020603050405020304" pitchFamily="18" charset="0"/>
              </a:rPr>
              <a:t>Definition :</a:t>
            </a:r>
          </a:p>
          <a:p>
            <a:pPr marL="0" indent="0" algn="just">
              <a:lnSpc>
                <a:spcPct val="150000"/>
              </a:lnSpc>
              <a:buNone/>
            </a:pPr>
            <a:r>
              <a:rPr lang="en-IN" sz="2000" dirty="0">
                <a:latin typeface="Times New Roman" panose="02020603050405020304" pitchFamily="18" charset="0"/>
                <a:cs typeface="Times New Roman" panose="02020603050405020304" pitchFamily="18" charset="0"/>
              </a:rPr>
              <a:t>Let A = (</a:t>
            </a:r>
            <a:r>
              <a:rPr lang="en-IN" sz="2000" i="0" dirty="0" err="1">
                <a:solidFill>
                  <a:srgbClr val="000000"/>
                </a:solidFill>
                <a:effectLst/>
                <a:latin typeface="Times New Roman" panose="02020603050405020304" pitchFamily="18" charset="0"/>
                <a:cs typeface="Times New Roman" panose="02020603050405020304" pitchFamily="18" charset="0"/>
              </a:rPr>
              <a:t>aij</a:t>
            </a:r>
            <a:r>
              <a:rPr lang="en-IN" sz="2000" dirty="0">
                <a:latin typeface="Times New Roman" panose="02020603050405020304" pitchFamily="18" charset="0"/>
                <a:cs typeface="Times New Roman" panose="02020603050405020304" pitchFamily="18" charset="0"/>
              </a:rPr>
              <a:t>) and B = (</a:t>
            </a:r>
            <a:r>
              <a:rPr lang="en-IN" sz="2000" dirty="0" err="1">
                <a:latin typeface="Times New Roman" panose="02020603050405020304" pitchFamily="18" charset="0"/>
                <a:cs typeface="Times New Roman" panose="02020603050405020304" pitchFamily="18" charset="0"/>
              </a:rPr>
              <a:t>bij</a:t>
            </a:r>
            <a:r>
              <a:rPr lang="en-IN" sz="2000" dirty="0">
                <a:latin typeface="Times New Roman" panose="02020603050405020304" pitchFamily="18" charset="0"/>
                <a:cs typeface="Times New Roman" panose="02020603050405020304" pitchFamily="18" charset="0"/>
              </a:rPr>
              <a:t>) be two m x n matrices. We defined the sum of these two matrices by A+B =(</a:t>
            </a:r>
            <a:r>
              <a:rPr lang="en-IN" sz="2000" dirty="0" err="1">
                <a:latin typeface="Times New Roman" panose="02020603050405020304" pitchFamily="18" charset="0"/>
                <a:cs typeface="Times New Roman" panose="02020603050405020304" pitchFamily="18" charset="0"/>
              </a:rPr>
              <a:t>aij</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bij</a:t>
            </a:r>
            <a:r>
              <a:rPr lang="en-IN" sz="2000" dirty="0">
                <a:latin typeface="Times New Roman" panose="02020603050405020304" pitchFamily="18" charset="0"/>
                <a:cs typeface="Times New Roman" panose="02020603050405020304" pitchFamily="18" charset="0"/>
              </a:rPr>
              <a:t>).</a:t>
            </a:r>
          </a:p>
          <a:p>
            <a:pPr marL="0" indent="0" algn="just">
              <a:lnSpc>
                <a:spcPct val="150000"/>
              </a:lnSpc>
              <a:buNone/>
            </a:pPr>
            <a:r>
              <a:rPr lang="en-IN" sz="2000" dirty="0">
                <a:latin typeface="Times New Roman" panose="02020603050405020304" pitchFamily="18" charset="0"/>
                <a:cs typeface="Times New Roman" panose="02020603050405020304" pitchFamily="18" charset="0"/>
              </a:rPr>
              <a:t>Let A = (</a:t>
            </a:r>
            <a:r>
              <a:rPr lang="en-IN" sz="2000" dirty="0" err="1">
                <a:latin typeface="Times New Roman" panose="02020603050405020304" pitchFamily="18" charset="0"/>
                <a:cs typeface="Times New Roman" panose="02020603050405020304" pitchFamily="18" charset="0"/>
              </a:rPr>
              <a:t>aij</a:t>
            </a:r>
            <a:r>
              <a:rPr lang="en-IN" sz="2000" dirty="0">
                <a:latin typeface="Times New Roman" panose="02020603050405020304" pitchFamily="18" charset="0"/>
                <a:cs typeface="Times New Roman" panose="02020603050405020304" pitchFamily="18" charset="0"/>
              </a:rPr>
              <a:t>) be an arbitrary matrix over a field F. let </a:t>
            </a:r>
            <a:r>
              <a:rPr lang="el-GR" sz="2000" i="0" dirty="0">
                <a:solidFill>
                  <a:srgbClr val="202124"/>
                </a:solidFill>
                <a:effectLst/>
                <a:latin typeface="Times New Roman" panose="02020603050405020304" pitchFamily="18" charset="0"/>
                <a:cs typeface="Times New Roman" panose="02020603050405020304" pitchFamily="18" charset="0"/>
              </a:rPr>
              <a:t>α</a:t>
            </a:r>
            <a:r>
              <a:rPr lang="en-IN" sz="2000" i="0" dirty="0">
                <a:solidFill>
                  <a:srgbClr val="202124"/>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F . We define </a:t>
            </a:r>
            <a:r>
              <a:rPr lang="el-GR" sz="2000" i="0" dirty="0">
                <a:solidFill>
                  <a:srgbClr val="202124"/>
                </a:solidFill>
                <a:effectLst/>
                <a:latin typeface="Times New Roman" panose="02020603050405020304" pitchFamily="18" charset="0"/>
                <a:cs typeface="Times New Roman" panose="02020603050405020304" pitchFamily="18" charset="0"/>
              </a:rPr>
              <a:t>α</a:t>
            </a:r>
            <a:r>
              <a:rPr lang="en-IN" sz="2000" i="0" dirty="0">
                <a:solidFill>
                  <a:srgbClr val="202124"/>
                </a:solidFill>
                <a:effectLst/>
                <a:latin typeface="Times New Roman" panose="02020603050405020304" pitchFamily="18" charset="0"/>
                <a:cs typeface="Times New Roman" panose="02020603050405020304" pitchFamily="18" charset="0"/>
              </a:rPr>
              <a:t>A = (</a:t>
            </a:r>
            <a:r>
              <a:rPr lang="el-GR" sz="2000" i="0" dirty="0">
                <a:solidFill>
                  <a:srgbClr val="202124"/>
                </a:solidFill>
                <a:effectLst/>
                <a:latin typeface="Times New Roman" panose="02020603050405020304" pitchFamily="18" charset="0"/>
                <a:cs typeface="Times New Roman" panose="02020603050405020304" pitchFamily="18" charset="0"/>
              </a:rPr>
              <a:t>α</a:t>
            </a:r>
            <a:r>
              <a:rPr lang="en-IN" sz="2000" i="0" dirty="0" err="1">
                <a:solidFill>
                  <a:srgbClr val="202124"/>
                </a:solidFill>
                <a:effectLst/>
                <a:latin typeface="Times New Roman" panose="02020603050405020304" pitchFamily="18" charset="0"/>
                <a:cs typeface="Times New Roman" panose="02020603050405020304" pitchFamily="18" charset="0"/>
              </a:rPr>
              <a:t>aij</a:t>
            </a:r>
            <a:r>
              <a:rPr lang="en-IN" sz="2000" i="0" dirty="0">
                <a:solidFill>
                  <a:srgbClr val="202124"/>
                </a:solidFill>
                <a:effectLst/>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D4DA789-E7F8-4043-9C8E-E5875D32325F}"/>
              </a:ext>
            </a:extLst>
          </p:cNvPr>
          <p:cNvSpPr txBox="1"/>
          <p:nvPr/>
        </p:nvSpPr>
        <p:spPr>
          <a:xfrm>
            <a:off x="162757" y="6180892"/>
            <a:ext cx="12029243" cy="6771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ML LABS PVT LTD || WWW.ANALYTICS6.COM || DATA SCIENCE , AI , ML ,COMPUTER VISION || TRAINING AND CONSULTING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Phone Number : 91-6362546088 || Email : contact@analytics6.com</a:t>
            </a:r>
          </a:p>
        </p:txBody>
      </p:sp>
      <p:pic>
        <p:nvPicPr>
          <p:cNvPr id="6" name="Picture 5">
            <a:extLst>
              <a:ext uri="{FF2B5EF4-FFF2-40B4-BE49-F238E27FC236}">
                <a16:creationId xmlns:a16="http://schemas.microsoft.com/office/drawing/2014/main" id="{80EE8220-C0EA-4218-AEC1-0302E3498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8883" y="14287"/>
            <a:ext cx="1333500" cy="1333500"/>
          </a:xfrm>
          <a:prstGeom prst="rect">
            <a:avLst/>
          </a:prstGeom>
        </p:spPr>
      </p:pic>
    </p:spTree>
    <p:extLst>
      <p:ext uri="{BB962C8B-B14F-4D97-AF65-F5344CB8AC3E}">
        <p14:creationId xmlns:p14="http://schemas.microsoft.com/office/powerpoint/2010/main" val="2176525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E03F-C0A2-456B-83FF-1FDDFC5097F1}"/>
              </a:ext>
            </a:extLst>
          </p:cNvPr>
          <p:cNvSpPr>
            <a:spLocks noGrp="1"/>
          </p:cNvSpPr>
          <p:nvPr>
            <p:ph type="title"/>
          </p:nvPr>
        </p:nvSpPr>
        <p:spPr>
          <a:xfrm>
            <a:off x="21454" y="-284085"/>
            <a:ext cx="11191043" cy="1797220"/>
          </a:xfrm>
        </p:spPr>
        <p:txBody>
          <a:bodyPr>
            <a:normAutofit/>
          </a:bodyPr>
          <a:lstStyle/>
          <a:p>
            <a:r>
              <a:rPr lang="en-IN" sz="3200" b="1" dirty="0">
                <a:latin typeface="Times New Roman" panose="02020603050405020304" pitchFamily="18" charset="0"/>
                <a:cs typeface="Times New Roman" panose="02020603050405020304" pitchFamily="18" charset="0"/>
              </a:rPr>
              <a:t>Matrix of a linear Transformation </a:t>
            </a:r>
          </a:p>
        </p:txBody>
      </p:sp>
      <p:sp>
        <p:nvSpPr>
          <p:cNvPr id="5" name="TextBox 4">
            <a:extLst>
              <a:ext uri="{FF2B5EF4-FFF2-40B4-BE49-F238E27FC236}">
                <a16:creationId xmlns:a16="http://schemas.microsoft.com/office/drawing/2014/main" id="{0D4DA789-E7F8-4043-9C8E-E5875D32325F}"/>
              </a:ext>
            </a:extLst>
          </p:cNvPr>
          <p:cNvSpPr txBox="1"/>
          <p:nvPr/>
        </p:nvSpPr>
        <p:spPr>
          <a:xfrm>
            <a:off x="162757" y="6180892"/>
            <a:ext cx="12029243" cy="6771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ML LABS PVT LTD || WWW.ANALYTICS6.COM || DATA SCIENCE , AI , ML ,COMPUTER VISION || TRAINING AND CONSULTING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Phone Number : 91-6362546088 || Email : contact@analytics6.com</a:t>
            </a:r>
          </a:p>
        </p:txBody>
      </p:sp>
      <p:pic>
        <p:nvPicPr>
          <p:cNvPr id="6" name="Picture 5">
            <a:extLst>
              <a:ext uri="{FF2B5EF4-FFF2-40B4-BE49-F238E27FC236}">
                <a16:creationId xmlns:a16="http://schemas.microsoft.com/office/drawing/2014/main" id="{80EE8220-C0EA-4218-AEC1-0302E3498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8883" y="14287"/>
            <a:ext cx="1333500" cy="1333500"/>
          </a:xfrm>
          <a:prstGeom prst="rect">
            <a:avLst/>
          </a:prstGeom>
        </p:spPr>
      </p:pic>
      <p:pic>
        <p:nvPicPr>
          <p:cNvPr id="9" name="Content Placeholder 8">
            <a:extLst>
              <a:ext uri="{FF2B5EF4-FFF2-40B4-BE49-F238E27FC236}">
                <a16:creationId xmlns:a16="http://schemas.microsoft.com/office/drawing/2014/main" id="{B95956E5-12AF-441A-82A6-B206EF51F822}"/>
              </a:ext>
            </a:extLst>
          </p:cNvPr>
          <p:cNvPicPr>
            <a:picLocks noGrp="1" noChangeAspect="1"/>
          </p:cNvPicPr>
          <p:nvPr>
            <p:ph idx="1"/>
          </p:nvPr>
        </p:nvPicPr>
        <p:blipFill>
          <a:blip r:embed="rId3"/>
          <a:stretch>
            <a:fillRect/>
          </a:stretch>
        </p:blipFill>
        <p:spPr>
          <a:xfrm>
            <a:off x="3321005" y="1057275"/>
            <a:ext cx="4804265" cy="4991100"/>
          </a:xfrm>
          <a:prstGeom prst="rect">
            <a:avLst/>
          </a:prstGeom>
          <a:effectLst>
            <a:outerShdw blurRad="50800" dist="50800" dir="5400000" algn="ctr" rotWithShape="0">
              <a:srgbClr val="000000">
                <a:alpha val="44000"/>
              </a:srgbClr>
            </a:outerShdw>
          </a:effectLst>
        </p:spPr>
      </p:pic>
    </p:spTree>
    <p:extLst>
      <p:ext uri="{BB962C8B-B14F-4D97-AF65-F5344CB8AC3E}">
        <p14:creationId xmlns:p14="http://schemas.microsoft.com/office/powerpoint/2010/main" val="3285014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E03F-C0A2-456B-83FF-1FDDFC5097F1}"/>
              </a:ext>
            </a:extLst>
          </p:cNvPr>
          <p:cNvSpPr>
            <a:spLocks noGrp="1"/>
          </p:cNvSpPr>
          <p:nvPr>
            <p:ph type="title"/>
          </p:nvPr>
        </p:nvSpPr>
        <p:spPr>
          <a:xfrm>
            <a:off x="162757" y="-106531"/>
            <a:ext cx="11191043" cy="1797220"/>
          </a:xfrm>
        </p:spPr>
        <p:txBody>
          <a:bodyPr>
            <a:normAutofit/>
          </a:bodyPr>
          <a:lstStyle/>
          <a:p>
            <a:r>
              <a:rPr lang="en-IN" sz="3200" b="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54CF5386-B369-4D91-BA66-136B409C3BB6}"/>
              </a:ext>
            </a:extLst>
          </p:cNvPr>
          <p:cNvSpPr>
            <a:spLocks noGrp="1"/>
          </p:cNvSpPr>
          <p:nvPr>
            <p:ph idx="1"/>
          </p:nvPr>
        </p:nvSpPr>
        <p:spPr>
          <a:xfrm>
            <a:off x="656948" y="1544715"/>
            <a:ext cx="10696852" cy="4632248"/>
          </a:xfrm>
        </p:spPr>
        <p:txBody>
          <a:bodyPr/>
          <a:lstStyle/>
          <a:p>
            <a:pPr marL="342900" lvl="0" indent="-342900">
              <a:lnSpc>
                <a:spcPct val="107000"/>
              </a:lnSpc>
              <a:buFont typeface="Calibri" panose="020F050202020403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Introduction </a:t>
            </a:r>
          </a:p>
          <a:p>
            <a:pPr marL="342900" lvl="0" indent="-342900">
              <a:lnSpc>
                <a:spcPct val="107000"/>
              </a:lnSpc>
              <a:buFont typeface="Calibri" panose="020F050202020403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Subspaces</a:t>
            </a:r>
          </a:p>
          <a:p>
            <a:pPr marL="342900" lvl="0" indent="-342900">
              <a:lnSpc>
                <a:spcPct val="107000"/>
              </a:lnSpc>
              <a:buFont typeface="Calibri" panose="020F050202020403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Linear Transformation</a:t>
            </a:r>
          </a:p>
          <a:p>
            <a:pPr marL="342900" lvl="0" indent="-342900">
              <a:lnSpc>
                <a:spcPct val="107000"/>
              </a:lnSpc>
              <a:buFont typeface="Calibri" panose="020F050202020403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Span of a Set</a:t>
            </a:r>
          </a:p>
          <a:p>
            <a:pPr marL="342900" lvl="0" indent="-342900">
              <a:lnSpc>
                <a:spcPct val="107000"/>
              </a:lnSpc>
              <a:buFont typeface="Calibri" panose="020F050202020403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Basis and Dimension</a:t>
            </a:r>
          </a:p>
          <a:p>
            <a:pPr marL="342900" lvl="0" indent="-342900">
              <a:lnSpc>
                <a:spcPct val="107000"/>
              </a:lnSpc>
              <a:spcAft>
                <a:spcPts val="800"/>
              </a:spcAft>
              <a:buFont typeface="Calibri" panose="020F050202020403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Rank and Nullity</a:t>
            </a:r>
          </a:p>
          <a:p>
            <a:pPr marL="0" indent="0">
              <a:buNone/>
            </a:pPr>
            <a:endParaRPr lang="en-IN" dirty="0"/>
          </a:p>
        </p:txBody>
      </p:sp>
      <p:sp>
        <p:nvSpPr>
          <p:cNvPr id="5" name="TextBox 4">
            <a:extLst>
              <a:ext uri="{FF2B5EF4-FFF2-40B4-BE49-F238E27FC236}">
                <a16:creationId xmlns:a16="http://schemas.microsoft.com/office/drawing/2014/main" id="{0D4DA789-E7F8-4043-9C8E-E5875D32325F}"/>
              </a:ext>
            </a:extLst>
          </p:cNvPr>
          <p:cNvSpPr txBox="1"/>
          <p:nvPr/>
        </p:nvSpPr>
        <p:spPr>
          <a:xfrm>
            <a:off x="162757" y="6180892"/>
            <a:ext cx="12029243" cy="6771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ML LABS PVT LTD || WWW.ANALYTICS6.COM || DATA SCIENCE , AI , ML ,COMPUTER VISION || TRAINING AND CONSULTING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Phone Number : 91-6362546088 || Email : contact@analytics6.com</a:t>
            </a:r>
          </a:p>
        </p:txBody>
      </p:sp>
      <p:pic>
        <p:nvPicPr>
          <p:cNvPr id="6" name="Picture 5">
            <a:extLst>
              <a:ext uri="{FF2B5EF4-FFF2-40B4-BE49-F238E27FC236}">
                <a16:creationId xmlns:a16="http://schemas.microsoft.com/office/drawing/2014/main" id="{80EE8220-C0EA-4218-AEC1-0302E3498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8883" y="14287"/>
            <a:ext cx="1333500" cy="1333500"/>
          </a:xfrm>
          <a:prstGeom prst="rect">
            <a:avLst/>
          </a:prstGeom>
        </p:spPr>
      </p:pic>
    </p:spTree>
    <p:extLst>
      <p:ext uri="{BB962C8B-B14F-4D97-AF65-F5344CB8AC3E}">
        <p14:creationId xmlns:p14="http://schemas.microsoft.com/office/powerpoint/2010/main" val="319062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E03F-C0A2-456B-83FF-1FDDFC5097F1}"/>
              </a:ext>
            </a:extLst>
          </p:cNvPr>
          <p:cNvSpPr>
            <a:spLocks noGrp="1"/>
          </p:cNvSpPr>
          <p:nvPr>
            <p:ph type="title"/>
          </p:nvPr>
        </p:nvSpPr>
        <p:spPr>
          <a:xfrm>
            <a:off x="162757" y="-106531"/>
            <a:ext cx="11191043" cy="1797220"/>
          </a:xfrm>
        </p:spPr>
        <p:txBody>
          <a:bodyPr>
            <a:normAutofit/>
          </a:bodyPr>
          <a:lstStyle/>
          <a:p>
            <a:r>
              <a:rPr lang="en-IN" sz="3200" b="1"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54CF5386-B369-4D91-BA66-136B409C3BB6}"/>
              </a:ext>
            </a:extLst>
          </p:cNvPr>
          <p:cNvSpPr>
            <a:spLocks noGrp="1"/>
          </p:cNvSpPr>
          <p:nvPr>
            <p:ph idx="1"/>
          </p:nvPr>
        </p:nvSpPr>
        <p:spPr>
          <a:xfrm>
            <a:off x="292963" y="1347787"/>
            <a:ext cx="11060837" cy="4829176"/>
          </a:xfrm>
        </p:spPr>
        <p:txBody>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A vector space (also called a </a:t>
            </a:r>
            <a:r>
              <a:rPr lang="en-US" sz="2000" dirty="0">
                <a:solidFill>
                  <a:srgbClr val="FF0000"/>
                </a:solidFill>
                <a:latin typeface="Times New Roman" panose="02020603050405020304" pitchFamily="18" charset="0"/>
                <a:cs typeface="Times New Roman" panose="02020603050405020304" pitchFamily="18" charset="0"/>
              </a:rPr>
              <a:t>linear space</a:t>
            </a:r>
            <a:r>
              <a:rPr lang="en-US" sz="2000" dirty="0">
                <a:latin typeface="Times New Roman" panose="02020603050405020304" pitchFamily="18" charset="0"/>
                <a:cs typeface="Times New Roman" panose="02020603050405020304" pitchFamily="18" charset="0"/>
              </a:rPr>
              <a:t>) is a set of objects called vectors, which may be added together and multiplied ("scaled") by numbers, called scalars. Scalars are often taken to be real numbers, but there are also vector spaces with scalar multiplication by complex numbers, rational numbers, or generally any field. </a:t>
            </a:r>
          </a:p>
          <a:p>
            <a:pPr marL="0" indent="0">
              <a:buNone/>
            </a:pPr>
            <a:endParaRPr lang="en-IN" dirty="0"/>
          </a:p>
        </p:txBody>
      </p:sp>
      <p:sp>
        <p:nvSpPr>
          <p:cNvPr id="5" name="TextBox 4">
            <a:extLst>
              <a:ext uri="{FF2B5EF4-FFF2-40B4-BE49-F238E27FC236}">
                <a16:creationId xmlns:a16="http://schemas.microsoft.com/office/drawing/2014/main" id="{0D4DA789-E7F8-4043-9C8E-E5875D32325F}"/>
              </a:ext>
            </a:extLst>
          </p:cNvPr>
          <p:cNvSpPr txBox="1"/>
          <p:nvPr/>
        </p:nvSpPr>
        <p:spPr>
          <a:xfrm>
            <a:off x="162757" y="6180892"/>
            <a:ext cx="12029243" cy="6771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ML LABS PVT LTD || WWW.ANALYTICS6.COM || DATA SCIENCE , AI , ML ,COMPUTER VISION || TRAINING AND CONSULTING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Phone Number : 91-6362546088 || Email : contact@analytics6.com</a:t>
            </a:r>
          </a:p>
        </p:txBody>
      </p:sp>
      <p:pic>
        <p:nvPicPr>
          <p:cNvPr id="6" name="Picture 5">
            <a:extLst>
              <a:ext uri="{FF2B5EF4-FFF2-40B4-BE49-F238E27FC236}">
                <a16:creationId xmlns:a16="http://schemas.microsoft.com/office/drawing/2014/main" id="{80EE8220-C0EA-4218-AEC1-0302E3498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8883" y="14287"/>
            <a:ext cx="1333500" cy="1333500"/>
          </a:xfrm>
          <a:prstGeom prst="rect">
            <a:avLst/>
          </a:prstGeom>
        </p:spPr>
      </p:pic>
    </p:spTree>
    <p:extLst>
      <p:ext uri="{BB962C8B-B14F-4D97-AF65-F5344CB8AC3E}">
        <p14:creationId xmlns:p14="http://schemas.microsoft.com/office/powerpoint/2010/main" val="173802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E03F-C0A2-456B-83FF-1FDDFC5097F1}"/>
              </a:ext>
            </a:extLst>
          </p:cNvPr>
          <p:cNvSpPr>
            <a:spLocks noGrp="1"/>
          </p:cNvSpPr>
          <p:nvPr>
            <p:ph type="title"/>
          </p:nvPr>
        </p:nvSpPr>
        <p:spPr>
          <a:xfrm>
            <a:off x="162757" y="-106531"/>
            <a:ext cx="11191043" cy="1797220"/>
          </a:xfrm>
        </p:spPr>
        <p:txBody>
          <a:bodyPr>
            <a:normAutofit/>
          </a:bodyPr>
          <a:lstStyle/>
          <a:p>
            <a:r>
              <a:rPr lang="en-IN" sz="3200" b="1"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54CF5386-B369-4D91-BA66-136B409C3BB6}"/>
              </a:ext>
            </a:extLst>
          </p:cNvPr>
          <p:cNvSpPr>
            <a:spLocks noGrp="1"/>
          </p:cNvSpPr>
          <p:nvPr>
            <p:ph idx="1"/>
          </p:nvPr>
        </p:nvSpPr>
        <p:spPr>
          <a:xfrm>
            <a:off x="292963" y="1347787"/>
            <a:ext cx="11060837" cy="4829176"/>
          </a:xfrm>
        </p:spPr>
        <p:txBody>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There are </a:t>
            </a:r>
            <a:r>
              <a:rPr lang="en-US" sz="2000" dirty="0">
                <a:solidFill>
                  <a:srgbClr val="FF0000"/>
                </a:solidFill>
                <a:latin typeface="Times New Roman" panose="02020603050405020304" pitchFamily="18" charset="0"/>
                <a:cs typeface="Times New Roman" panose="02020603050405020304" pitchFamily="18" charset="0"/>
              </a:rPr>
              <a:t>two types </a:t>
            </a:r>
            <a:r>
              <a:rPr lang="en-US" sz="2000" dirty="0">
                <a:latin typeface="Times New Roman" panose="02020603050405020304" pitchFamily="18" charset="0"/>
                <a:cs typeface="Times New Roman" panose="02020603050405020304" pitchFamily="18" charset="0"/>
              </a:rPr>
              <a:t>of physical quantities:</a:t>
            </a:r>
          </a:p>
          <a:p>
            <a:pPr algn="just">
              <a:lnSpc>
                <a:spcPct val="150000"/>
              </a:lnSpc>
            </a:pPr>
            <a:r>
              <a:rPr lang="en-US" sz="2000" dirty="0">
                <a:latin typeface="Times New Roman" panose="02020603050405020304" pitchFamily="18" charset="0"/>
                <a:cs typeface="Times New Roman" panose="02020603050405020304" pitchFamily="18" charset="0"/>
              </a:rPr>
              <a:t>Scalars = quantities that can be described by numerical value alone (Ex: temperature, length, speed)</a:t>
            </a:r>
          </a:p>
          <a:p>
            <a:pPr algn="just">
              <a:lnSpc>
                <a:spcPct val="150000"/>
              </a:lnSpc>
            </a:pPr>
            <a:r>
              <a:rPr lang="en-US" sz="2000" dirty="0">
                <a:latin typeface="Times New Roman" panose="02020603050405020304" pitchFamily="18" charset="0"/>
                <a:cs typeface="Times New Roman" panose="02020603050405020304" pitchFamily="18" charset="0"/>
              </a:rPr>
              <a:t>Vectors = quantities that require both a numerical value and direction (Ex: velocity, force,…)</a:t>
            </a:r>
          </a:p>
          <a:p>
            <a:pPr marL="0" indent="0">
              <a:buNone/>
            </a:pPr>
            <a:endParaRPr lang="en-IN" dirty="0"/>
          </a:p>
        </p:txBody>
      </p:sp>
      <p:sp>
        <p:nvSpPr>
          <p:cNvPr id="5" name="TextBox 4">
            <a:extLst>
              <a:ext uri="{FF2B5EF4-FFF2-40B4-BE49-F238E27FC236}">
                <a16:creationId xmlns:a16="http://schemas.microsoft.com/office/drawing/2014/main" id="{0D4DA789-E7F8-4043-9C8E-E5875D32325F}"/>
              </a:ext>
            </a:extLst>
          </p:cNvPr>
          <p:cNvSpPr txBox="1"/>
          <p:nvPr/>
        </p:nvSpPr>
        <p:spPr>
          <a:xfrm>
            <a:off x="162757" y="6180892"/>
            <a:ext cx="12029243" cy="6771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ML LABS PVT LTD || WWW.ANALYTICS6.COM || DATA SCIENCE , AI , ML ,COMPUTER VISION || TRAINING AND CONSULTING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Phone Number : 91-6362546088 || Email : contact@analytics6.com</a:t>
            </a:r>
          </a:p>
        </p:txBody>
      </p:sp>
      <p:pic>
        <p:nvPicPr>
          <p:cNvPr id="6" name="Picture 5">
            <a:extLst>
              <a:ext uri="{FF2B5EF4-FFF2-40B4-BE49-F238E27FC236}">
                <a16:creationId xmlns:a16="http://schemas.microsoft.com/office/drawing/2014/main" id="{80EE8220-C0EA-4218-AEC1-0302E3498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8883" y="14287"/>
            <a:ext cx="1333500" cy="1333500"/>
          </a:xfrm>
          <a:prstGeom prst="rect">
            <a:avLst/>
          </a:prstGeom>
        </p:spPr>
      </p:pic>
    </p:spTree>
    <p:extLst>
      <p:ext uri="{BB962C8B-B14F-4D97-AF65-F5344CB8AC3E}">
        <p14:creationId xmlns:p14="http://schemas.microsoft.com/office/powerpoint/2010/main" val="89341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E03F-C0A2-456B-83FF-1FDDFC5097F1}"/>
              </a:ext>
            </a:extLst>
          </p:cNvPr>
          <p:cNvSpPr>
            <a:spLocks noGrp="1"/>
          </p:cNvSpPr>
          <p:nvPr>
            <p:ph type="title"/>
          </p:nvPr>
        </p:nvSpPr>
        <p:spPr>
          <a:xfrm>
            <a:off x="21454" y="-284085"/>
            <a:ext cx="11191043" cy="1797220"/>
          </a:xfrm>
        </p:spPr>
        <p:txBody>
          <a:bodyPr>
            <a:normAutofit/>
          </a:bodyPr>
          <a:lstStyle/>
          <a:p>
            <a:r>
              <a:rPr lang="en-IN" sz="3200" b="1" dirty="0">
                <a:latin typeface="Times New Roman" panose="02020603050405020304" pitchFamily="18" charset="0"/>
                <a:cs typeface="Times New Roman" panose="02020603050405020304" pitchFamily="18" charset="0"/>
              </a:rPr>
              <a:t>Definition </a:t>
            </a:r>
          </a:p>
        </p:txBody>
      </p:sp>
      <p:sp>
        <p:nvSpPr>
          <p:cNvPr id="3" name="Content Placeholder 2">
            <a:extLst>
              <a:ext uri="{FF2B5EF4-FFF2-40B4-BE49-F238E27FC236}">
                <a16:creationId xmlns:a16="http://schemas.microsoft.com/office/drawing/2014/main" id="{54CF5386-B369-4D91-BA66-136B409C3BB6}"/>
              </a:ext>
            </a:extLst>
          </p:cNvPr>
          <p:cNvSpPr>
            <a:spLocks noGrp="1"/>
          </p:cNvSpPr>
          <p:nvPr>
            <p:ph idx="1"/>
          </p:nvPr>
        </p:nvSpPr>
        <p:spPr>
          <a:xfrm>
            <a:off x="162757" y="1347787"/>
            <a:ext cx="11191043" cy="4829176"/>
          </a:xfrm>
        </p:spPr>
        <p:txBody>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A non empty set v is said to be a vector space over a field F if </a:t>
            </a:r>
          </a:p>
          <a:p>
            <a:pPr marL="457200" indent="-457200" algn="just">
              <a:lnSpc>
                <a:spcPct val="150000"/>
              </a:lnSpc>
              <a:buAutoNum type="arabicPeriod"/>
            </a:pPr>
            <a:r>
              <a:rPr lang="en-US" sz="2000" dirty="0">
                <a:latin typeface="Times New Roman" panose="02020603050405020304" pitchFamily="18" charset="0"/>
                <a:cs typeface="Times New Roman" panose="02020603050405020304" pitchFamily="18" charset="0"/>
              </a:rPr>
              <a:t>V is an abelian group under an operations called </a:t>
            </a:r>
            <a:r>
              <a:rPr lang="en-US" sz="2000" b="1" dirty="0">
                <a:latin typeface="Times New Roman" panose="02020603050405020304" pitchFamily="18" charset="0"/>
                <a:cs typeface="Times New Roman" panose="02020603050405020304" pitchFamily="18" charset="0"/>
              </a:rPr>
              <a:t>addition </a:t>
            </a:r>
            <a:r>
              <a:rPr lang="en-US" sz="2000" dirty="0">
                <a:latin typeface="Times New Roman" panose="02020603050405020304" pitchFamily="18" charset="0"/>
                <a:cs typeface="Times New Roman" panose="02020603050405020304" pitchFamily="18" charset="0"/>
              </a:rPr>
              <a:t>which we denoted by +.</a:t>
            </a:r>
          </a:p>
        </p:txBody>
      </p:sp>
      <p:sp>
        <p:nvSpPr>
          <p:cNvPr id="5" name="TextBox 4">
            <a:extLst>
              <a:ext uri="{FF2B5EF4-FFF2-40B4-BE49-F238E27FC236}">
                <a16:creationId xmlns:a16="http://schemas.microsoft.com/office/drawing/2014/main" id="{0D4DA789-E7F8-4043-9C8E-E5875D32325F}"/>
              </a:ext>
            </a:extLst>
          </p:cNvPr>
          <p:cNvSpPr txBox="1"/>
          <p:nvPr/>
        </p:nvSpPr>
        <p:spPr>
          <a:xfrm>
            <a:off x="162757" y="6180892"/>
            <a:ext cx="12029243" cy="6771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ML LABS PVT LTD || WWW.ANALYTICS6.COM || DATA SCIENCE , AI , ML ,COMPUTER VISION || TRAINING AND CONSULTING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Phone Number : 91-6362546088 || Email : contact@analytics6.com</a:t>
            </a:r>
          </a:p>
        </p:txBody>
      </p:sp>
      <p:pic>
        <p:nvPicPr>
          <p:cNvPr id="6" name="Picture 5">
            <a:extLst>
              <a:ext uri="{FF2B5EF4-FFF2-40B4-BE49-F238E27FC236}">
                <a16:creationId xmlns:a16="http://schemas.microsoft.com/office/drawing/2014/main" id="{80EE8220-C0EA-4218-AEC1-0302E3498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8883" y="14287"/>
            <a:ext cx="1333500" cy="1333500"/>
          </a:xfrm>
          <a:prstGeom prst="rect">
            <a:avLst/>
          </a:prstGeom>
        </p:spPr>
      </p:pic>
    </p:spTree>
    <p:extLst>
      <p:ext uri="{BB962C8B-B14F-4D97-AF65-F5344CB8AC3E}">
        <p14:creationId xmlns:p14="http://schemas.microsoft.com/office/powerpoint/2010/main" val="1612618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E03F-C0A2-456B-83FF-1FDDFC5097F1}"/>
              </a:ext>
            </a:extLst>
          </p:cNvPr>
          <p:cNvSpPr>
            <a:spLocks noGrp="1"/>
          </p:cNvSpPr>
          <p:nvPr>
            <p:ph type="title"/>
          </p:nvPr>
        </p:nvSpPr>
        <p:spPr>
          <a:xfrm>
            <a:off x="21454" y="-284085"/>
            <a:ext cx="11191043" cy="1797220"/>
          </a:xfrm>
        </p:spPr>
        <p:txBody>
          <a:bodyPr>
            <a:normAutofit/>
          </a:bodyPr>
          <a:lstStyle/>
          <a:p>
            <a:r>
              <a:rPr lang="en-IN" sz="3200" b="1" dirty="0">
                <a:latin typeface="Times New Roman" panose="02020603050405020304" pitchFamily="18" charset="0"/>
                <a:cs typeface="Times New Roman" panose="02020603050405020304" pitchFamily="18" charset="0"/>
              </a:rPr>
              <a:t>Definition </a:t>
            </a:r>
          </a:p>
        </p:txBody>
      </p:sp>
      <p:sp>
        <p:nvSpPr>
          <p:cNvPr id="3" name="Content Placeholder 2">
            <a:extLst>
              <a:ext uri="{FF2B5EF4-FFF2-40B4-BE49-F238E27FC236}">
                <a16:creationId xmlns:a16="http://schemas.microsoft.com/office/drawing/2014/main" id="{54CF5386-B369-4D91-BA66-136B409C3BB6}"/>
              </a:ext>
            </a:extLst>
          </p:cNvPr>
          <p:cNvSpPr>
            <a:spLocks noGrp="1"/>
          </p:cNvSpPr>
          <p:nvPr>
            <p:ph idx="1"/>
          </p:nvPr>
        </p:nvSpPr>
        <p:spPr>
          <a:xfrm>
            <a:off x="162757" y="1347787"/>
            <a:ext cx="11191043" cy="4829176"/>
          </a:xfrm>
        </p:spPr>
        <p:txBody>
          <a:bodyPr/>
          <a:lstStyle/>
          <a:p>
            <a:pPr marL="457200" indent="-457200" algn="just">
              <a:lnSpc>
                <a:spcPct val="150000"/>
              </a:lnSpc>
              <a:buAutoNum type="arabicPeriod" startAt="2"/>
            </a:pPr>
            <a:r>
              <a:rPr lang="en-US" sz="2000" dirty="0">
                <a:latin typeface="Times New Roman" panose="02020603050405020304" pitchFamily="18" charset="0"/>
                <a:cs typeface="Times New Roman" panose="02020603050405020304" pitchFamily="18" charset="0"/>
              </a:rPr>
              <a:t>For every  </a:t>
            </a:r>
            <a:r>
              <a:rPr lang="el-GR" sz="2000" i="0" dirty="0">
                <a:solidFill>
                  <a:srgbClr val="202124"/>
                </a:solidFill>
                <a:effectLst/>
                <a:latin typeface="Times New Roman" panose="02020603050405020304" pitchFamily="18" charset="0"/>
                <a:cs typeface="Times New Roman" panose="02020603050405020304" pitchFamily="18" charset="0"/>
              </a:rPr>
              <a:t>α</a:t>
            </a:r>
            <a:r>
              <a:rPr lang="en-IN" sz="2000" i="0" dirty="0">
                <a:solidFill>
                  <a:srgbClr val="202124"/>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F and v ∈ V , there is defined an element </a:t>
            </a:r>
            <a:r>
              <a:rPr lang="el-GR" sz="2000" i="0" dirty="0">
                <a:solidFill>
                  <a:srgbClr val="202124"/>
                </a:solidFill>
                <a:effectLst/>
                <a:latin typeface="Times New Roman" panose="02020603050405020304" pitchFamily="18" charset="0"/>
                <a:cs typeface="Times New Roman" panose="02020603050405020304" pitchFamily="18" charset="0"/>
              </a:rPr>
              <a:t>α</a:t>
            </a:r>
            <a:r>
              <a:rPr lang="en-IN" sz="2000" i="0" dirty="0">
                <a:solidFill>
                  <a:srgbClr val="202124"/>
                </a:solidFill>
                <a:effectLst/>
                <a:latin typeface="Times New Roman" panose="02020603050405020304" pitchFamily="18" charset="0"/>
                <a:cs typeface="Times New Roman" panose="02020603050405020304" pitchFamily="18" charset="0"/>
              </a:rPr>
              <a:t>v in V subject to the following conditions.</a:t>
            </a:r>
          </a:p>
          <a:p>
            <a:pPr marL="0" indent="0" algn="just">
              <a:lnSpc>
                <a:spcPct val="150000"/>
              </a:lnSpc>
              <a:buNone/>
            </a:pPr>
            <a:r>
              <a:rPr lang="en-IN" sz="2000" dirty="0">
                <a:solidFill>
                  <a:srgbClr val="202124"/>
                </a:solidFill>
                <a:latin typeface="Times New Roman" panose="02020603050405020304" pitchFamily="18" charset="0"/>
                <a:cs typeface="Times New Roman" panose="02020603050405020304" pitchFamily="18" charset="0"/>
              </a:rPr>
              <a:t>          a) </a:t>
            </a:r>
            <a:r>
              <a:rPr lang="el-GR" sz="2000" i="0" dirty="0">
                <a:solidFill>
                  <a:srgbClr val="202124"/>
                </a:solidFill>
                <a:effectLst/>
                <a:latin typeface="Times New Roman" panose="02020603050405020304" pitchFamily="18" charset="0"/>
                <a:cs typeface="Times New Roman" panose="02020603050405020304" pitchFamily="18" charset="0"/>
              </a:rPr>
              <a:t>α</a:t>
            </a:r>
            <a:r>
              <a:rPr lang="en-IN" sz="2000" i="0" dirty="0">
                <a:solidFill>
                  <a:srgbClr val="202124"/>
                </a:solidFill>
                <a:effectLst/>
                <a:latin typeface="Times New Roman" panose="02020603050405020304" pitchFamily="18" charset="0"/>
                <a:cs typeface="Times New Roman" panose="02020603050405020304" pitchFamily="18" charset="0"/>
              </a:rPr>
              <a:t>(u + v) = </a:t>
            </a:r>
            <a:r>
              <a:rPr lang="el-GR" sz="2000" i="0" dirty="0">
                <a:solidFill>
                  <a:srgbClr val="202124"/>
                </a:solidFill>
                <a:effectLst/>
                <a:latin typeface="Times New Roman" panose="02020603050405020304" pitchFamily="18" charset="0"/>
                <a:cs typeface="Times New Roman" panose="02020603050405020304" pitchFamily="18" charset="0"/>
              </a:rPr>
              <a:t>α</a:t>
            </a:r>
            <a:r>
              <a:rPr lang="en-IN" sz="2000" i="0" dirty="0">
                <a:solidFill>
                  <a:srgbClr val="202124"/>
                </a:solidFill>
                <a:effectLst/>
                <a:latin typeface="Times New Roman" panose="02020603050405020304" pitchFamily="18" charset="0"/>
                <a:cs typeface="Times New Roman" panose="02020603050405020304" pitchFamily="18" charset="0"/>
              </a:rPr>
              <a:t>u + </a:t>
            </a:r>
            <a:r>
              <a:rPr lang="el-GR" sz="2000" i="0" dirty="0">
                <a:solidFill>
                  <a:srgbClr val="202124"/>
                </a:solidFill>
                <a:effectLst/>
                <a:latin typeface="Times New Roman" panose="02020603050405020304" pitchFamily="18" charset="0"/>
                <a:cs typeface="Times New Roman" panose="02020603050405020304" pitchFamily="18" charset="0"/>
              </a:rPr>
              <a:t>α</a:t>
            </a:r>
            <a:r>
              <a:rPr lang="en-IN" sz="2000" i="0" dirty="0">
                <a:solidFill>
                  <a:srgbClr val="202124"/>
                </a:solidFill>
                <a:effectLst/>
                <a:latin typeface="Times New Roman" panose="02020603050405020304" pitchFamily="18" charset="0"/>
                <a:cs typeface="Times New Roman" panose="02020603050405020304" pitchFamily="18" charset="0"/>
              </a:rPr>
              <a:t>v for all u, v </a:t>
            </a:r>
            <a:r>
              <a:rPr lang="en-US" sz="2000" dirty="0">
                <a:latin typeface="Times New Roman" panose="02020603050405020304" pitchFamily="18" charset="0"/>
                <a:cs typeface="Times New Roman" panose="02020603050405020304" pitchFamily="18" charset="0"/>
              </a:rPr>
              <a:t>∈ V </a:t>
            </a:r>
            <a:r>
              <a:rPr lang="en-IN" sz="2000" dirty="0">
                <a:solidFill>
                  <a:srgbClr val="202124"/>
                </a:solidFill>
                <a:latin typeface="Times New Roman" panose="02020603050405020304" pitchFamily="18" charset="0"/>
                <a:cs typeface="Times New Roman" panose="02020603050405020304" pitchFamily="18" charset="0"/>
              </a:rPr>
              <a:t> and </a:t>
            </a:r>
            <a:r>
              <a:rPr lang="el-GR" sz="2000" i="0" dirty="0">
                <a:solidFill>
                  <a:srgbClr val="202124"/>
                </a:solidFill>
                <a:effectLst/>
                <a:latin typeface="Times New Roman" panose="02020603050405020304" pitchFamily="18" charset="0"/>
                <a:cs typeface="Times New Roman" panose="02020603050405020304" pitchFamily="18" charset="0"/>
              </a:rPr>
              <a:t>α</a:t>
            </a:r>
            <a:r>
              <a:rPr lang="en-IN" sz="2000" dirty="0">
                <a:solidFill>
                  <a:srgbClr val="202124"/>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F.</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b) (</a:t>
            </a:r>
            <a:r>
              <a:rPr lang="el-GR" sz="2000" i="0" dirty="0">
                <a:solidFill>
                  <a:srgbClr val="202124"/>
                </a:solidFill>
                <a:effectLst/>
                <a:latin typeface="Times New Roman" panose="02020603050405020304" pitchFamily="18" charset="0"/>
                <a:cs typeface="Times New Roman" panose="02020603050405020304" pitchFamily="18" charset="0"/>
              </a:rPr>
              <a:t>α</a:t>
            </a:r>
            <a:r>
              <a:rPr lang="en-IN" sz="2000" i="0" dirty="0">
                <a:solidFill>
                  <a:srgbClr val="202124"/>
                </a:solidFill>
                <a:effectLst/>
                <a:latin typeface="Times New Roman" panose="02020603050405020304" pitchFamily="18" charset="0"/>
                <a:cs typeface="Times New Roman" panose="02020603050405020304" pitchFamily="18" charset="0"/>
              </a:rPr>
              <a:t> +</a:t>
            </a:r>
            <a:r>
              <a:rPr lang="el-GR" sz="1400" b="1" i="0" dirty="0">
                <a:solidFill>
                  <a:srgbClr val="202124"/>
                </a:solidFill>
                <a:effectLst/>
                <a:latin typeface="arial" panose="020B0604020202020204" pitchFamily="34" charset="0"/>
              </a:rPr>
              <a:t> </a:t>
            </a:r>
            <a:r>
              <a:rPr lang="el-GR" sz="2000" i="0" dirty="0">
                <a:solidFill>
                  <a:srgbClr val="202124"/>
                </a:solidFill>
                <a:effectLst/>
                <a:latin typeface="Times New Roman" panose="02020603050405020304" pitchFamily="18" charset="0"/>
                <a:cs typeface="Times New Roman" panose="02020603050405020304" pitchFamily="18" charset="0"/>
              </a:rPr>
              <a:t>β</a:t>
            </a:r>
            <a:r>
              <a:rPr lang="en-IN" sz="2000" i="0" dirty="0">
                <a:solidFill>
                  <a:srgbClr val="202124"/>
                </a:solidFill>
                <a:effectLst/>
                <a:latin typeface="Times New Roman" panose="02020603050405020304" pitchFamily="18" charset="0"/>
                <a:cs typeface="Times New Roman" panose="02020603050405020304" pitchFamily="18" charset="0"/>
              </a:rPr>
              <a:t> )u =</a:t>
            </a:r>
            <a:r>
              <a:rPr lang="el-GR" sz="2000" i="0" dirty="0">
                <a:solidFill>
                  <a:srgbClr val="202124"/>
                </a:solidFill>
                <a:effectLst/>
                <a:latin typeface="Times New Roman" panose="02020603050405020304" pitchFamily="18" charset="0"/>
                <a:cs typeface="Times New Roman" panose="02020603050405020304" pitchFamily="18" charset="0"/>
              </a:rPr>
              <a:t> α</a:t>
            </a:r>
            <a:r>
              <a:rPr lang="en-IN" sz="2000" i="0" dirty="0">
                <a:solidFill>
                  <a:srgbClr val="202124"/>
                </a:solidFill>
                <a:effectLst/>
                <a:latin typeface="Times New Roman" panose="02020603050405020304" pitchFamily="18" charset="0"/>
                <a:cs typeface="Times New Roman" panose="02020603050405020304" pitchFamily="18" charset="0"/>
              </a:rPr>
              <a:t>u +</a:t>
            </a:r>
            <a:r>
              <a:rPr lang="el-GR" sz="1400" b="1" i="0" dirty="0">
                <a:solidFill>
                  <a:srgbClr val="202124"/>
                </a:solidFill>
                <a:effectLst/>
                <a:latin typeface="arial" panose="020B0604020202020204" pitchFamily="34" charset="0"/>
              </a:rPr>
              <a:t> </a:t>
            </a:r>
            <a:r>
              <a:rPr lang="el-GR" sz="2000" i="0" dirty="0">
                <a:solidFill>
                  <a:srgbClr val="202124"/>
                </a:solidFill>
                <a:effectLst/>
                <a:latin typeface="Times New Roman" panose="02020603050405020304" pitchFamily="18" charset="0"/>
                <a:cs typeface="Times New Roman" panose="02020603050405020304" pitchFamily="18" charset="0"/>
              </a:rPr>
              <a:t>β</a:t>
            </a:r>
            <a:r>
              <a:rPr lang="en-IN" sz="2000" dirty="0">
                <a:solidFill>
                  <a:srgbClr val="202124"/>
                </a:solidFill>
                <a:latin typeface="Times New Roman" panose="02020603050405020304" pitchFamily="18" charset="0"/>
                <a:cs typeface="Times New Roman" panose="02020603050405020304" pitchFamily="18" charset="0"/>
              </a:rPr>
              <a:t>u for all u </a:t>
            </a:r>
            <a:r>
              <a:rPr lang="en-US" sz="2000" dirty="0">
                <a:latin typeface="Times New Roman" panose="02020603050405020304" pitchFamily="18" charset="0"/>
                <a:cs typeface="Times New Roman" panose="02020603050405020304" pitchFamily="18" charset="0"/>
              </a:rPr>
              <a:t>∈ V  and </a:t>
            </a:r>
            <a:r>
              <a:rPr lang="el-GR" sz="2000" i="0" dirty="0">
                <a:solidFill>
                  <a:srgbClr val="202124"/>
                </a:solidFill>
                <a:effectLst/>
                <a:latin typeface="Times New Roman" panose="02020603050405020304" pitchFamily="18" charset="0"/>
                <a:cs typeface="Times New Roman" panose="02020603050405020304" pitchFamily="18" charset="0"/>
              </a:rPr>
              <a:t>α</a:t>
            </a:r>
            <a:r>
              <a:rPr lang="en-IN" sz="2000" i="0" dirty="0">
                <a:solidFill>
                  <a:srgbClr val="202124"/>
                </a:solidFill>
                <a:effectLst/>
                <a:latin typeface="Times New Roman" panose="02020603050405020304" pitchFamily="18" charset="0"/>
                <a:cs typeface="Times New Roman" panose="02020603050405020304" pitchFamily="18" charset="0"/>
              </a:rPr>
              <a:t> ,</a:t>
            </a:r>
            <a:r>
              <a:rPr lang="el-GR" sz="2000" i="0" dirty="0">
                <a:solidFill>
                  <a:srgbClr val="202124"/>
                </a:solidFill>
                <a:effectLst/>
                <a:latin typeface="Times New Roman" panose="02020603050405020304" pitchFamily="18" charset="0"/>
                <a:cs typeface="Times New Roman" panose="02020603050405020304" pitchFamily="18" charset="0"/>
              </a:rPr>
              <a:t>β</a:t>
            </a:r>
            <a:r>
              <a:rPr lang="en-IN" sz="2000" i="0" dirty="0">
                <a:solidFill>
                  <a:srgbClr val="202124"/>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F</a:t>
            </a:r>
            <a:r>
              <a:rPr lang="en-IN" sz="2000" i="0" dirty="0">
                <a:solidFill>
                  <a:srgbClr val="202124"/>
                </a:solidFill>
                <a:effectLst/>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IN" sz="2000" dirty="0">
                <a:latin typeface="Times New Roman" panose="02020603050405020304" pitchFamily="18" charset="0"/>
                <a:cs typeface="Times New Roman" panose="02020603050405020304" pitchFamily="18" charset="0"/>
              </a:rPr>
              <a:t>          c) </a:t>
            </a:r>
            <a:r>
              <a:rPr lang="el-GR" sz="2000" i="0" dirty="0">
                <a:solidFill>
                  <a:srgbClr val="202124"/>
                </a:solidFill>
                <a:effectLst/>
                <a:latin typeface="Times New Roman" panose="02020603050405020304" pitchFamily="18" charset="0"/>
                <a:cs typeface="Times New Roman" panose="02020603050405020304" pitchFamily="18" charset="0"/>
              </a:rPr>
              <a:t>α</a:t>
            </a:r>
            <a:r>
              <a:rPr lang="en-IN" sz="2000" i="0" dirty="0">
                <a:solidFill>
                  <a:srgbClr val="202124"/>
                </a:solidFill>
                <a:effectLst/>
                <a:latin typeface="Times New Roman" panose="02020603050405020304" pitchFamily="18" charset="0"/>
                <a:cs typeface="Times New Roman" panose="02020603050405020304" pitchFamily="18" charset="0"/>
              </a:rPr>
              <a:t> </a:t>
            </a:r>
            <a:r>
              <a:rPr lang="en-IN" sz="2000" b="1" dirty="0">
                <a:solidFill>
                  <a:srgbClr val="202124"/>
                </a:solidFill>
                <a:latin typeface="Times New Roman" panose="02020603050405020304" pitchFamily="18" charset="0"/>
                <a:cs typeface="Times New Roman" panose="02020603050405020304" pitchFamily="18" charset="0"/>
              </a:rPr>
              <a:t>(</a:t>
            </a:r>
            <a:r>
              <a:rPr lang="el-GR" sz="2000" i="0" dirty="0">
                <a:solidFill>
                  <a:srgbClr val="202124"/>
                </a:solidFill>
                <a:effectLst/>
                <a:latin typeface="Times New Roman" panose="02020603050405020304" pitchFamily="18" charset="0"/>
                <a:cs typeface="Times New Roman" panose="02020603050405020304" pitchFamily="18" charset="0"/>
              </a:rPr>
              <a:t>β</a:t>
            </a:r>
            <a:r>
              <a:rPr lang="en-IN" sz="2000" i="0" dirty="0">
                <a:solidFill>
                  <a:srgbClr val="202124"/>
                </a:solidFill>
                <a:effectLst/>
                <a:latin typeface="Times New Roman" panose="02020603050405020304" pitchFamily="18" charset="0"/>
                <a:cs typeface="Times New Roman" panose="02020603050405020304" pitchFamily="18" charset="0"/>
              </a:rPr>
              <a:t>u) =  (</a:t>
            </a:r>
            <a:r>
              <a:rPr lang="el-GR" sz="2000" i="0" dirty="0">
                <a:solidFill>
                  <a:srgbClr val="202124"/>
                </a:solidFill>
                <a:effectLst/>
                <a:latin typeface="Times New Roman" panose="02020603050405020304" pitchFamily="18" charset="0"/>
                <a:cs typeface="Times New Roman" panose="02020603050405020304" pitchFamily="18" charset="0"/>
              </a:rPr>
              <a:t>α</a:t>
            </a:r>
            <a:r>
              <a:rPr lang="el-GR" sz="1400" b="1" i="0" dirty="0">
                <a:solidFill>
                  <a:srgbClr val="202124"/>
                </a:solidFill>
                <a:effectLst/>
                <a:latin typeface="arial" panose="020B0604020202020204" pitchFamily="34" charset="0"/>
              </a:rPr>
              <a:t> </a:t>
            </a:r>
            <a:r>
              <a:rPr lang="el-GR" sz="2000" i="0" dirty="0">
                <a:solidFill>
                  <a:srgbClr val="202124"/>
                </a:solidFill>
                <a:effectLst/>
                <a:latin typeface="Times New Roman" panose="02020603050405020304" pitchFamily="18" charset="0"/>
                <a:cs typeface="Times New Roman" panose="02020603050405020304" pitchFamily="18" charset="0"/>
              </a:rPr>
              <a:t>β</a:t>
            </a:r>
            <a:r>
              <a:rPr lang="en-IN" sz="2000" i="0" dirty="0">
                <a:solidFill>
                  <a:srgbClr val="202124"/>
                </a:solidFill>
                <a:effectLst/>
                <a:latin typeface="Times New Roman" panose="02020603050405020304" pitchFamily="18" charset="0"/>
                <a:cs typeface="Times New Roman" panose="02020603050405020304" pitchFamily="18" charset="0"/>
              </a:rPr>
              <a:t> )u for all u </a:t>
            </a:r>
            <a:r>
              <a:rPr lang="en-US" sz="2000" dirty="0">
                <a:latin typeface="Times New Roman" panose="02020603050405020304" pitchFamily="18" charset="0"/>
                <a:cs typeface="Times New Roman" panose="02020603050405020304" pitchFamily="18" charset="0"/>
              </a:rPr>
              <a:t>∈ V and </a:t>
            </a:r>
            <a:r>
              <a:rPr lang="el-GR" sz="2000" i="0" dirty="0">
                <a:solidFill>
                  <a:srgbClr val="202124"/>
                </a:solidFill>
                <a:effectLst/>
                <a:latin typeface="Times New Roman" panose="02020603050405020304" pitchFamily="18" charset="0"/>
                <a:cs typeface="Times New Roman" panose="02020603050405020304" pitchFamily="18" charset="0"/>
              </a:rPr>
              <a:t>α</a:t>
            </a:r>
            <a:r>
              <a:rPr lang="en-IN" sz="2000" i="0" dirty="0">
                <a:solidFill>
                  <a:srgbClr val="202124"/>
                </a:solidFill>
                <a:effectLst/>
                <a:latin typeface="Times New Roman" panose="02020603050405020304" pitchFamily="18" charset="0"/>
                <a:cs typeface="Times New Roman" panose="02020603050405020304" pitchFamily="18" charset="0"/>
              </a:rPr>
              <a:t>,</a:t>
            </a:r>
            <a:r>
              <a:rPr lang="el-GR" sz="1400" b="1" i="0" dirty="0">
                <a:solidFill>
                  <a:srgbClr val="202124"/>
                </a:solidFill>
                <a:effectLst/>
                <a:latin typeface="arial" panose="020B0604020202020204" pitchFamily="34" charset="0"/>
              </a:rPr>
              <a:t> </a:t>
            </a:r>
            <a:r>
              <a:rPr lang="el-GR" sz="2000" i="0" dirty="0">
                <a:solidFill>
                  <a:srgbClr val="202124"/>
                </a:solidFill>
                <a:effectLst/>
                <a:latin typeface="Times New Roman" panose="02020603050405020304" pitchFamily="18" charset="0"/>
                <a:cs typeface="Times New Roman" panose="02020603050405020304" pitchFamily="18" charset="0"/>
              </a:rPr>
              <a:t>β</a:t>
            </a:r>
            <a:r>
              <a:rPr lang="en-US" sz="2000" dirty="0">
                <a:latin typeface="Times New Roman" panose="02020603050405020304" pitchFamily="18" charset="0"/>
                <a:cs typeface="Times New Roman" panose="02020603050405020304" pitchFamily="18" charset="0"/>
              </a:rPr>
              <a:t> ∈ F.</a:t>
            </a:r>
          </a:p>
          <a:p>
            <a:pPr marL="0" indent="0">
              <a:lnSpc>
                <a:spcPct val="150000"/>
              </a:lnSpc>
              <a:buNone/>
            </a:pPr>
            <a:r>
              <a:rPr lang="en-US" sz="2000" dirty="0">
                <a:latin typeface="Times New Roman" panose="02020603050405020304" pitchFamily="18" charset="0"/>
                <a:cs typeface="Times New Roman" panose="02020603050405020304" pitchFamily="18" charset="0"/>
              </a:rPr>
              <a:t>          d) 1u = u for all u ∈ V.</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D4DA789-E7F8-4043-9C8E-E5875D32325F}"/>
              </a:ext>
            </a:extLst>
          </p:cNvPr>
          <p:cNvSpPr txBox="1"/>
          <p:nvPr/>
        </p:nvSpPr>
        <p:spPr>
          <a:xfrm>
            <a:off x="162757" y="6180892"/>
            <a:ext cx="12029243" cy="6771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ML LABS PVT LTD || WWW.ANALYTICS6.COM || DATA SCIENCE , AI , ML ,COMPUTER VISION || TRAINING AND CONSULTING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Phone Number : 91-6362546088 || Email : contact@analytics6.com</a:t>
            </a:r>
          </a:p>
        </p:txBody>
      </p:sp>
      <p:pic>
        <p:nvPicPr>
          <p:cNvPr id="6" name="Picture 5">
            <a:extLst>
              <a:ext uri="{FF2B5EF4-FFF2-40B4-BE49-F238E27FC236}">
                <a16:creationId xmlns:a16="http://schemas.microsoft.com/office/drawing/2014/main" id="{80EE8220-C0EA-4218-AEC1-0302E3498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8883" y="14287"/>
            <a:ext cx="1333500" cy="1333500"/>
          </a:xfrm>
          <a:prstGeom prst="rect">
            <a:avLst/>
          </a:prstGeom>
        </p:spPr>
      </p:pic>
    </p:spTree>
    <p:extLst>
      <p:ext uri="{BB962C8B-B14F-4D97-AF65-F5344CB8AC3E}">
        <p14:creationId xmlns:p14="http://schemas.microsoft.com/office/powerpoint/2010/main" val="62837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E03F-C0A2-456B-83FF-1FDDFC5097F1}"/>
              </a:ext>
            </a:extLst>
          </p:cNvPr>
          <p:cNvSpPr>
            <a:spLocks noGrp="1"/>
          </p:cNvSpPr>
          <p:nvPr>
            <p:ph type="title"/>
          </p:nvPr>
        </p:nvSpPr>
        <p:spPr>
          <a:xfrm>
            <a:off x="21454" y="-284085"/>
            <a:ext cx="11191043" cy="1797220"/>
          </a:xfrm>
        </p:spPr>
        <p:txBody>
          <a:bodyPr>
            <a:normAutofit/>
          </a:bodyPr>
          <a:lstStyle/>
          <a:p>
            <a:r>
              <a:rPr lang="en-IN" sz="3200" b="1" dirty="0">
                <a:latin typeface="Times New Roman" panose="02020603050405020304" pitchFamily="18" charset="0"/>
                <a:cs typeface="Times New Roman" panose="02020603050405020304" pitchFamily="18" charset="0"/>
              </a:rPr>
              <a:t>Subspaces </a:t>
            </a:r>
          </a:p>
        </p:txBody>
      </p:sp>
      <p:sp>
        <p:nvSpPr>
          <p:cNvPr id="3" name="Content Placeholder 2">
            <a:extLst>
              <a:ext uri="{FF2B5EF4-FFF2-40B4-BE49-F238E27FC236}">
                <a16:creationId xmlns:a16="http://schemas.microsoft.com/office/drawing/2014/main" id="{54CF5386-B369-4D91-BA66-136B409C3BB6}"/>
              </a:ext>
            </a:extLst>
          </p:cNvPr>
          <p:cNvSpPr>
            <a:spLocks noGrp="1"/>
          </p:cNvSpPr>
          <p:nvPr>
            <p:ph idx="1"/>
          </p:nvPr>
        </p:nvSpPr>
        <p:spPr>
          <a:xfrm>
            <a:off x="162757" y="1260629"/>
            <a:ext cx="11191043" cy="4916334"/>
          </a:xfrm>
        </p:spPr>
        <p:txBody>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Let V be a vector space over a field F. A non-empty subset W of V is called a subspace of V if W itself is a vector space over F under the operations of V.</a:t>
            </a:r>
          </a:p>
          <a:p>
            <a:pPr marL="0" indent="0" algn="just">
              <a:lnSpc>
                <a:spcPct val="150000"/>
              </a:lnSpc>
              <a:buNone/>
            </a:pPr>
            <a:r>
              <a:rPr lang="en-US" altLang="en-US" sz="2000" dirty="0">
                <a:latin typeface="Times New Roman" panose="02020603050405020304" pitchFamily="18" charset="0"/>
                <a:cs typeface="Times New Roman" panose="02020603050405020304" pitchFamily="18" charset="0"/>
              </a:rPr>
              <a:t>Let V be a vector space, and let W be a subset of V. If W is a vector space with respect to the operations in V, then W is called a subspace of V.</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D4DA789-E7F8-4043-9C8E-E5875D32325F}"/>
              </a:ext>
            </a:extLst>
          </p:cNvPr>
          <p:cNvSpPr txBox="1"/>
          <p:nvPr/>
        </p:nvSpPr>
        <p:spPr>
          <a:xfrm>
            <a:off x="162757" y="6180892"/>
            <a:ext cx="12029243" cy="6771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ML LABS PVT LTD || WWW.ANALYTICS6.COM || DATA SCIENCE , AI , ML ,COMPUTER VISION || TRAINING AND CONSULTING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Phone Number : 91-6362546088 || Email : contact@analytics6.com</a:t>
            </a:r>
          </a:p>
        </p:txBody>
      </p:sp>
      <p:pic>
        <p:nvPicPr>
          <p:cNvPr id="6" name="Picture 5">
            <a:extLst>
              <a:ext uri="{FF2B5EF4-FFF2-40B4-BE49-F238E27FC236}">
                <a16:creationId xmlns:a16="http://schemas.microsoft.com/office/drawing/2014/main" id="{80EE8220-C0EA-4218-AEC1-0302E3498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8883" y="14287"/>
            <a:ext cx="1333500" cy="1333500"/>
          </a:xfrm>
          <a:prstGeom prst="rect">
            <a:avLst/>
          </a:prstGeom>
        </p:spPr>
      </p:pic>
    </p:spTree>
    <p:extLst>
      <p:ext uri="{BB962C8B-B14F-4D97-AF65-F5344CB8AC3E}">
        <p14:creationId xmlns:p14="http://schemas.microsoft.com/office/powerpoint/2010/main" val="2476880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E03F-C0A2-456B-83FF-1FDDFC5097F1}"/>
              </a:ext>
            </a:extLst>
          </p:cNvPr>
          <p:cNvSpPr>
            <a:spLocks noGrp="1"/>
          </p:cNvSpPr>
          <p:nvPr>
            <p:ph type="title"/>
          </p:nvPr>
        </p:nvSpPr>
        <p:spPr>
          <a:xfrm>
            <a:off x="21454" y="-284085"/>
            <a:ext cx="11191043" cy="1797220"/>
          </a:xfrm>
        </p:spPr>
        <p:txBody>
          <a:bodyPr>
            <a:normAutofit/>
          </a:bodyPr>
          <a:lstStyle/>
          <a:p>
            <a:r>
              <a:rPr lang="en-IN" sz="3200" b="1" dirty="0">
                <a:latin typeface="Times New Roman" panose="02020603050405020304" pitchFamily="18" charset="0"/>
                <a:cs typeface="Times New Roman" panose="02020603050405020304" pitchFamily="18" charset="0"/>
              </a:rPr>
              <a:t>Subspaces </a:t>
            </a:r>
          </a:p>
        </p:txBody>
      </p:sp>
      <p:sp>
        <p:nvSpPr>
          <p:cNvPr id="3" name="Content Placeholder 2">
            <a:extLst>
              <a:ext uri="{FF2B5EF4-FFF2-40B4-BE49-F238E27FC236}">
                <a16:creationId xmlns:a16="http://schemas.microsoft.com/office/drawing/2014/main" id="{54CF5386-B369-4D91-BA66-136B409C3BB6}"/>
              </a:ext>
            </a:extLst>
          </p:cNvPr>
          <p:cNvSpPr>
            <a:spLocks noGrp="1"/>
          </p:cNvSpPr>
          <p:nvPr>
            <p:ph idx="1"/>
          </p:nvPr>
        </p:nvSpPr>
        <p:spPr>
          <a:xfrm>
            <a:off x="162757" y="1260629"/>
            <a:ext cx="11191043" cy="4916334"/>
          </a:xfrm>
        </p:spPr>
        <p:txBody>
          <a:bodyPr/>
          <a:lstStyle/>
          <a:p>
            <a:pPr marL="0" lvl="0" indent="0" algn="just">
              <a:lnSpc>
                <a:spcPct val="150000"/>
              </a:lnSpc>
              <a:buNone/>
            </a:pPr>
            <a:r>
              <a:rPr lang="en-US" altLang="en-US" sz="2000" dirty="0">
                <a:latin typeface="Times New Roman" panose="02020603050405020304" pitchFamily="18" charset="0"/>
                <a:cs typeface="Times New Roman" panose="02020603050405020304" pitchFamily="18" charset="0"/>
              </a:rPr>
              <a:t>Theorem: Let V be a vector space, with operations + and   ·, and let W be a subset of V. Then W is a subspace of V if and only if the following conditions hold.</a:t>
            </a:r>
          </a:p>
          <a:p>
            <a:pPr lvl="1" algn="just">
              <a:lnSpc>
                <a:spcPct val="150000"/>
              </a:lnSpc>
            </a:pPr>
            <a:r>
              <a:rPr lang="en-US" altLang="en-US" sz="2000" dirty="0">
                <a:latin typeface="Times New Roman" panose="02020603050405020304" pitchFamily="18" charset="0"/>
                <a:cs typeface="Times New Roman" panose="02020603050405020304" pitchFamily="18" charset="0"/>
              </a:rPr>
              <a:t>Sub0 W is nonempty: The zero vector belongs to W.</a:t>
            </a:r>
          </a:p>
          <a:p>
            <a:pPr lvl="1" algn="just">
              <a:lnSpc>
                <a:spcPct val="150000"/>
              </a:lnSpc>
            </a:pPr>
            <a:r>
              <a:rPr lang="en-US" altLang="en-US" sz="2000" dirty="0">
                <a:latin typeface="Times New Roman" panose="02020603050405020304" pitchFamily="18" charset="0"/>
                <a:cs typeface="Times New Roman" panose="02020603050405020304" pitchFamily="18" charset="0"/>
              </a:rPr>
              <a:t>Sub1 Closure under +: If u and v are any vectors in W, then   u + v   is in W.</a:t>
            </a:r>
          </a:p>
          <a:p>
            <a:pPr lvl="1" algn="just">
              <a:lnSpc>
                <a:spcPct val="150000"/>
              </a:lnSpc>
            </a:pPr>
            <a:r>
              <a:rPr lang="en-US" altLang="en-US" sz="2000" dirty="0">
                <a:latin typeface="Times New Roman" panose="02020603050405020304" pitchFamily="18" charset="0"/>
                <a:cs typeface="Times New Roman" panose="02020603050405020304" pitchFamily="18" charset="0"/>
              </a:rPr>
              <a:t>Sub2 Closure under ·: If v is any vector in W, and c is any real number, then   c · v   is in W.</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D4DA789-E7F8-4043-9C8E-E5875D32325F}"/>
              </a:ext>
            </a:extLst>
          </p:cNvPr>
          <p:cNvSpPr txBox="1"/>
          <p:nvPr/>
        </p:nvSpPr>
        <p:spPr>
          <a:xfrm>
            <a:off x="162757" y="6180892"/>
            <a:ext cx="12029243" cy="6771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ML LABS PVT LTD || WWW.ANALYTICS6.COM || DATA SCIENCE , AI , ML ,COMPUTER VISION || TRAINING AND CONSULTING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Phone Number : 91-6362546088 || Email : contact@analytics6.com</a:t>
            </a:r>
          </a:p>
        </p:txBody>
      </p:sp>
      <p:pic>
        <p:nvPicPr>
          <p:cNvPr id="6" name="Picture 5">
            <a:extLst>
              <a:ext uri="{FF2B5EF4-FFF2-40B4-BE49-F238E27FC236}">
                <a16:creationId xmlns:a16="http://schemas.microsoft.com/office/drawing/2014/main" id="{80EE8220-C0EA-4218-AEC1-0302E3498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8883" y="14287"/>
            <a:ext cx="1333500" cy="1333500"/>
          </a:xfrm>
          <a:prstGeom prst="rect">
            <a:avLst/>
          </a:prstGeom>
        </p:spPr>
      </p:pic>
    </p:spTree>
    <p:extLst>
      <p:ext uri="{BB962C8B-B14F-4D97-AF65-F5344CB8AC3E}">
        <p14:creationId xmlns:p14="http://schemas.microsoft.com/office/powerpoint/2010/main" val="3283704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E03F-C0A2-456B-83FF-1FDDFC5097F1}"/>
              </a:ext>
            </a:extLst>
          </p:cNvPr>
          <p:cNvSpPr>
            <a:spLocks noGrp="1"/>
          </p:cNvSpPr>
          <p:nvPr>
            <p:ph type="title"/>
          </p:nvPr>
        </p:nvSpPr>
        <p:spPr>
          <a:xfrm>
            <a:off x="21454" y="-284085"/>
            <a:ext cx="11191043" cy="1797220"/>
          </a:xfrm>
        </p:spPr>
        <p:txBody>
          <a:bodyPr>
            <a:normAutofit/>
          </a:bodyPr>
          <a:lstStyle/>
          <a:p>
            <a:r>
              <a:rPr lang="en-IN" sz="3200" b="1" dirty="0">
                <a:latin typeface="Times New Roman" panose="02020603050405020304" pitchFamily="18" charset="0"/>
                <a:cs typeface="Times New Roman" panose="02020603050405020304" pitchFamily="18" charset="0"/>
              </a:rPr>
              <a:t>Linear transformation </a:t>
            </a:r>
          </a:p>
        </p:txBody>
      </p:sp>
      <p:sp>
        <p:nvSpPr>
          <p:cNvPr id="3" name="Content Placeholder 2">
            <a:extLst>
              <a:ext uri="{FF2B5EF4-FFF2-40B4-BE49-F238E27FC236}">
                <a16:creationId xmlns:a16="http://schemas.microsoft.com/office/drawing/2014/main" id="{54CF5386-B369-4D91-BA66-136B409C3BB6}"/>
              </a:ext>
            </a:extLst>
          </p:cNvPr>
          <p:cNvSpPr>
            <a:spLocks noGrp="1"/>
          </p:cNvSpPr>
          <p:nvPr>
            <p:ph idx="1"/>
          </p:nvPr>
        </p:nvSpPr>
        <p:spPr>
          <a:xfrm>
            <a:off x="162757" y="1260629"/>
            <a:ext cx="11191043" cy="4916334"/>
          </a:xfrm>
        </p:spPr>
        <p:txBody>
          <a:bodyPr/>
          <a:lstStyle/>
          <a:p>
            <a:pPr marL="0" lvl="0" indent="0" algn="just">
              <a:lnSpc>
                <a:spcPct val="150000"/>
              </a:lnSpc>
              <a:buNone/>
            </a:pPr>
            <a:r>
              <a:rPr lang="en-US" altLang="en-US" sz="2000" dirty="0">
                <a:latin typeface="Times New Roman" panose="02020603050405020304" pitchFamily="18" charset="0"/>
                <a:cs typeface="Times New Roman" panose="02020603050405020304" pitchFamily="18" charset="0"/>
              </a:rPr>
              <a:t>Let V and W be a vector spaces over a field F .A mapping T : V </a:t>
            </a:r>
            <a:r>
              <a:rPr lang="en-US" sz="2000" dirty="0">
                <a:latin typeface="Times New Roman" pitchFamily="18" charset="0"/>
                <a:cs typeface="Times New Roman" pitchFamily="18" charset="0"/>
              </a:rPr>
              <a:t>→ W is called a </a:t>
            </a:r>
            <a:r>
              <a:rPr lang="en-US" sz="2000" b="1" dirty="0">
                <a:latin typeface="Times New Roman" pitchFamily="18" charset="0"/>
                <a:cs typeface="Times New Roman" pitchFamily="18" charset="0"/>
              </a:rPr>
              <a:t>homomorphism . </a:t>
            </a:r>
            <a:r>
              <a:rPr lang="en-US" sz="2000" dirty="0">
                <a:latin typeface="Times New Roman" pitchFamily="18" charset="0"/>
                <a:cs typeface="Times New Roman" pitchFamily="18" charset="0"/>
              </a:rPr>
              <a:t>A homomorphism T of vector spaces is also called a </a:t>
            </a:r>
            <a:r>
              <a:rPr lang="en-US" sz="2000" b="1" dirty="0">
                <a:latin typeface="Times New Roman" pitchFamily="18" charset="0"/>
                <a:cs typeface="Times New Roman" pitchFamily="18" charset="0"/>
              </a:rPr>
              <a:t>linear transformation</a:t>
            </a:r>
            <a:r>
              <a:rPr lang="en-US" sz="2000" dirty="0">
                <a:latin typeface="Times New Roman" pitchFamily="18" charset="0"/>
                <a:cs typeface="Times New Roman" pitchFamily="18" charset="0"/>
              </a:rPr>
              <a:t>.</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D4DA789-E7F8-4043-9C8E-E5875D32325F}"/>
              </a:ext>
            </a:extLst>
          </p:cNvPr>
          <p:cNvSpPr txBox="1"/>
          <p:nvPr/>
        </p:nvSpPr>
        <p:spPr>
          <a:xfrm>
            <a:off x="162757" y="6180892"/>
            <a:ext cx="12029243" cy="6771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ML LABS PVT LTD || WWW.ANALYTICS6.COM || DATA SCIENCE , AI , ML ,COMPUTER VISION || TRAINING AND CONSULTING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		Phone Number : 91-6362546088 || Email : contact@analytics6.com</a:t>
            </a:r>
          </a:p>
        </p:txBody>
      </p:sp>
      <p:pic>
        <p:nvPicPr>
          <p:cNvPr id="6" name="Picture 5">
            <a:extLst>
              <a:ext uri="{FF2B5EF4-FFF2-40B4-BE49-F238E27FC236}">
                <a16:creationId xmlns:a16="http://schemas.microsoft.com/office/drawing/2014/main" id="{80EE8220-C0EA-4218-AEC1-0302E3498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8883" y="14287"/>
            <a:ext cx="1333500" cy="1333500"/>
          </a:xfrm>
          <a:prstGeom prst="rect">
            <a:avLst/>
          </a:prstGeom>
        </p:spPr>
      </p:pic>
    </p:spTree>
    <p:extLst>
      <p:ext uri="{BB962C8B-B14F-4D97-AF65-F5344CB8AC3E}">
        <p14:creationId xmlns:p14="http://schemas.microsoft.com/office/powerpoint/2010/main" val="3072817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 PPT Presentation</Template>
  <TotalTime>827</TotalTime>
  <Words>1525</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vt:lpstr>
      <vt:lpstr>Calibri</vt:lpstr>
      <vt:lpstr>Calibri Light</vt:lpstr>
      <vt:lpstr>Times New Roman</vt:lpstr>
      <vt:lpstr>Office Theme</vt:lpstr>
      <vt:lpstr>Vector spaces</vt:lpstr>
      <vt:lpstr>Agenda</vt:lpstr>
      <vt:lpstr>Introduction </vt:lpstr>
      <vt:lpstr>Introduction </vt:lpstr>
      <vt:lpstr>Definition </vt:lpstr>
      <vt:lpstr>Definition </vt:lpstr>
      <vt:lpstr>Subspaces </vt:lpstr>
      <vt:lpstr>Subspaces </vt:lpstr>
      <vt:lpstr>Linear transformation </vt:lpstr>
      <vt:lpstr>Linear transformation </vt:lpstr>
      <vt:lpstr>Linear transformation </vt:lpstr>
      <vt:lpstr>Span of a Set </vt:lpstr>
      <vt:lpstr>Span of a Set </vt:lpstr>
      <vt:lpstr>Basis and Dimension</vt:lpstr>
      <vt:lpstr>Rank and Nullity</vt:lpstr>
      <vt:lpstr>Rank and Nullity</vt:lpstr>
      <vt:lpstr>Matrix of a linear Transformation </vt:lpstr>
      <vt:lpstr>Matrix of a linear Transformation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 spaces</dc:title>
  <dc:creator>LIZY PERPETUA</dc:creator>
  <cp:lastModifiedBy>LIZY PERPETUA</cp:lastModifiedBy>
  <cp:revision>28</cp:revision>
  <dcterms:created xsi:type="dcterms:W3CDTF">2021-05-03T06:41:17Z</dcterms:created>
  <dcterms:modified xsi:type="dcterms:W3CDTF">2021-05-04T10:11:28Z</dcterms:modified>
</cp:coreProperties>
</file>