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2DDBD-D406-41C9-AC6B-C8BEA87A70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1408411-A72B-4DFE-B1BE-1A4295A42077}">
      <dgm:prSet/>
      <dgm:spPr/>
      <dgm:t>
        <a:bodyPr/>
        <a:lstStyle/>
        <a:p>
          <a:r>
            <a:rPr lang="en-US" dirty="0"/>
            <a:t>What is central limit theorem?</a:t>
          </a:r>
          <a:endParaRPr lang="en-IN" dirty="0"/>
        </a:p>
      </dgm:t>
    </dgm:pt>
    <dgm:pt modelId="{14247997-C8B1-4D0E-9ADC-D60C4E171585}" type="parTrans" cxnId="{2DCCB2C1-967C-4546-BF2D-D4BBBD4E993A}">
      <dgm:prSet/>
      <dgm:spPr/>
      <dgm:t>
        <a:bodyPr/>
        <a:lstStyle/>
        <a:p>
          <a:endParaRPr lang="en-IN"/>
        </a:p>
      </dgm:t>
    </dgm:pt>
    <dgm:pt modelId="{FC62EB1D-BD07-4922-BAB4-92F760F45E25}" type="sibTrans" cxnId="{2DCCB2C1-967C-4546-BF2D-D4BBBD4E993A}">
      <dgm:prSet/>
      <dgm:spPr/>
      <dgm:t>
        <a:bodyPr/>
        <a:lstStyle/>
        <a:p>
          <a:endParaRPr lang="en-IN"/>
        </a:p>
      </dgm:t>
    </dgm:pt>
    <dgm:pt modelId="{5DAB9280-254B-4B0B-A15E-2E2016D68E56}" type="pres">
      <dgm:prSet presAssocID="{0C32DDBD-D406-41C9-AC6B-C8BEA87A706F}" presName="linear" presStyleCnt="0">
        <dgm:presLayoutVars>
          <dgm:animLvl val="lvl"/>
          <dgm:resizeHandles val="exact"/>
        </dgm:presLayoutVars>
      </dgm:prSet>
      <dgm:spPr/>
    </dgm:pt>
    <dgm:pt modelId="{AC297003-197B-4929-B24E-E2C5822F06A9}" type="pres">
      <dgm:prSet presAssocID="{91408411-A72B-4DFE-B1BE-1A4295A4207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991D776-6118-4C8F-94EE-3A0BD2352FB7}" type="presOf" srcId="{91408411-A72B-4DFE-B1BE-1A4295A42077}" destId="{AC297003-197B-4929-B24E-E2C5822F06A9}" srcOrd="0" destOrd="0" presId="urn:microsoft.com/office/officeart/2005/8/layout/vList2"/>
    <dgm:cxn modelId="{D2AC02B8-AD9B-4BBB-A7F5-02BC7E00B63D}" type="presOf" srcId="{0C32DDBD-D406-41C9-AC6B-C8BEA87A706F}" destId="{5DAB9280-254B-4B0B-A15E-2E2016D68E56}" srcOrd="0" destOrd="0" presId="urn:microsoft.com/office/officeart/2005/8/layout/vList2"/>
    <dgm:cxn modelId="{2DCCB2C1-967C-4546-BF2D-D4BBBD4E993A}" srcId="{0C32DDBD-D406-41C9-AC6B-C8BEA87A706F}" destId="{91408411-A72B-4DFE-B1BE-1A4295A42077}" srcOrd="0" destOrd="0" parTransId="{14247997-C8B1-4D0E-9ADC-D60C4E171585}" sibTransId="{FC62EB1D-BD07-4922-BAB4-92F760F45E25}"/>
    <dgm:cxn modelId="{08D9167E-381A-4D44-9144-AB4DEED3756C}" type="presParOf" srcId="{5DAB9280-254B-4B0B-A15E-2E2016D68E56}" destId="{AC297003-197B-4929-B24E-E2C5822F06A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A0269-E71F-4844-B343-8E5D75C791D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9F66DF-3FA1-44B9-9710-37D49A31A319}">
      <dgm:prSet/>
      <dgm:spPr/>
      <dgm:t>
        <a:bodyPr/>
        <a:lstStyle/>
        <a:p>
          <a:r>
            <a:rPr lang="en-US" dirty="0"/>
            <a:t>One of the most important theorem in statistics and probability theory is the central limit theorem.</a:t>
          </a:r>
          <a:endParaRPr lang="en-IN" dirty="0"/>
        </a:p>
      </dgm:t>
    </dgm:pt>
    <dgm:pt modelId="{1309A202-5E39-47BF-8AF6-4FF77B58A41B}" type="parTrans" cxnId="{D41C3D3D-8D2E-4F24-937E-442DED897F88}">
      <dgm:prSet/>
      <dgm:spPr/>
      <dgm:t>
        <a:bodyPr/>
        <a:lstStyle/>
        <a:p>
          <a:endParaRPr lang="en-IN"/>
        </a:p>
      </dgm:t>
    </dgm:pt>
    <dgm:pt modelId="{9D2C7FCF-5248-4E5D-A41D-8BD38CFD834C}" type="sibTrans" cxnId="{D41C3D3D-8D2E-4F24-937E-442DED897F88}">
      <dgm:prSet/>
      <dgm:spPr/>
      <dgm:t>
        <a:bodyPr/>
        <a:lstStyle/>
        <a:p>
          <a:endParaRPr lang="en-IN"/>
        </a:p>
      </dgm:t>
    </dgm:pt>
    <dgm:pt modelId="{E4C39140-CAEC-4FC7-84E6-77DDF171E868}">
      <dgm:prSet/>
      <dgm:spPr/>
      <dgm:t>
        <a:bodyPr/>
        <a:lstStyle/>
        <a:p>
          <a:r>
            <a:rPr lang="en-US" dirty="0"/>
            <a:t>Most widely used in statistics</a:t>
          </a:r>
          <a:endParaRPr lang="en-IN" dirty="0"/>
        </a:p>
      </dgm:t>
    </dgm:pt>
    <dgm:pt modelId="{60478169-8C87-46AE-ACC9-24FDB0D7DD75}" type="parTrans" cxnId="{B511F05E-D6DB-48C5-8BA2-007A78E1BFCB}">
      <dgm:prSet/>
      <dgm:spPr/>
      <dgm:t>
        <a:bodyPr/>
        <a:lstStyle/>
        <a:p>
          <a:endParaRPr lang="en-IN"/>
        </a:p>
      </dgm:t>
    </dgm:pt>
    <dgm:pt modelId="{2950887E-4686-4C3B-B259-0E9319221433}" type="sibTrans" cxnId="{B511F05E-D6DB-48C5-8BA2-007A78E1BFCB}">
      <dgm:prSet/>
      <dgm:spPr/>
      <dgm:t>
        <a:bodyPr/>
        <a:lstStyle/>
        <a:p>
          <a:endParaRPr lang="en-IN"/>
        </a:p>
      </dgm:t>
    </dgm:pt>
    <dgm:pt modelId="{FC093276-B26C-4FD1-95CF-AA8E2D90978D}">
      <dgm:prSet/>
      <dgm:spPr/>
      <dgm:t>
        <a:bodyPr/>
        <a:lstStyle/>
        <a:p>
          <a:r>
            <a:rPr lang="en-US"/>
            <a:t>It’s usefulness lies in its simple definition.</a:t>
          </a:r>
          <a:endParaRPr lang="en-IN"/>
        </a:p>
      </dgm:t>
    </dgm:pt>
    <dgm:pt modelId="{3EFE005B-6143-4240-A525-98C7E17803DB}" type="parTrans" cxnId="{596AD8BA-9D1C-4D06-A33B-4679E3C63A05}">
      <dgm:prSet/>
      <dgm:spPr/>
      <dgm:t>
        <a:bodyPr/>
        <a:lstStyle/>
        <a:p>
          <a:endParaRPr lang="en-IN"/>
        </a:p>
      </dgm:t>
    </dgm:pt>
    <dgm:pt modelId="{1BC32679-6852-453D-8A2A-37235EC7154A}" type="sibTrans" cxnId="{596AD8BA-9D1C-4D06-A33B-4679E3C63A05}">
      <dgm:prSet/>
      <dgm:spPr/>
      <dgm:t>
        <a:bodyPr/>
        <a:lstStyle/>
        <a:p>
          <a:endParaRPr lang="en-IN"/>
        </a:p>
      </dgm:t>
    </dgm:pt>
    <dgm:pt modelId="{A690F4B2-2506-4DA2-AFB8-11A5C7419F34}" type="pres">
      <dgm:prSet presAssocID="{F5BA0269-E71F-4844-B343-8E5D75C791D2}" presName="Name0" presStyleCnt="0">
        <dgm:presLayoutVars>
          <dgm:dir/>
          <dgm:resizeHandles val="exact"/>
        </dgm:presLayoutVars>
      </dgm:prSet>
      <dgm:spPr/>
    </dgm:pt>
    <dgm:pt modelId="{FBB01D66-6A30-4832-B814-2923F877B96D}" type="pres">
      <dgm:prSet presAssocID="{6B9F66DF-3FA1-44B9-9710-37D49A31A319}" presName="node" presStyleLbl="node1" presStyleIdx="0" presStyleCnt="3">
        <dgm:presLayoutVars>
          <dgm:bulletEnabled val="1"/>
        </dgm:presLayoutVars>
      </dgm:prSet>
      <dgm:spPr/>
    </dgm:pt>
    <dgm:pt modelId="{9F19E8B0-FCD0-4FD1-AA95-1D4D605D0D55}" type="pres">
      <dgm:prSet presAssocID="{9D2C7FCF-5248-4E5D-A41D-8BD38CFD834C}" presName="sibTrans" presStyleLbl="sibTrans2D1" presStyleIdx="0" presStyleCnt="2"/>
      <dgm:spPr/>
    </dgm:pt>
    <dgm:pt modelId="{2417909F-351B-41EB-AFAC-F4FDB2A1F9C2}" type="pres">
      <dgm:prSet presAssocID="{9D2C7FCF-5248-4E5D-A41D-8BD38CFD834C}" presName="connectorText" presStyleLbl="sibTrans2D1" presStyleIdx="0" presStyleCnt="2"/>
      <dgm:spPr/>
    </dgm:pt>
    <dgm:pt modelId="{C6B201A0-7DDE-4A19-97B0-043A94C8729D}" type="pres">
      <dgm:prSet presAssocID="{E4C39140-CAEC-4FC7-84E6-77DDF171E868}" presName="node" presStyleLbl="node1" presStyleIdx="1" presStyleCnt="3">
        <dgm:presLayoutVars>
          <dgm:bulletEnabled val="1"/>
        </dgm:presLayoutVars>
      </dgm:prSet>
      <dgm:spPr/>
    </dgm:pt>
    <dgm:pt modelId="{5796C51D-2CBF-4F05-82EB-6FC34DEC9DA6}" type="pres">
      <dgm:prSet presAssocID="{2950887E-4686-4C3B-B259-0E9319221433}" presName="sibTrans" presStyleLbl="sibTrans2D1" presStyleIdx="1" presStyleCnt="2"/>
      <dgm:spPr/>
    </dgm:pt>
    <dgm:pt modelId="{6CC5F2D1-5912-48DC-91A4-53CCC9A914B8}" type="pres">
      <dgm:prSet presAssocID="{2950887E-4686-4C3B-B259-0E9319221433}" presName="connectorText" presStyleLbl="sibTrans2D1" presStyleIdx="1" presStyleCnt="2"/>
      <dgm:spPr/>
    </dgm:pt>
    <dgm:pt modelId="{F3637226-B976-4A8D-B12B-38E703DA0619}" type="pres">
      <dgm:prSet presAssocID="{FC093276-B26C-4FD1-95CF-AA8E2D90978D}" presName="node" presStyleLbl="node1" presStyleIdx="2" presStyleCnt="3">
        <dgm:presLayoutVars>
          <dgm:bulletEnabled val="1"/>
        </dgm:presLayoutVars>
      </dgm:prSet>
      <dgm:spPr/>
    </dgm:pt>
  </dgm:ptLst>
  <dgm:cxnLst>
    <dgm:cxn modelId="{E3E07C0A-1898-4189-8D62-3ACB9823D9FB}" type="presOf" srcId="{2950887E-4686-4C3B-B259-0E9319221433}" destId="{5796C51D-2CBF-4F05-82EB-6FC34DEC9DA6}" srcOrd="0" destOrd="0" presId="urn:microsoft.com/office/officeart/2005/8/layout/process1"/>
    <dgm:cxn modelId="{D41C3D3D-8D2E-4F24-937E-442DED897F88}" srcId="{F5BA0269-E71F-4844-B343-8E5D75C791D2}" destId="{6B9F66DF-3FA1-44B9-9710-37D49A31A319}" srcOrd="0" destOrd="0" parTransId="{1309A202-5E39-47BF-8AF6-4FF77B58A41B}" sibTransId="{9D2C7FCF-5248-4E5D-A41D-8BD38CFD834C}"/>
    <dgm:cxn modelId="{B511F05E-D6DB-48C5-8BA2-007A78E1BFCB}" srcId="{F5BA0269-E71F-4844-B343-8E5D75C791D2}" destId="{E4C39140-CAEC-4FC7-84E6-77DDF171E868}" srcOrd="1" destOrd="0" parTransId="{60478169-8C87-46AE-ACC9-24FDB0D7DD75}" sibTransId="{2950887E-4686-4C3B-B259-0E9319221433}"/>
    <dgm:cxn modelId="{FF7FDF42-4E8D-44B9-8987-FB28158D3A76}" type="presOf" srcId="{F5BA0269-E71F-4844-B343-8E5D75C791D2}" destId="{A690F4B2-2506-4DA2-AFB8-11A5C7419F34}" srcOrd="0" destOrd="0" presId="urn:microsoft.com/office/officeart/2005/8/layout/process1"/>
    <dgm:cxn modelId="{5FDEBE45-E7BD-47EA-890F-DDAC8902B1B4}" type="presOf" srcId="{2950887E-4686-4C3B-B259-0E9319221433}" destId="{6CC5F2D1-5912-48DC-91A4-53CCC9A914B8}" srcOrd="1" destOrd="0" presId="urn:microsoft.com/office/officeart/2005/8/layout/process1"/>
    <dgm:cxn modelId="{BC748E89-654E-45EA-B58F-D35D73E16BBF}" type="presOf" srcId="{6B9F66DF-3FA1-44B9-9710-37D49A31A319}" destId="{FBB01D66-6A30-4832-B814-2923F877B96D}" srcOrd="0" destOrd="0" presId="urn:microsoft.com/office/officeart/2005/8/layout/process1"/>
    <dgm:cxn modelId="{596AD8BA-9D1C-4D06-A33B-4679E3C63A05}" srcId="{F5BA0269-E71F-4844-B343-8E5D75C791D2}" destId="{FC093276-B26C-4FD1-95CF-AA8E2D90978D}" srcOrd="2" destOrd="0" parTransId="{3EFE005B-6143-4240-A525-98C7E17803DB}" sibTransId="{1BC32679-6852-453D-8A2A-37235EC7154A}"/>
    <dgm:cxn modelId="{474827C8-3C8F-45C0-B696-2CC467CE688E}" type="presOf" srcId="{9D2C7FCF-5248-4E5D-A41D-8BD38CFD834C}" destId="{2417909F-351B-41EB-AFAC-F4FDB2A1F9C2}" srcOrd="1" destOrd="0" presId="urn:microsoft.com/office/officeart/2005/8/layout/process1"/>
    <dgm:cxn modelId="{4965BBC8-4CB1-4DFF-8F8A-78A28F46E79C}" type="presOf" srcId="{9D2C7FCF-5248-4E5D-A41D-8BD38CFD834C}" destId="{9F19E8B0-FCD0-4FD1-AA95-1D4D605D0D55}" srcOrd="0" destOrd="0" presId="urn:microsoft.com/office/officeart/2005/8/layout/process1"/>
    <dgm:cxn modelId="{F1C7E6D1-F86B-43CB-A8E7-2FA9A4199800}" type="presOf" srcId="{E4C39140-CAEC-4FC7-84E6-77DDF171E868}" destId="{C6B201A0-7DDE-4A19-97B0-043A94C8729D}" srcOrd="0" destOrd="0" presId="urn:microsoft.com/office/officeart/2005/8/layout/process1"/>
    <dgm:cxn modelId="{2D887FD8-C8D2-4388-94CF-04AF50CAA994}" type="presOf" srcId="{FC093276-B26C-4FD1-95CF-AA8E2D90978D}" destId="{F3637226-B976-4A8D-B12B-38E703DA0619}" srcOrd="0" destOrd="0" presId="urn:microsoft.com/office/officeart/2005/8/layout/process1"/>
    <dgm:cxn modelId="{462CE28E-5AF7-46A7-B58E-02605CD0713D}" type="presParOf" srcId="{A690F4B2-2506-4DA2-AFB8-11A5C7419F34}" destId="{FBB01D66-6A30-4832-B814-2923F877B96D}" srcOrd="0" destOrd="0" presId="urn:microsoft.com/office/officeart/2005/8/layout/process1"/>
    <dgm:cxn modelId="{C7EE8E60-D611-42EC-B6CD-72A653880AFE}" type="presParOf" srcId="{A690F4B2-2506-4DA2-AFB8-11A5C7419F34}" destId="{9F19E8B0-FCD0-4FD1-AA95-1D4D605D0D55}" srcOrd="1" destOrd="0" presId="urn:microsoft.com/office/officeart/2005/8/layout/process1"/>
    <dgm:cxn modelId="{CE11C1A7-CA74-44C8-AE52-184D9C787207}" type="presParOf" srcId="{9F19E8B0-FCD0-4FD1-AA95-1D4D605D0D55}" destId="{2417909F-351B-41EB-AFAC-F4FDB2A1F9C2}" srcOrd="0" destOrd="0" presId="urn:microsoft.com/office/officeart/2005/8/layout/process1"/>
    <dgm:cxn modelId="{1802AF01-6E13-4EB5-B60B-DA9D52BB42B8}" type="presParOf" srcId="{A690F4B2-2506-4DA2-AFB8-11A5C7419F34}" destId="{C6B201A0-7DDE-4A19-97B0-043A94C8729D}" srcOrd="2" destOrd="0" presId="urn:microsoft.com/office/officeart/2005/8/layout/process1"/>
    <dgm:cxn modelId="{7E27DD37-7BC8-4930-93F8-99C7C99592D0}" type="presParOf" srcId="{A690F4B2-2506-4DA2-AFB8-11A5C7419F34}" destId="{5796C51D-2CBF-4F05-82EB-6FC34DEC9DA6}" srcOrd="3" destOrd="0" presId="urn:microsoft.com/office/officeart/2005/8/layout/process1"/>
    <dgm:cxn modelId="{82491CA2-BCEE-4510-9AF4-54BCB13B6DCC}" type="presParOf" srcId="{5796C51D-2CBF-4F05-82EB-6FC34DEC9DA6}" destId="{6CC5F2D1-5912-48DC-91A4-53CCC9A914B8}" srcOrd="0" destOrd="0" presId="urn:microsoft.com/office/officeart/2005/8/layout/process1"/>
    <dgm:cxn modelId="{5E96DA9E-F7CD-4F2A-94FF-E8590ABA37F0}" type="presParOf" srcId="{A690F4B2-2506-4DA2-AFB8-11A5C7419F34}" destId="{F3637226-B976-4A8D-B12B-38E703DA06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D8C2C-2865-4D87-9D6A-AFB7919EDCD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97D8CD-993A-4F8A-AE48-BA57EF29C38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other words, there is no need to know very much about the actual distribution of 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variables , as long as there are enough instances of them – their sum can be treated as normally distributed</a:t>
          </a:r>
          <a:r>
            <a:rPr lang="en-US" sz="46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IN" sz="4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FBF6B-C93D-4EDB-9F75-68E7D97FAFBB}" type="parTrans" cxnId="{6E53A1AC-A6F7-4248-A37F-341FB5C85CAE}">
      <dgm:prSet/>
      <dgm:spPr/>
      <dgm:t>
        <a:bodyPr/>
        <a:lstStyle/>
        <a:p>
          <a:endParaRPr lang="en-IN"/>
        </a:p>
      </dgm:t>
    </dgm:pt>
    <dgm:pt modelId="{9135045B-CC51-4BC7-B137-D946775BC2E1}" type="sibTrans" cxnId="{6E53A1AC-A6F7-4248-A37F-341FB5C85CAE}">
      <dgm:prSet/>
      <dgm:spPr/>
      <dgm:t>
        <a:bodyPr/>
        <a:lstStyle/>
        <a:p>
          <a:endParaRPr lang="en-IN"/>
        </a:p>
      </dgm:t>
    </dgm:pt>
    <dgm:pt modelId="{903CA97D-8FEA-4772-BC5C-9705564B3D5C}" type="pres">
      <dgm:prSet presAssocID="{676D8C2C-2865-4D87-9D6A-AFB7919EDCD3}" presName="Name0" presStyleCnt="0">
        <dgm:presLayoutVars>
          <dgm:dir/>
          <dgm:resizeHandles val="exact"/>
        </dgm:presLayoutVars>
      </dgm:prSet>
      <dgm:spPr/>
    </dgm:pt>
    <dgm:pt modelId="{7438C9E3-E97E-4076-BDF0-118A04113A45}" type="pres">
      <dgm:prSet presAssocID="{AB97D8CD-993A-4F8A-AE48-BA57EF29C384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9F0F29A-E38C-4DC2-AEF4-086824CA63FB}" type="presOf" srcId="{676D8C2C-2865-4D87-9D6A-AFB7919EDCD3}" destId="{903CA97D-8FEA-4772-BC5C-9705564B3D5C}" srcOrd="0" destOrd="0" presId="urn:microsoft.com/office/officeart/2005/8/layout/process1"/>
    <dgm:cxn modelId="{6E53A1AC-A6F7-4248-A37F-341FB5C85CAE}" srcId="{676D8C2C-2865-4D87-9D6A-AFB7919EDCD3}" destId="{AB97D8CD-993A-4F8A-AE48-BA57EF29C384}" srcOrd="0" destOrd="0" parTransId="{ABEFBF6B-C93D-4EDB-9F75-68E7D97FAFBB}" sibTransId="{9135045B-CC51-4BC7-B137-D946775BC2E1}"/>
    <dgm:cxn modelId="{D89477E2-33EF-4A87-A5BE-FC06361B6940}" type="presOf" srcId="{AB97D8CD-993A-4F8A-AE48-BA57EF29C384}" destId="{7438C9E3-E97E-4076-BDF0-118A04113A45}" srcOrd="0" destOrd="0" presId="urn:microsoft.com/office/officeart/2005/8/layout/process1"/>
    <dgm:cxn modelId="{22C47607-DEF6-43AD-BB8C-DD653F362263}" type="presParOf" srcId="{903CA97D-8FEA-4772-BC5C-9705564B3D5C}" destId="{7438C9E3-E97E-4076-BDF0-118A04113A4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536E5-13AD-4967-BECD-C500B6D5D94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36A17C-9A5A-48FA-8EF3-A622DF52FA67}">
      <dgm:prSet/>
      <dgm:spPr/>
      <dgm:t>
        <a:bodyPr/>
        <a:lstStyle/>
        <a:p>
          <a:r>
            <a:rPr lang="en-IN"/>
            <a:t>If the population distribution is normal, any sample size can be used.</a:t>
          </a:r>
        </a:p>
      </dgm:t>
    </dgm:pt>
    <dgm:pt modelId="{6829DC2D-70C6-423C-B197-13EBC40127B1}" type="parTrans" cxnId="{3CB137E8-A63F-42B4-A777-DF9BF09C4647}">
      <dgm:prSet/>
      <dgm:spPr/>
      <dgm:t>
        <a:bodyPr/>
        <a:lstStyle/>
        <a:p>
          <a:endParaRPr lang="en-IN"/>
        </a:p>
      </dgm:t>
    </dgm:pt>
    <dgm:pt modelId="{AE4B55AF-1D16-4801-816F-EFD2F466D0DC}" type="sibTrans" cxnId="{3CB137E8-A63F-42B4-A777-DF9BF09C4647}">
      <dgm:prSet/>
      <dgm:spPr/>
      <dgm:t>
        <a:bodyPr/>
        <a:lstStyle/>
        <a:p>
          <a:endParaRPr lang="en-IN"/>
        </a:p>
      </dgm:t>
    </dgm:pt>
    <dgm:pt modelId="{3E7B29D7-1D8C-43F2-B157-757DF5F37A35}">
      <dgm:prSet/>
      <dgm:spPr/>
      <dgm:t>
        <a:bodyPr/>
        <a:lstStyle/>
        <a:p>
          <a:r>
            <a:rPr lang="en-IN"/>
            <a:t>If the population distribution is not normal, then n </a:t>
          </a:r>
          <a:r>
            <a:rPr lang="en-IN" u="sng"/>
            <a:t>&gt;</a:t>
          </a:r>
          <a:r>
            <a:rPr lang="en-IN"/>
            <a:t> 30.</a:t>
          </a:r>
        </a:p>
      </dgm:t>
    </dgm:pt>
    <dgm:pt modelId="{4FCD18F6-6CF4-4CD3-9CE9-C6BBE6C5C9F0}" type="parTrans" cxnId="{A9ADDD41-22DD-4D58-AEB2-CBAA6AD4A838}">
      <dgm:prSet/>
      <dgm:spPr/>
      <dgm:t>
        <a:bodyPr/>
        <a:lstStyle/>
        <a:p>
          <a:endParaRPr lang="en-IN"/>
        </a:p>
      </dgm:t>
    </dgm:pt>
    <dgm:pt modelId="{72C663E8-D1A5-4F4E-8A98-3EBAD94612CD}" type="sibTrans" cxnId="{A9ADDD41-22DD-4D58-AEB2-CBAA6AD4A838}">
      <dgm:prSet/>
      <dgm:spPr/>
      <dgm:t>
        <a:bodyPr/>
        <a:lstStyle/>
        <a:p>
          <a:endParaRPr lang="en-IN"/>
        </a:p>
      </dgm:t>
    </dgm:pt>
    <dgm:pt modelId="{4B27EC34-CD3E-40A1-870D-9F3ECF535EA6}">
      <dgm:prSet/>
      <dgm:spPr/>
      <dgm:t>
        <a:bodyPr/>
        <a:lstStyle/>
        <a:p>
          <a:r>
            <a:rPr lang="en-IN" dirty="0"/>
            <a:t>The distribution can be converted to standard scores provided that the  sample size is large.</a:t>
          </a:r>
        </a:p>
      </dgm:t>
    </dgm:pt>
    <dgm:pt modelId="{26E48895-2FE8-4C28-A4DA-1F2B710751D4}" type="parTrans" cxnId="{F5315C1C-3FF1-4BD2-B8FA-32A35848A15B}">
      <dgm:prSet/>
      <dgm:spPr/>
      <dgm:t>
        <a:bodyPr/>
        <a:lstStyle/>
        <a:p>
          <a:endParaRPr lang="en-IN"/>
        </a:p>
      </dgm:t>
    </dgm:pt>
    <dgm:pt modelId="{4FEBFEBA-38FF-4012-9743-BFDD410148B3}" type="sibTrans" cxnId="{F5315C1C-3FF1-4BD2-B8FA-32A35848A15B}">
      <dgm:prSet/>
      <dgm:spPr/>
      <dgm:t>
        <a:bodyPr/>
        <a:lstStyle/>
        <a:p>
          <a:endParaRPr lang="en-IN"/>
        </a:p>
      </dgm:t>
    </dgm:pt>
    <dgm:pt modelId="{9D326C76-079A-4E16-8437-305BC6A02CD2}" type="pres">
      <dgm:prSet presAssocID="{7B6536E5-13AD-4967-BECD-C500B6D5D94F}" presName="CompostProcess" presStyleCnt="0">
        <dgm:presLayoutVars>
          <dgm:dir/>
          <dgm:resizeHandles val="exact"/>
        </dgm:presLayoutVars>
      </dgm:prSet>
      <dgm:spPr/>
    </dgm:pt>
    <dgm:pt modelId="{D6EC1853-6818-4120-BAD4-89FE16EC1EFA}" type="pres">
      <dgm:prSet presAssocID="{7B6536E5-13AD-4967-BECD-C500B6D5D94F}" presName="arrow" presStyleLbl="bgShp" presStyleIdx="0" presStyleCnt="1"/>
      <dgm:spPr/>
    </dgm:pt>
    <dgm:pt modelId="{B6AEF628-E796-4D5A-B5B3-84AECB72B1BD}" type="pres">
      <dgm:prSet presAssocID="{7B6536E5-13AD-4967-BECD-C500B6D5D94F}" presName="linearProcess" presStyleCnt="0"/>
      <dgm:spPr/>
    </dgm:pt>
    <dgm:pt modelId="{CB4ACA61-C69D-420F-86D9-3056932C2DD5}" type="pres">
      <dgm:prSet presAssocID="{8C36A17C-9A5A-48FA-8EF3-A622DF52FA67}" presName="textNode" presStyleLbl="node1" presStyleIdx="0" presStyleCnt="3">
        <dgm:presLayoutVars>
          <dgm:bulletEnabled val="1"/>
        </dgm:presLayoutVars>
      </dgm:prSet>
      <dgm:spPr/>
    </dgm:pt>
    <dgm:pt modelId="{EA3404C9-96EC-441E-A54B-90377BB008FB}" type="pres">
      <dgm:prSet presAssocID="{AE4B55AF-1D16-4801-816F-EFD2F466D0DC}" presName="sibTrans" presStyleCnt="0"/>
      <dgm:spPr/>
    </dgm:pt>
    <dgm:pt modelId="{AF056669-AE8C-40E7-95AA-F7A7800980A7}" type="pres">
      <dgm:prSet presAssocID="{3E7B29D7-1D8C-43F2-B157-757DF5F37A35}" presName="textNode" presStyleLbl="node1" presStyleIdx="1" presStyleCnt="3">
        <dgm:presLayoutVars>
          <dgm:bulletEnabled val="1"/>
        </dgm:presLayoutVars>
      </dgm:prSet>
      <dgm:spPr/>
    </dgm:pt>
    <dgm:pt modelId="{3FC4B0C6-A6F9-433A-BD1B-34E8DBB438CA}" type="pres">
      <dgm:prSet presAssocID="{72C663E8-D1A5-4F4E-8A98-3EBAD94612CD}" presName="sibTrans" presStyleCnt="0"/>
      <dgm:spPr/>
    </dgm:pt>
    <dgm:pt modelId="{83FA8115-12D4-48F8-A988-76E06262AE64}" type="pres">
      <dgm:prSet presAssocID="{4B27EC34-CD3E-40A1-870D-9F3ECF535EA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8310B0A-2D1C-4A29-A718-CAD1FD8C612E}" type="presOf" srcId="{7B6536E5-13AD-4967-BECD-C500B6D5D94F}" destId="{9D326C76-079A-4E16-8437-305BC6A02CD2}" srcOrd="0" destOrd="0" presId="urn:microsoft.com/office/officeart/2005/8/layout/hProcess9"/>
    <dgm:cxn modelId="{F5315C1C-3FF1-4BD2-B8FA-32A35848A15B}" srcId="{7B6536E5-13AD-4967-BECD-C500B6D5D94F}" destId="{4B27EC34-CD3E-40A1-870D-9F3ECF535EA6}" srcOrd="2" destOrd="0" parTransId="{26E48895-2FE8-4C28-A4DA-1F2B710751D4}" sibTransId="{4FEBFEBA-38FF-4012-9743-BFDD410148B3}"/>
    <dgm:cxn modelId="{A9ADDD41-22DD-4D58-AEB2-CBAA6AD4A838}" srcId="{7B6536E5-13AD-4967-BECD-C500B6D5D94F}" destId="{3E7B29D7-1D8C-43F2-B157-757DF5F37A35}" srcOrd="1" destOrd="0" parTransId="{4FCD18F6-6CF4-4CD3-9CE9-C6BBE6C5C9F0}" sibTransId="{72C663E8-D1A5-4F4E-8A98-3EBAD94612CD}"/>
    <dgm:cxn modelId="{B6CF2B7C-9661-404D-94C5-CA59ADF4BCBD}" type="presOf" srcId="{8C36A17C-9A5A-48FA-8EF3-A622DF52FA67}" destId="{CB4ACA61-C69D-420F-86D9-3056932C2DD5}" srcOrd="0" destOrd="0" presId="urn:microsoft.com/office/officeart/2005/8/layout/hProcess9"/>
    <dgm:cxn modelId="{2624D8C0-362A-46B6-966F-52FF8735D86E}" type="presOf" srcId="{4B27EC34-CD3E-40A1-870D-9F3ECF535EA6}" destId="{83FA8115-12D4-48F8-A988-76E06262AE64}" srcOrd="0" destOrd="0" presId="urn:microsoft.com/office/officeart/2005/8/layout/hProcess9"/>
    <dgm:cxn modelId="{3CB137E8-A63F-42B4-A777-DF9BF09C4647}" srcId="{7B6536E5-13AD-4967-BECD-C500B6D5D94F}" destId="{8C36A17C-9A5A-48FA-8EF3-A622DF52FA67}" srcOrd="0" destOrd="0" parTransId="{6829DC2D-70C6-423C-B197-13EBC40127B1}" sibTransId="{AE4B55AF-1D16-4801-816F-EFD2F466D0DC}"/>
    <dgm:cxn modelId="{5AB386F1-DE7E-4662-9177-2827DFD017F6}" type="presOf" srcId="{3E7B29D7-1D8C-43F2-B157-757DF5F37A35}" destId="{AF056669-AE8C-40E7-95AA-F7A7800980A7}" srcOrd="0" destOrd="0" presId="urn:microsoft.com/office/officeart/2005/8/layout/hProcess9"/>
    <dgm:cxn modelId="{8599CCE2-C510-419E-9378-E4ADF1649872}" type="presParOf" srcId="{9D326C76-079A-4E16-8437-305BC6A02CD2}" destId="{D6EC1853-6818-4120-BAD4-89FE16EC1EFA}" srcOrd="0" destOrd="0" presId="urn:microsoft.com/office/officeart/2005/8/layout/hProcess9"/>
    <dgm:cxn modelId="{5317C03A-92BA-4D98-98D7-4F9B2C7163A4}" type="presParOf" srcId="{9D326C76-079A-4E16-8437-305BC6A02CD2}" destId="{B6AEF628-E796-4D5A-B5B3-84AECB72B1BD}" srcOrd="1" destOrd="0" presId="urn:microsoft.com/office/officeart/2005/8/layout/hProcess9"/>
    <dgm:cxn modelId="{0D6D8259-86E8-439A-A63F-5F2D57A69D17}" type="presParOf" srcId="{B6AEF628-E796-4D5A-B5B3-84AECB72B1BD}" destId="{CB4ACA61-C69D-420F-86D9-3056932C2DD5}" srcOrd="0" destOrd="0" presId="urn:microsoft.com/office/officeart/2005/8/layout/hProcess9"/>
    <dgm:cxn modelId="{8E53B526-D8E2-41A8-8539-A6D4CC145377}" type="presParOf" srcId="{B6AEF628-E796-4D5A-B5B3-84AECB72B1BD}" destId="{EA3404C9-96EC-441E-A54B-90377BB008FB}" srcOrd="1" destOrd="0" presId="urn:microsoft.com/office/officeart/2005/8/layout/hProcess9"/>
    <dgm:cxn modelId="{8C7F8617-7647-48BA-ACC2-9916D7C1E2EB}" type="presParOf" srcId="{B6AEF628-E796-4D5A-B5B3-84AECB72B1BD}" destId="{AF056669-AE8C-40E7-95AA-F7A7800980A7}" srcOrd="2" destOrd="0" presId="urn:microsoft.com/office/officeart/2005/8/layout/hProcess9"/>
    <dgm:cxn modelId="{0C744E73-878A-4F3F-98C1-164FE421F157}" type="presParOf" srcId="{B6AEF628-E796-4D5A-B5B3-84AECB72B1BD}" destId="{3FC4B0C6-A6F9-433A-BD1B-34E8DBB438CA}" srcOrd="3" destOrd="0" presId="urn:microsoft.com/office/officeart/2005/8/layout/hProcess9"/>
    <dgm:cxn modelId="{13E576C8-3E83-430C-82A8-45A423EA0B0F}" type="presParOf" srcId="{B6AEF628-E796-4D5A-B5B3-84AECB72B1BD}" destId="{83FA8115-12D4-48F8-A988-76E06262AE6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7919AB-FA26-4BBF-80AE-3F3830A7C59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196ECD-1093-4D54-9A80-3393E3F4FD59}">
      <dgm:prSet custT="1"/>
      <dgm:spPr/>
      <dgm:t>
        <a:bodyPr/>
        <a:lstStyle/>
        <a:p>
          <a:r>
            <a:rPr lang="en-US" sz="1800" dirty="0"/>
            <a:t>The data must follow the randomization condition. </a:t>
          </a:r>
          <a:r>
            <a:rPr lang="en-US" sz="1800" dirty="0">
              <a:solidFill>
                <a:schemeClr val="tx1"/>
              </a:solidFill>
            </a:rPr>
            <a:t>[It must be sampled randomly</a:t>
          </a:r>
          <a:r>
            <a:rPr lang="en-US" sz="1400" dirty="0">
              <a:solidFill>
                <a:schemeClr val="tx1"/>
              </a:solidFill>
            </a:rPr>
            <a:t>]</a:t>
          </a:r>
          <a:endParaRPr lang="en-IN" sz="1400" dirty="0">
            <a:solidFill>
              <a:schemeClr val="tx1"/>
            </a:solidFill>
          </a:endParaRPr>
        </a:p>
      </dgm:t>
    </dgm:pt>
    <dgm:pt modelId="{17087E14-EF00-46F1-99BC-5ABA7F2715A0}" type="parTrans" cxnId="{F6901D0F-D9D0-438A-B7D6-11FC8F25808F}">
      <dgm:prSet/>
      <dgm:spPr/>
      <dgm:t>
        <a:bodyPr/>
        <a:lstStyle/>
        <a:p>
          <a:endParaRPr lang="en-IN"/>
        </a:p>
      </dgm:t>
    </dgm:pt>
    <dgm:pt modelId="{B7C52203-E389-4A47-ACC4-74EB63FC1A5F}" type="sibTrans" cxnId="{F6901D0F-D9D0-438A-B7D6-11FC8F25808F}">
      <dgm:prSet/>
      <dgm:spPr/>
      <dgm:t>
        <a:bodyPr/>
        <a:lstStyle/>
        <a:p>
          <a:endParaRPr lang="en-IN"/>
        </a:p>
      </dgm:t>
    </dgm:pt>
    <dgm:pt modelId="{88568BDD-3554-4E55-A5E8-E09DDA0DACC3}">
      <dgm:prSet custT="1"/>
      <dgm:spPr/>
      <dgm:t>
        <a:bodyPr/>
        <a:lstStyle/>
        <a:p>
          <a:r>
            <a:rPr lang="en-US" sz="1800" dirty="0"/>
            <a:t>samples should be independent of each other</a:t>
          </a:r>
          <a:r>
            <a:rPr lang="en-US" sz="1800" dirty="0">
              <a:solidFill>
                <a:schemeClr val="tx1"/>
              </a:solidFill>
            </a:rPr>
            <a:t>.[one sample should not influence the other samples</a:t>
          </a:r>
          <a:r>
            <a:rPr lang="en-US" sz="1400" dirty="0">
              <a:solidFill>
                <a:schemeClr val="tx1"/>
              </a:solidFill>
            </a:rPr>
            <a:t>]</a:t>
          </a:r>
          <a:endParaRPr lang="en-IN" sz="1400" dirty="0">
            <a:solidFill>
              <a:schemeClr val="tx1"/>
            </a:solidFill>
          </a:endParaRPr>
        </a:p>
      </dgm:t>
    </dgm:pt>
    <dgm:pt modelId="{DC37C8DC-3BD4-4B48-A261-218864A80C2B}" type="parTrans" cxnId="{6CB7A43F-32FC-46CA-9E60-79193D8D54DD}">
      <dgm:prSet/>
      <dgm:spPr/>
      <dgm:t>
        <a:bodyPr/>
        <a:lstStyle/>
        <a:p>
          <a:endParaRPr lang="en-IN"/>
        </a:p>
      </dgm:t>
    </dgm:pt>
    <dgm:pt modelId="{81DD692D-FE3B-4888-9CBD-0E9936B07338}" type="sibTrans" cxnId="{6CB7A43F-32FC-46CA-9E60-79193D8D54DD}">
      <dgm:prSet/>
      <dgm:spPr/>
      <dgm:t>
        <a:bodyPr/>
        <a:lstStyle/>
        <a:p>
          <a:endParaRPr lang="en-IN"/>
        </a:p>
      </dgm:t>
    </dgm:pt>
    <dgm:pt modelId="{66B63C1F-4586-4CB5-8A0B-FA896F56D8A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Sample size should be not more than 10% of the population </a:t>
          </a:r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[when sampling is done without replacement]</a:t>
          </a:r>
          <a:endParaRPr lang="en-IN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D20540-3ED2-4481-81B2-7076B113E3EE}" type="parTrans" cxnId="{1C12ABC9-7C50-48A3-8AB2-EF059941956D}">
      <dgm:prSet/>
      <dgm:spPr/>
      <dgm:t>
        <a:bodyPr/>
        <a:lstStyle/>
        <a:p>
          <a:endParaRPr lang="en-IN"/>
        </a:p>
      </dgm:t>
    </dgm:pt>
    <dgm:pt modelId="{E846E0DE-8F2B-4EE8-873D-9FF18C43E584}" type="sibTrans" cxnId="{1C12ABC9-7C50-48A3-8AB2-EF059941956D}">
      <dgm:prSet/>
      <dgm:spPr/>
      <dgm:t>
        <a:bodyPr/>
        <a:lstStyle/>
        <a:p>
          <a:endParaRPr lang="en-IN"/>
        </a:p>
      </dgm:t>
    </dgm:pt>
    <dgm:pt modelId="{2488AFF6-20AB-49B4-8FF1-EE6C5AF65FB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sample size should be sufficiently large.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73648A-9EFF-4E6B-AA78-7C5E7CB55395}" type="parTrans" cxnId="{17A3329D-8D0B-4F77-B97C-80B22CE767C3}">
      <dgm:prSet/>
      <dgm:spPr/>
      <dgm:t>
        <a:bodyPr/>
        <a:lstStyle/>
        <a:p>
          <a:endParaRPr lang="en-IN"/>
        </a:p>
      </dgm:t>
    </dgm:pt>
    <dgm:pt modelId="{3F7C60AD-EF54-4F4C-A46C-99508BD19F2D}" type="sibTrans" cxnId="{17A3329D-8D0B-4F77-B97C-80B22CE767C3}">
      <dgm:prSet/>
      <dgm:spPr/>
      <dgm:t>
        <a:bodyPr/>
        <a:lstStyle/>
        <a:p>
          <a:endParaRPr lang="en-IN"/>
        </a:p>
      </dgm:t>
    </dgm:pt>
    <dgm:pt modelId="{FD654CD0-F450-4651-9BE6-B22016834875}" type="pres">
      <dgm:prSet presAssocID="{F67919AB-FA26-4BBF-80AE-3F3830A7C595}" presName="matrix" presStyleCnt="0">
        <dgm:presLayoutVars>
          <dgm:chMax val="1"/>
          <dgm:dir/>
          <dgm:resizeHandles val="exact"/>
        </dgm:presLayoutVars>
      </dgm:prSet>
      <dgm:spPr/>
    </dgm:pt>
    <dgm:pt modelId="{A17205AA-5638-47DC-AF65-DBD8E8FF676F}" type="pres">
      <dgm:prSet presAssocID="{F67919AB-FA26-4BBF-80AE-3F3830A7C595}" presName="diamond" presStyleLbl="bgShp" presStyleIdx="0" presStyleCnt="1" custScaleX="178183"/>
      <dgm:spPr/>
    </dgm:pt>
    <dgm:pt modelId="{10091AA0-F451-486E-80F6-09F46F178818}" type="pres">
      <dgm:prSet presAssocID="{F67919AB-FA26-4BBF-80AE-3F3830A7C595}" presName="quad1" presStyleLbl="node1" presStyleIdx="0" presStyleCnt="4" custScaleX="117941" custScaleY="120280" custLinFactNeighborY="-2245">
        <dgm:presLayoutVars>
          <dgm:chMax val="0"/>
          <dgm:chPref val="0"/>
          <dgm:bulletEnabled val="1"/>
        </dgm:presLayoutVars>
      </dgm:prSet>
      <dgm:spPr/>
    </dgm:pt>
    <dgm:pt modelId="{49217950-7AFF-415D-914E-9FE8000B8869}" type="pres">
      <dgm:prSet presAssocID="{F67919AB-FA26-4BBF-80AE-3F3830A7C595}" presName="quad2" presStyleLbl="node1" presStyleIdx="1" presStyleCnt="4" custScaleX="122431" custScaleY="124770" custLinFactNeighborX="21890" custLinFactNeighborY="-1684">
        <dgm:presLayoutVars>
          <dgm:chMax val="0"/>
          <dgm:chPref val="0"/>
          <dgm:bulletEnabled val="1"/>
        </dgm:presLayoutVars>
      </dgm:prSet>
      <dgm:spPr/>
    </dgm:pt>
    <dgm:pt modelId="{05FF2DDF-E1C5-4EE7-BE2B-45702DE2384C}" type="pres">
      <dgm:prSet presAssocID="{F67919AB-FA26-4BBF-80AE-3F3830A7C595}" presName="quad3" presStyleLbl="node1" presStyleIdx="2" presStyleCnt="4" custScaleX="121329" custScaleY="113397" custLinFactNeighborX="3846" custLinFactNeighborY="11225">
        <dgm:presLayoutVars>
          <dgm:chMax val="0"/>
          <dgm:chPref val="0"/>
          <dgm:bulletEnabled val="1"/>
        </dgm:presLayoutVars>
      </dgm:prSet>
      <dgm:spPr/>
    </dgm:pt>
    <dgm:pt modelId="{75B7D4F0-5171-4DF9-86D6-9CE42D471AD5}" type="pres">
      <dgm:prSet presAssocID="{F67919AB-FA26-4BBF-80AE-3F3830A7C595}" presName="quad4" presStyleLbl="node1" presStyleIdx="3" presStyleCnt="4" custScaleX="113453" custScaleY="117847" custLinFactNeighborX="21327" custLinFactNeighborY="20836">
        <dgm:presLayoutVars>
          <dgm:chMax val="0"/>
          <dgm:chPref val="0"/>
          <dgm:bulletEnabled val="1"/>
        </dgm:presLayoutVars>
      </dgm:prSet>
      <dgm:spPr/>
    </dgm:pt>
  </dgm:ptLst>
  <dgm:cxnLst>
    <dgm:cxn modelId="{F6901D0F-D9D0-438A-B7D6-11FC8F25808F}" srcId="{F67919AB-FA26-4BBF-80AE-3F3830A7C595}" destId="{86196ECD-1093-4D54-9A80-3393E3F4FD59}" srcOrd="0" destOrd="0" parTransId="{17087E14-EF00-46F1-99BC-5ABA7F2715A0}" sibTransId="{B7C52203-E389-4A47-ACC4-74EB63FC1A5F}"/>
    <dgm:cxn modelId="{CC155312-2DE3-4FFA-B2E5-FBFD01FB863F}" type="presOf" srcId="{2488AFF6-20AB-49B4-8FF1-EE6C5AF65FBE}" destId="{75B7D4F0-5171-4DF9-86D6-9CE42D471AD5}" srcOrd="0" destOrd="0" presId="urn:microsoft.com/office/officeart/2005/8/layout/matrix3"/>
    <dgm:cxn modelId="{A0BC8E2A-664A-4120-A837-8BECE5AEEA77}" type="presOf" srcId="{88568BDD-3554-4E55-A5E8-E09DDA0DACC3}" destId="{49217950-7AFF-415D-914E-9FE8000B8869}" srcOrd="0" destOrd="0" presId="urn:microsoft.com/office/officeart/2005/8/layout/matrix3"/>
    <dgm:cxn modelId="{6CB7A43F-32FC-46CA-9E60-79193D8D54DD}" srcId="{F67919AB-FA26-4BBF-80AE-3F3830A7C595}" destId="{88568BDD-3554-4E55-A5E8-E09DDA0DACC3}" srcOrd="1" destOrd="0" parTransId="{DC37C8DC-3BD4-4B48-A261-218864A80C2B}" sibTransId="{81DD692D-FE3B-4888-9CBD-0E9936B07338}"/>
    <dgm:cxn modelId="{F6744571-757B-4078-BC71-6DF76042B677}" type="presOf" srcId="{F67919AB-FA26-4BBF-80AE-3F3830A7C595}" destId="{FD654CD0-F450-4651-9BE6-B22016834875}" srcOrd="0" destOrd="0" presId="urn:microsoft.com/office/officeart/2005/8/layout/matrix3"/>
    <dgm:cxn modelId="{17A3329D-8D0B-4F77-B97C-80B22CE767C3}" srcId="{F67919AB-FA26-4BBF-80AE-3F3830A7C595}" destId="{2488AFF6-20AB-49B4-8FF1-EE6C5AF65FBE}" srcOrd="3" destOrd="0" parTransId="{9A73648A-9EFF-4E6B-AA78-7C5E7CB55395}" sibTransId="{3F7C60AD-EF54-4F4C-A46C-99508BD19F2D}"/>
    <dgm:cxn modelId="{419058B8-9204-40FB-B0A7-0EE02B61B846}" type="presOf" srcId="{86196ECD-1093-4D54-9A80-3393E3F4FD59}" destId="{10091AA0-F451-486E-80F6-09F46F178818}" srcOrd="0" destOrd="0" presId="urn:microsoft.com/office/officeart/2005/8/layout/matrix3"/>
    <dgm:cxn modelId="{1C12ABC9-7C50-48A3-8AB2-EF059941956D}" srcId="{F67919AB-FA26-4BBF-80AE-3F3830A7C595}" destId="{66B63C1F-4586-4CB5-8A0B-FA896F56D8AE}" srcOrd="2" destOrd="0" parTransId="{D7D20540-3ED2-4481-81B2-7076B113E3EE}" sibTransId="{E846E0DE-8F2B-4EE8-873D-9FF18C43E584}"/>
    <dgm:cxn modelId="{13066CFB-700D-4BFB-81D3-40C225B4572E}" type="presOf" srcId="{66B63C1F-4586-4CB5-8A0B-FA896F56D8AE}" destId="{05FF2DDF-E1C5-4EE7-BE2B-45702DE2384C}" srcOrd="0" destOrd="0" presId="urn:microsoft.com/office/officeart/2005/8/layout/matrix3"/>
    <dgm:cxn modelId="{08F39FCC-F178-406E-8DC7-0757DF58B75D}" type="presParOf" srcId="{FD654CD0-F450-4651-9BE6-B22016834875}" destId="{A17205AA-5638-47DC-AF65-DBD8E8FF676F}" srcOrd="0" destOrd="0" presId="urn:microsoft.com/office/officeart/2005/8/layout/matrix3"/>
    <dgm:cxn modelId="{D373DC32-15DD-49C4-ADD6-96D27CBF86EB}" type="presParOf" srcId="{FD654CD0-F450-4651-9BE6-B22016834875}" destId="{10091AA0-F451-486E-80F6-09F46F178818}" srcOrd="1" destOrd="0" presId="urn:microsoft.com/office/officeart/2005/8/layout/matrix3"/>
    <dgm:cxn modelId="{C8BE2586-26F5-4328-8E8D-A988C7D33BCA}" type="presParOf" srcId="{FD654CD0-F450-4651-9BE6-B22016834875}" destId="{49217950-7AFF-415D-914E-9FE8000B8869}" srcOrd="2" destOrd="0" presId="urn:microsoft.com/office/officeart/2005/8/layout/matrix3"/>
    <dgm:cxn modelId="{F67E0349-AB52-4AAC-9688-A1C6502C2760}" type="presParOf" srcId="{FD654CD0-F450-4651-9BE6-B22016834875}" destId="{05FF2DDF-E1C5-4EE7-BE2B-45702DE2384C}" srcOrd="3" destOrd="0" presId="urn:microsoft.com/office/officeart/2005/8/layout/matrix3"/>
    <dgm:cxn modelId="{D93445B4-EB52-4DD3-BC4B-3976C792038A}" type="presParOf" srcId="{FD654CD0-F450-4651-9BE6-B22016834875}" destId="{75B7D4F0-5171-4DF9-86D6-9CE42D471A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97003-197B-4929-B24E-E2C5822F06A9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What is central limit theorem?</a:t>
          </a:r>
          <a:endParaRPr lang="en-IN" sz="5500" kern="1200" dirty="0"/>
        </a:p>
      </dsp:txBody>
      <dsp:txXfrm>
        <a:off x="64397" y="67590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01D66-6A30-4832-B814-2923F877B96D}">
      <dsp:nvSpPr>
        <dsp:cNvPr id="0" name=""/>
        <dsp:cNvSpPr/>
      </dsp:nvSpPr>
      <dsp:spPr>
        <a:xfrm>
          <a:off x="9242" y="130238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of the most important theorem in statistics and probability theory is the central limit theorem.</a:t>
          </a:r>
          <a:endParaRPr lang="en-IN" sz="2000" kern="1200" dirty="0"/>
        </a:p>
      </dsp:txBody>
      <dsp:txXfrm>
        <a:off x="57787" y="1350932"/>
        <a:ext cx="2665308" cy="1560349"/>
      </dsp:txXfrm>
    </dsp:sp>
    <dsp:sp modelId="{9F19E8B0-FCD0-4FD1-AA95-1D4D605D0D55}">
      <dsp:nvSpPr>
        <dsp:cNvPr id="0" name=""/>
        <dsp:cNvSpPr/>
      </dsp:nvSpPr>
      <dsp:spPr>
        <a:xfrm>
          <a:off x="3047880" y="178856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047880" y="1925584"/>
        <a:ext cx="409940" cy="411044"/>
      </dsp:txXfrm>
    </dsp:sp>
    <dsp:sp modelId="{C6B201A0-7DDE-4A19-97B0-043A94C8729D}">
      <dsp:nvSpPr>
        <dsp:cNvPr id="0" name=""/>
        <dsp:cNvSpPr/>
      </dsp:nvSpPr>
      <dsp:spPr>
        <a:xfrm>
          <a:off x="3876600" y="130238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widely used in statistics</a:t>
          </a:r>
          <a:endParaRPr lang="en-IN" sz="2000" kern="1200" dirty="0"/>
        </a:p>
      </dsp:txBody>
      <dsp:txXfrm>
        <a:off x="3925145" y="1350932"/>
        <a:ext cx="2665308" cy="1560349"/>
      </dsp:txXfrm>
    </dsp:sp>
    <dsp:sp modelId="{5796C51D-2CBF-4F05-82EB-6FC34DEC9DA6}">
      <dsp:nvSpPr>
        <dsp:cNvPr id="0" name=""/>
        <dsp:cNvSpPr/>
      </dsp:nvSpPr>
      <dsp:spPr>
        <a:xfrm>
          <a:off x="6915239" y="178856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6915239" y="1925584"/>
        <a:ext cx="409940" cy="411044"/>
      </dsp:txXfrm>
    </dsp:sp>
    <dsp:sp modelId="{F3637226-B976-4A8D-B12B-38E703DA0619}">
      <dsp:nvSpPr>
        <dsp:cNvPr id="0" name=""/>
        <dsp:cNvSpPr/>
      </dsp:nvSpPr>
      <dsp:spPr>
        <a:xfrm>
          <a:off x="7743958" y="130238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It’s usefulness lies in its simple definition.</a:t>
          </a:r>
          <a:endParaRPr lang="en-IN" sz="2000" kern="1200"/>
        </a:p>
      </dsp:txBody>
      <dsp:txXfrm>
        <a:off x="7792503" y="1350932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8C9E3-E97E-4076-BDF0-118A04113A45}">
      <dsp:nvSpPr>
        <dsp:cNvPr id="0" name=""/>
        <dsp:cNvSpPr/>
      </dsp:nvSpPr>
      <dsp:spPr>
        <a:xfrm>
          <a:off x="4915" y="0"/>
          <a:ext cx="10058093" cy="29622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other words, there is no need to know very much about the actual distribution of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variables , as long as there are enough instances of them – their sum can be treated as normally distributed</a:t>
          </a:r>
          <a:r>
            <a:rPr lang="en-US" sz="4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en-I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521" y="144606"/>
        <a:ext cx="9768881" cy="2673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C1853-6818-4120-BAD4-89FE16EC1EFA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ACA61-C69D-420F-86D9-3056932C2DD5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If the population distribution is normal, any sample size can be used.</a:t>
          </a:r>
        </a:p>
      </dsp:txBody>
      <dsp:txXfrm>
        <a:off x="96262" y="1390367"/>
        <a:ext cx="3214776" cy="1570603"/>
      </dsp:txXfrm>
    </dsp:sp>
    <dsp:sp modelId="{AF056669-AE8C-40E7-95AA-F7A7800980A7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If the population distribution is not normal, then n </a:t>
          </a:r>
          <a:r>
            <a:rPr lang="en-IN" sz="2400" u="sng" kern="1200"/>
            <a:t>&gt;</a:t>
          </a:r>
          <a:r>
            <a:rPr lang="en-IN" sz="2400" kern="1200"/>
            <a:t> 30.</a:t>
          </a:r>
        </a:p>
      </dsp:txBody>
      <dsp:txXfrm>
        <a:off x="3650411" y="1390367"/>
        <a:ext cx="3214776" cy="1570603"/>
      </dsp:txXfrm>
    </dsp:sp>
    <dsp:sp modelId="{83FA8115-12D4-48F8-A988-76E06262AE64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The distribution can be converted to standard scores provided that the  sample size is large.</a:t>
          </a:r>
        </a:p>
      </dsp:txBody>
      <dsp:txXfrm>
        <a:off x="7204561" y="1390367"/>
        <a:ext cx="3214776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205AA-5638-47DC-AF65-DBD8E8FF676F}">
      <dsp:nvSpPr>
        <dsp:cNvPr id="0" name=""/>
        <dsp:cNvSpPr/>
      </dsp:nvSpPr>
      <dsp:spPr>
        <a:xfrm>
          <a:off x="1381127" y="0"/>
          <a:ext cx="7753344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91AA0-F451-486E-80F6-09F46F178818}">
      <dsp:nvSpPr>
        <dsp:cNvPr id="0" name=""/>
        <dsp:cNvSpPr/>
      </dsp:nvSpPr>
      <dsp:spPr>
        <a:xfrm>
          <a:off x="3343276" y="203200"/>
          <a:ext cx="2001484" cy="2041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 must follow the randomization condition. </a:t>
          </a:r>
          <a:r>
            <a:rPr lang="en-US" sz="1800" kern="1200" dirty="0">
              <a:solidFill>
                <a:schemeClr val="tx1"/>
              </a:solidFill>
            </a:rPr>
            <a:t>[It must be sampled randomly</a:t>
          </a:r>
          <a:r>
            <a:rPr lang="en-US" sz="1400" kern="1200" dirty="0">
              <a:solidFill>
                <a:schemeClr val="tx1"/>
              </a:solidFill>
            </a:rPr>
            <a:t>]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3440980" y="300904"/>
        <a:ext cx="1806076" cy="1845769"/>
      </dsp:txXfrm>
    </dsp:sp>
    <dsp:sp modelId="{49217950-7AFF-415D-914E-9FE8000B8869}">
      <dsp:nvSpPr>
        <dsp:cNvPr id="0" name=""/>
        <dsp:cNvSpPr/>
      </dsp:nvSpPr>
      <dsp:spPr>
        <a:xfrm>
          <a:off x="5504218" y="174623"/>
          <a:ext cx="2077680" cy="2117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samples should be independent of each other</a:t>
          </a:r>
          <a:r>
            <a:rPr lang="en-US" sz="1800" kern="1200" dirty="0">
              <a:solidFill>
                <a:schemeClr val="tx1"/>
              </a:solidFill>
            </a:rPr>
            <a:t>.[one sample should not influence the other samples</a:t>
          </a:r>
          <a:r>
            <a:rPr lang="en-US" sz="1400" kern="1200" dirty="0">
              <a:solidFill>
                <a:schemeClr val="tx1"/>
              </a:solidFill>
            </a:rPr>
            <a:t>]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5605642" y="276047"/>
        <a:ext cx="1874832" cy="1914526"/>
      </dsp:txXfrm>
    </dsp:sp>
    <dsp:sp modelId="{05FF2DDF-E1C5-4EE7-BE2B-45702DE2384C}">
      <dsp:nvSpPr>
        <dsp:cNvPr id="0" name=""/>
        <dsp:cNvSpPr/>
      </dsp:nvSpPr>
      <dsp:spPr>
        <a:xfrm>
          <a:off x="3379796" y="2317754"/>
          <a:ext cx="2058979" cy="1924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Sample size should be not more than 10% of the population 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[when sampling is done without replacement]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3736" y="2411694"/>
        <a:ext cx="1871099" cy="1736491"/>
      </dsp:txXfrm>
    </dsp:sp>
    <dsp:sp modelId="{75B7D4F0-5171-4DF9-86D6-9CE42D471AD5}">
      <dsp:nvSpPr>
        <dsp:cNvPr id="0" name=""/>
        <dsp:cNvSpPr/>
      </dsp:nvSpPr>
      <dsp:spPr>
        <a:xfrm>
          <a:off x="5570843" y="2351448"/>
          <a:ext cx="1925322" cy="1999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sample size should be sufficiently large.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4829" y="2445434"/>
        <a:ext cx="1737350" cy="1811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BA3-C332-4123-9059-A2BE7341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BF8C6-2408-43B9-98D1-8E2A048BE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FE82-32F9-4A06-8A73-62B71AF9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349C-E06D-4518-B5A8-9CAD9929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0F71-2C11-4F3D-B309-78F77787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74C6-C7D7-43B0-AA56-4AB77B4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706-9C07-4C8E-B7EB-B4CC4FBDA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5348-27E6-4AA1-8B27-796EFE80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04A7-039F-49BC-B754-96E9F40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751-26A8-428E-911D-004D13E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2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4EE9A-3F72-4593-A110-EA4FFEF87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AD0F-610C-42B5-AFC9-343674FDD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2533-8B0C-4756-BDEC-2B00CE3E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6070-2C4C-482B-8920-603E6E5D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F073-9A75-4D6E-947E-9ACA5DA8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1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076-8832-47B1-ABDB-A2745122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E384-4FC6-4C7A-A112-C2A48A14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EE6C-C973-4D94-989E-5A8A2C70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362B-7E0D-4862-B28C-6BD28CA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3A6C-737C-4498-888C-C0E173A0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32D3-23FC-4BE9-B54B-9634F9E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94336-64B0-4747-8C28-DC8435F4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97099-2767-4554-BE85-2FBD3C5D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7BA5-3B6E-4E87-B135-93700E2C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BF85-6CE8-41F5-AB22-BE9EA51A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9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01AA-D30E-4192-B64F-F2CA2021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DCBC-F06B-4BBD-9400-79EECEB2E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B172-7C40-4046-B944-9A4C8C09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E38B-7290-4B39-9E4D-E405A877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D34D1-5C0E-42CE-8BE1-BA76569D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037D-F500-4FF9-BD00-42815F41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9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5B8-D56D-4580-9553-2EED7FFE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142D1-C20B-48D2-816F-853E045A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9A6E-32C6-4786-9F9A-5487CA09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004F-988D-45D2-946C-A1C1C056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66F0C-2494-4B3D-9A9A-07EA8D06A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8B7FA-63F0-4A1F-B4A0-3348909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8527-6844-4263-BCE1-9EDA71F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2940C-5E03-48DD-B230-7954670A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9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63ED-F640-403C-B92A-21CC66F6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C864A-4445-497F-BE5B-D195789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1D35A-557D-4309-87FB-DE2C5512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C6C3-BCCA-46F1-ACFF-139AB9AC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0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E3439-38D9-4F9C-8DAB-80011BF1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8C755-5A2A-46A2-8314-12236265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FCFA-EEA1-4605-A103-48F7B5C8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3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3A17-E8A7-4539-8CB9-D0027D1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1E07-6519-4CFA-8196-747DFC27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EB689-0F7F-4AF9-8F7F-03639227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ED89D-59D6-4754-B592-D21CE4E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0E65-1CD7-43BE-B503-028619B9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9E20-1CDD-41C8-9205-A2AB0736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B30E-437D-4F1F-B5EB-677FD658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1F33C-D839-425D-B832-722BDA6F1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B70B4-5CE6-4ABC-8FFD-FFE5E9AF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5022-C5F0-4488-967F-93463010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F0E0-D0F6-4F33-BB83-757D208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488D0-4113-4017-9833-EA5D1F96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EC2E0-F89C-42AA-9F4C-8B29E721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5AE3-2630-4363-8D22-010CB4E73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3067-8770-4723-AD12-0CAA117A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BE91-1B19-4F36-98DC-7DCB202942E4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B62E-0346-4E68-BE09-6D9C396F5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DBC5-0B9E-4C87-A602-EC00E3F5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D7D6-D10D-409B-B00E-EFEC904A5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96C6-8D91-4CE9-A362-DD4F92571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366E2-C698-41F3-B3F8-5120353276C4}"/>
              </a:ext>
            </a:extLst>
          </p:cNvPr>
          <p:cNvSpPr txBox="1"/>
          <p:nvPr/>
        </p:nvSpPr>
        <p:spPr>
          <a:xfrm>
            <a:off x="408373" y="6085015"/>
            <a:ext cx="1165638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D4249-F70E-455B-B064-AB05AFD0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2870577-7188-491D-A086-E5AB14828682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2464-8A97-4840-92F4-9C1D7844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8597" cy="3310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central limit theorem states that if you have a population with mean μ and standard      deviation σ and take sufficiently large random samples from the population with replacement , then the distribution of the sample means will be approximately normally distributed.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0A22A-E731-4C35-A4B1-43C806B0E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2D27-9CEF-4FE9-9D9E-F102494FE24C}"/>
              </a:ext>
            </a:extLst>
          </p:cNvPr>
          <p:cNvSpPr txBox="1"/>
          <p:nvPr/>
        </p:nvSpPr>
        <p:spPr>
          <a:xfrm>
            <a:off x="517311" y="6242680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FAC2655D-AC7B-45C0-93A5-89F54E146312}"/>
              </a:ext>
            </a:extLst>
          </p:cNvPr>
          <p:cNvSpPr/>
          <p:nvPr/>
        </p:nvSpPr>
        <p:spPr>
          <a:xfrm>
            <a:off x="647699" y="2398712"/>
            <a:ext cx="10407513" cy="2060576"/>
          </a:xfrm>
          <a:prstGeom prst="snip2Same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6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DF0F70B-F945-46EF-8F0A-04B04B54D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932043"/>
              </p:ext>
            </p:extLst>
          </p:nvPr>
        </p:nvGraphicFramePr>
        <p:xfrm>
          <a:off x="838200" y="1825625"/>
          <a:ext cx="10515600" cy="4262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B73FE4C-F6A2-460A-91CA-00B33C4F2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FA7E4-58A0-4645-8C63-D28C980AF690}"/>
              </a:ext>
            </a:extLst>
          </p:cNvPr>
          <p:cNvSpPr txBox="1"/>
          <p:nvPr/>
        </p:nvSpPr>
        <p:spPr>
          <a:xfrm>
            <a:off x="227363" y="6154321"/>
            <a:ext cx="1196463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23CBA919-F82A-40C0-9ACA-0F3E1F0E4631}"/>
              </a:ext>
            </a:extLst>
          </p:cNvPr>
          <p:cNvSpPr/>
          <p:nvPr/>
        </p:nvSpPr>
        <p:spPr>
          <a:xfrm>
            <a:off x="838201" y="298643"/>
            <a:ext cx="5924550" cy="1325563"/>
          </a:xfrm>
          <a:prstGeom prst="flowChartPunchedTape">
            <a:avLst/>
          </a:prstGeom>
          <a:blipFill>
            <a:blip r:embed="rId8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DDCBA2-1C35-41D3-9CD5-42B53C69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Limit Theorem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5B504A-266F-41A6-BAC5-6232B2EF5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96950"/>
              </p:ext>
            </p:extLst>
          </p:nvPr>
        </p:nvGraphicFramePr>
        <p:xfrm>
          <a:off x="1000125" y="2171700"/>
          <a:ext cx="10067925" cy="296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6566010-0798-4251-A68D-3A7C6C72AF47}"/>
              </a:ext>
            </a:extLst>
          </p:cNvPr>
          <p:cNvSpPr/>
          <p:nvPr/>
        </p:nvSpPr>
        <p:spPr>
          <a:xfrm>
            <a:off x="1143001" y="247651"/>
            <a:ext cx="5238750" cy="1333500"/>
          </a:xfrm>
          <a:prstGeom prst="flowChartPunchedTap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AA871-F9B6-44C8-8B57-24D0D55AF3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6B8D6-4AEB-4860-9A69-02F56B830DE1}"/>
              </a:ext>
            </a:extLst>
          </p:cNvPr>
          <p:cNvSpPr txBox="1"/>
          <p:nvPr/>
        </p:nvSpPr>
        <p:spPr>
          <a:xfrm>
            <a:off x="323850" y="6091605"/>
            <a:ext cx="1207405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2912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E1C839-BFAF-4DB1-A5F9-3AC586B51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602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ardrop 5">
            <a:extLst>
              <a:ext uri="{FF2B5EF4-FFF2-40B4-BE49-F238E27FC236}">
                <a16:creationId xmlns:a16="http://schemas.microsoft.com/office/drawing/2014/main" id="{7A425FFA-E9E7-41A7-BBAD-DF4B836AF1E1}"/>
              </a:ext>
            </a:extLst>
          </p:cNvPr>
          <p:cNvSpPr/>
          <p:nvPr/>
        </p:nvSpPr>
        <p:spPr>
          <a:xfrm>
            <a:off x="409575" y="230188"/>
            <a:ext cx="4772024" cy="1325563"/>
          </a:xfrm>
          <a:prstGeom prst="teardrop">
            <a:avLst>
              <a:gd name="adj" fmla="val 120779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cmpd="thickThin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CLT:</a:t>
            </a:r>
          </a:p>
        </p:txBody>
      </p:sp>
    </p:spTree>
    <p:extLst>
      <p:ext uri="{BB962C8B-B14F-4D97-AF65-F5344CB8AC3E}">
        <p14:creationId xmlns:p14="http://schemas.microsoft.com/office/powerpoint/2010/main" val="8007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5C33-B3DE-43FA-9A2F-6D925F4D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31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central limit theorem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AA21EB-B961-4E12-97B1-AF65D1506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07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73FD6F-64D5-4682-BE2C-F834743DD826}"/>
              </a:ext>
            </a:extLst>
          </p:cNvPr>
          <p:cNvSpPr txBox="1"/>
          <p:nvPr/>
        </p:nvSpPr>
        <p:spPr>
          <a:xfrm>
            <a:off x="552450" y="6154321"/>
            <a:ext cx="119729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4D7E7-4C6D-4F32-873F-59A7EF5B53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89287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D0C-C201-4380-A786-D99D994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3" y="29881"/>
            <a:ext cx="5610225" cy="67710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problem: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15073-CD2B-4CFB-82CF-C8E63A4AC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99645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B121A-756B-485E-9520-2491D68C1271}"/>
              </a:ext>
            </a:extLst>
          </p:cNvPr>
          <p:cNvSpPr txBox="1"/>
          <p:nvPr/>
        </p:nvSpPr>
        <p:spPr>
          <a:xfrm>
            <a:off x="327498" y="6091605"/>
            <a:ext cx="118645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9520BA-C222-4550-8861-8A062590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0040" y="606367"/>
            <a:ext cx="4329303" cy="536448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131811-75D3-4817-BF8B-0A1D687C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30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6893" y="606367"/>
            <a:ext cx="3843147" cy="5364480"/>
          </a:xfr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888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7D0C-C201-4380-A786-D99D994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61093"/>
            <a:ext cx="5610225" cy="677108"/>
          </a:xfrm>
        </p:spPr>
        <p:txBody>
          <a:bodyPr>
            <a:normAutofit fontScale="90000"/>
          </a:bodyPr>
          <a:lstStyle/>
          <a:p>
            <a:r>
              <a:rPr lang="en-IN" dirty="0"/>
              <a:t>Z table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15073-CD2B-4CFB-82CF-C8E63A4AC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99645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B121A-756B-485E-9520-2491D68C1271}"/>
              </a:ext>
            </a:extLst>
          </p:cNvPr>
          <p:cNvSpPr txBox="1"/>
          <p:nvPr/>
        </p:nvSpPr>
        <p:spPr>
          <a:xfrm>
            <a:off x="327498" y="6091605"/>
            <a:ext cx="118645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F84CDA-907D-488D-9F3C-41E8B0AA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1925" y="328474"/>
            <a:ext cx="5491041" cy="55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3805370-FBA4-4058-BC0F-7FD28EDF2A63}"/>
              </a:ext>
            </a:extLst>
          </p:cNvPr>
          <p:cNvSpPr/>
          <p:nvPr/>
        </p:nvSpPr>
        <p:spPr>
          <a:xfrm>
            <a:off x="3495675" y="2381250"/>
            <a:ext cx="5200650" cy="1325563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17681-E87D-4815-8619-063C205B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99645"/>
            <a:ext cx="1333500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DA5F3-F205-4D94-80D9-79FC0B7EB53E}"/>
              </a:ext>
            </a:extLst>
          </p:cNvPr>
          <p:cNvSpPr txBox="1"/>
          <p:nvPr/>
        </p:nvSpPr>
        <p:spPr>
          <a:xfrm>
            <a:off x="276225" y="6081247"/>
            <a:ext cx="119157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LABS PVT LTD || WWW.ANALYTICS6.COM || DATA SCIENCE , AI , ML ,COMPUTER VISION || TRAINING AND CONSULTING </a:t>
            </a:r>
          </a:p>
          <a:p>
            <a:r>
              <a:rPr lang="en-IN" sz="2000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7476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259</TotalTime>
  <Words>554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Central Limit Theorem</vt:lpstr>
      <vt:lpstr>PowerPoint Presentation</vt:lpstr>
      <vt:lpstr>   Central Limit Theorem</vt:lpstr>
      <vt:lpstr>PowerPoint Presentation</vt:lpstr>
      <vt:lpstr>PowerPoint Presentation</vt:lpstr>
      <vt:lpstr>Importance of the central limit theorem</vt:lpstr>
      <vt:lpstr>Example problem:</vt:lpstr>
      <vt:lpstr>Z table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LIZY PERPETUA</dc:creator>
  <cp:lastModifiedBy>LIZY PERPETUA</cp:lastModifiedBy>
  <cp:revision>32</cp:revision>
  <dcterms:created xsi:type="dcterms:W3CDTF">2021-02-15T10:32:55Z</dcterms:created>
  <dcterms:modified xsi:type="dcterms:W3CDTF">2021-03-17T11:49:05Z</dcterms:modified>
</cp:coreProperties>
</file>