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76" r:id="rId8"/>
    <p:sldId id="261" r:id="rId9"/>
    <p:sldId id="268" r:id="rId10"/>
    <p:sldId id="269" r:id="rId11"/>
    <p:sldId id="270" r:id="rId12"/>
    <p:sldId id="264" r:id="rId13"/>
    <p:sldId id="263" r:id="rId14"/>
    <p:sldId id="266" r:id="rId15"/>
    <p:sldId id="271" r:id="rId16"/>
    <p:sldId id="272" r:id="rId17"/>
    <p:sldId id="273" r:id="rId18"/>
    <p:sldId id="274" r:id="rId19"/>
    <p:sldId id="267"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E11D2D-9807-465E-A601-3BAC1B523AE8}"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8F951C23-1FB2-4F11-910E-A820F2E90514}">
      <dgm:prSet custT="1"/>
      <dgm:spPr/>
      <dgm:t>
        <a:bodyPr/>
        <a:lstStyle/>
        <a:p>
          <a:r>
            <a:rPr lang="en-IN" sz="2800" dirty="0"/>
            <a:t>Correlation</a:t>
          </a:r>
        </a:p>
      </dgm:t>
    </dgm:pt>
    <dgm:pt modelId="{384FDD3B-25CE-4433-88CE-EEE5ED53F840}" type="parTrans" cxnId="{C99F2370-3A35-417D-A6BF-8E294F46BB1D}">
      <dgm:prSet/>
      <dgm:spPr/>
      <dgm:t>
        <a:bodyPr/>
        <a:lstStyle/>
        <a:p>
          <a:endParaRPr lang="en-IN"/>
        </a:p>
      </dgm:t>
    </dgm:pt>
    <dgm:pt modelId="{144DDE78-2248-4CB4-93D7-FA4783EF5395}" type="sibTrans" cxnId="{C99F2370-3A35-417D-A6BF-8E294F46BB1D}">
      <dgm:prSet/>
      <dgm:spPr/>
      <dgm:t>
        <a:bodyPr/>
        <a:lstStyle/>
        <a:p>
          <a:endParaRPr lang="en-IN"/>
        </a:p>
      </dgm:t>
    </dgm:pt>
    <dgm:pt modelId="{F0637A6E-49B4-4A69-9AD8-6364FBE7361E}">
      <dgm:prSet custT="1"/>
      <dgm:spPr/>
      <dgm:t>
        <a:bodyPr/>
        <a:lstStyle/>
        <a:p>
          <a:r>
            <a:rPr lang="en-IN" sz="2800" dirty="0"/>
            <a:t>Positive correlation</a:t>
          </a:r>
        </a:p>
      </dgm:t>
    </dgm:pt>
    <dgm:pt modelId="{D4CEF08C-0966-4C2D-8488-44BE78A7EF38}" type="parTrans" cxnId="{EDD69539-39E2-443D-B558-F7B08CF88256}">
      <dgm:prSet/>
      <dgm:spPr/>
      <dgm:t>
        <a:bodyPr/>
        <a:lstStyle/>
        <a:p>
          <a:endParaRPr lang="en-IN"/>
        </a:p>
      </dgm:t>
    </dgm:pt>
    <dgm:pt modelId="{83AF8F12-17A8-4DAA-96BB-E9EAEF83552E}" type="sibTrans" cxnId="{EDD69539-39E2-443D-B558-F7B08CF88256}">
      <dgm:prSet/>
      <dgm:spPr/>
      <dgm:t>
        <a:bodyPr/>
        <a:lstStyle/>
        <a:p>
          <a:endParaRPr lang="en-IN"/>
        </a:p>
      </dgm:t>
    </dgm:pt>
    <dgm:pt modelId="{FBDBDC26-D99E-4ACB-96A5-CE7D523B6A25}">
      <dgm:prSet custT="1"/>
      <dgm:spPr/>
      <dgm:t>
        <a:bodyPr/>
        <a:lstStyle/>
        <a:p>
          <a:r>
            <a:rPr lang="en-IN" sz="2800" dirty="0"/>
            <a:t>Negative correlation</a:t>
          </a:r>
        </a:p>
      </dgm:t>
    </dgm:pt>
    <dgm:pt modelId="{295C3009-3312-40E9-A62B-6509F4D9A28B}" type="parTrans" cxnId="{6762B3DC-2B5A-4BE4-A9B7-2D940C025F6D}">
      <dgm:prSet/>
      <dgm:spPr/>
      <dgm:t>
        <a:bodyPr/>
        <a:lstStyle/>
        <a:p>
          <a:endParaRPr lang="en-IN"/>
        </a:p>
      </dgm:t>
    </dgm:pt>
    <dgm:pt modelId="{66BED77D-3705-4F07-8524-FA4C6169A46B}" type="sibTrans" cxnId="{6762B3DC-2B5A-4BE4-A9B7-2D940C025F6D}">
      <dgm:prSet/>
      <dgm:spPr/>
      <dgm:t>
        <a:bodyPr/>
        <a:lstStyle/>
        <a:p>
          <a:endParaRPr lang="en-IN"/>
        </a:p>
      </dgm:t>
    </dgm:pt>
    <dgm:pt modelId="{6C553AC4-CB6E-4CCD-AE81-2B3627839C95}" type="pres">
      <dgm:prSet presAssocID="{B4E11D2D-9807-465E-A601-3BAC1B523AE8}" presName="hierChild1" presStyleCnt="0">
        <dgm:presLayoutVars>
          <dgm:orgChart val="1"/>
          <dgm:chPref val="1"/>
          <dgm:dir/>
          <dgm:animOne val="branch"/>
          <dgm:animLvl val="lvl"/>
          <dgm:resizeHandles/>
        </dgm:presLayoutVars>
      </dgm:prSet>
      <dgm:spPr/>
    </dgm:pt>
    <dgm:pt modelId="{53BD8757-8CB3-4A2E-8EE5-7D7ACF0F41FB}" type="pres">
      <dgm:prSet presAssocID="{8F951C23-1FB2-4F11-910E-A820F2E90514}" presName="hierRoot1" presStyleCnt="0">
        <dgm:presLayoutVars>
          <dgm:hierBranch val="init"/>
        </dgm:presLayoutVars>
      </dgm:prSet>
      <dgm:spPr/>
    </dgm:pt>
    <dgm:pt modelId="{1BC67437-60FE-4E93-9431-960A19B86099}" type="pres">
      <dgm:prSet presAssocID="{8F951C23-1FB2-4F11-910E-A820F2E90514}" presName="rootComposite1" presStyleCnt="0"/>
      <dgm:spPr/>
    </dgm:pt>
    <dgm:pt modelId="{DC789432-4CAA-44EA-8179-E88212956705}" type="pres">
      <dgm:prSet presAssocID="{8F951C23-1FB2-4F11-910E-A820F2E90514}" presName="rootText1" presStyleLbl="node0" presStyleIdx="0" presStyleCnt="1" custScaleX="29584" custScaleY="14561">
        <dgm:presLayoutVars>
          <dgm:chPref val="3"/>
        </dgm:presLayoutVars>
      </dgm:prSet>
      <dgm:spPr/>
    </dgm:pt>
    <dgm:pt modelId="{EA4F9B03-36CF-4CB6-84F4-CBC87C55477A}" type="pres">
      <dgm:prSet presAssocID="{8F951C23-1FB2-4F11-910E-A820F2E90514}" presName="rootConnector1" presStyleLbl="node1" presStyleIdx="0" presStyleCnt="0"/>
      <dgm:spPr/>
    </dgm:pt>
    <dgm:pt modelId="{D19383D3-1BDA-4035-AFB3-9971D51771A6}" type="pres">
      <dgm:prSet presAssocID="{8F951C23-1FB2-4F11-910E-A820F2E90514}" presName="hierChild2" presStyleCnt="0"/>
      <dgm:spPr/>
    </dgm:pt>
    <dgm:pt modelId="{F78D5427-10F0-49F6-8442-0CA452AC08B6}" type="pres">
      <dgm:prSet presAssocID="{D4CEF08C-0966-4C2D-8488-44BE78A7EF38}" presName="Name37" presStyleLbl="parChTrans1D2" presStyleIdx="0" presStyleCnt="2"/>
      <dgm:spPr/>
    </dgm:pt>
    <dgm:pt modelId="{462944ED-09FE-44A8-843C-55927F25D938}" type="pres">
      <dgm:prSet presAssocID="{F0637A6E-49B4-4A69-9AD8-6364FBE7361E}" presName="hierRoot2" presStyleCnt="0">
        <dgm:presLayoutVars>
          <dgm:hierBranch val="init"/>
        </dgm:presLayoutVars>
      </dgm:prSet>
      <dgm:spPr/>
    </dgm:pt>
    <dgm:pt modelId="{CB3770E0-E824-4130-B500-B4D603481090}" type="pres">
      <dgm:prSet presAssocID="{F0637A6E-49B4-4A69-9AD8-6364FBE7361E}" presName="rootComposite" presStyleCnt="0"/>
      <dgm:spPr/>
    </dgm:pt>
    <dgm:pt modelId="{DBBC5AE5-4210-449C-B4EE-232ECCE32F76}" type="pres">
      <dgm:prSet presAssocID="{F0637A6E-49B4-4A69-9AD8-6364FBE7361E}" presName="rootText" presStyleLbl="node2" presStyleIdx="0" presStyleCnt="2" custScaleX="57882" custScaleY="14715">
        <dgm:presLayoutVars>
          <dgm:chPref val="3"/>
        </dgm:presLayoutVars>
      </dgm:prSet>
      <dgm:spPr/>
    </dgm:pt>
    <dgm:pt modelId="{BACE2BC9-C851-4038-A736-17480DD6C97B}" type="pres">
      <dgm:prSet presAssocID="{F0637A6E-49B4-4A69-9AD8-6364FBE7361E}" presName="rootConnector" presStyleLbl="node2" presStyleIdx="0" presStyleCnt="2"/>
      <dgm:spPr/>
    </dgm:pt>
    <dgm:pt modelId="{BB348A31-B028-4D80-9DDF-4478BFA883A0}" type="pres">
      <dgm:prSet presAssocID="{F0637A6E-49B4-4A69-9AD8-6364FBE7361E}" presName="hierChild4" presStyleCnt="0"/>
      <dgm:spPr/>
    </dgm:pt>
    <dgm:pt modelId="{DE15A432-4032-48B8-815F-3806A778A697}" type="pres">
      <dgm:prSet presAssocID="{F0637A6E-49B4-4A69-9AD8-6364FBE7361E}" presName="hierChild5" presStyleCnt="0"/>
      <dgm:spPr/>
    </dgm:pt>
    <dgm:pt modelId="{B2B6A08F-20FB-4598-BDE9-50A13FAECCA1}" type="pres">
      <dgm:prSet presAssocID="{295C3009-3312-40E9-A62B-6509F4D9A28B}" presName="Name37" presStyleLbl="parChTrans1D2" presStyleIdx="1" presStyleCnt="2"/>
      <dgm:spPr/>
    </dgm:pt>
    <dgm:pt modelId="{EE092AB8-30A1-489B-9AD2-8FFCE216605C}" type="pres">
      <dgm:prSet presAssocID="{FBDBDC26-D99E-4ACB-96A5-CE7D523B6A25}" presName="hierRoot2" presStyleCnt="0">
        <dgm:presLayoutVars>
          <dgm:hierBranch val="init"/>
        </dgm:presLayoutVars>
      </dgm:prSet>
      <dgm:spPr/>
    </dgm:pt>
    <dgm:pt modelId="{81069E4B-5B08-4C9D-9304-EAA14BEC9938}" type="pres">
      <dgm:prSet presAssocID="{FBDBDC26-D99E-4ACB-96A5-CE7D523B6A25}" presName="rootComposite" presStyleCnt="0"/>
      <dgm:spPr/>
    </dgm:pt>
    <dgm:pt modelId="{E9AE029D-6691-470C-BA41-C6051EEE3081}" type="pres">
      <dgm:prSet presAssocID="{FBDBDC26-D99E-4ACB-96A5-CE7D523B6A25}" presName="rootText" presStyleLbl="node2" presStyleIdx="1" presStyleCnt="2" custScaleX="49720" custScaleY="14565">
        <dgm:presLayoutVars>
          <dgm:chPref val="3"/>
        </dgm:presLayoutVars>
      </dgm:prSet>
      <dgm:spPr/>
    </dgm:pt>
    <dgm:pt modelId="{84168748-905B-426B-8A67-646E33E287D1}" type="pres">
      <dgm:prSet presAssocID="{FBDBDC26-D99E-4ACB-96A5-CE7D523B6A25}" presName="rootConnector" presStyleLbl="node2" presStyleIdx="1" presStyleCnt="2"/>
      <dgm:spPr/>
    </dgm:pt>
    <dgm:pt modelId="{E97D4319-EE23-48C8-92CF-F4D56041B23B}" type="pres">
      <dgm:prSet presAssocID="{FBDBDC26-D99E-4ACB-96A5-CE7D523B6A25}" presName="hierChild4" presStyleCnt="0"/>
      <dgm:spPr/>
    </dgm:pt>
    <dgm:pt modelId="{FF7346BC-F2F8-415A-9D24-D3A958EDB92C}" type="pres">
      <dgm:prSet presAssocID="{FBDBDC26-D99E-4ACB-96A5-CE7D523B6A25}" presName="hierChild5" presStyleCnt="0"/>
      <dgm:spPr/>
    </dgm:pt>
    <dgm:pt modelId="{54356E95-2379-4D8F-AF54-48AAD2227EA9}" type="pres">
      <dgm:prSet presAssocID="{8F951C23-1FB2-4F11-910E-A820F2E90514}" presName="hierChild3" presStyleCnt="0"/>
      <dgm:spPr/>
    </dgm:pt>
  </dgm:ptLst>
  <dgm:cxnLst>
    <dgm:cxn modelId="{B83E6505-D2CC-4EB5-881F-0F084254729B}" type="presOf" srcId="{8F951C23-1FB2-4F11-910E-A820F2E90514}" destId="{EA4F9B03-36CF-4CB6-84F4-CBC87C55477A}" srcOrd="1" destOrd="0" presId="urn:microsoft.com/office/officeart/2005/8/layout/orgChart1"/>
    <dgm:cxn modelId="{B3ECB90D-75FC-408B-B362-4012D929B48C}" type="presOf" srcId="{B4E11D2D-9807-465E-A601-3BAC1B523AE8}" destId="{6C553AC4-CB6E-4CCD-AE81-2B3627839C95}" srcOrd="0" destOrd="0" presId="urn:microsoft.com/office/officeart/2005/8/layout/orgChart1"/>
    <dgm:cxn modelId="{E99D7719-4414-498A-90C1-A710D617F000}" type="presOf" srcId="{FBDBDC26-D99E-4ACB-96A5-CE7D523B6A25}" destId="{E9AE029D-6691-470C-BA41-C6051EEE3081}" srcOrd="0" destOrd="0" presId="urn:microsoft.com/office/officeart/2005/8/layout/orgChart1"/>
    <dgm:cxn modelId="{EDD69539-39E2-443D-B558-F7B08CF88256}" srcId="{8F951C23-1FB2-4F11-910E-A820F2E90514}" destId="{F0637A6E-49B4-4A69-9AD8-6364FBE7361E}" srcOrd="0" destOrd="0" parTransId="{D4CEF08C-0966-4C2D-8488-44BE78A7EF38}" sibTransId="{83AF8F12-17A8-4DAA-96BB-E9EAEF83552E}"/>
    <dgm:cxn modelId="{BA68226C-7BE2-4416-8308-2CFC46BE4272}" type="presOf" srcId="{F0637A6E-49B4-4A69-9AD8-6364FBE7361E}" destId="{DBBC5AE5-4210-449C-B4EE-232ECCE32F76}" srcOrd="0" destOrd="0" presId="urn:microsoft.com/office/officeart/2005/8/layout/orgChart1"/>
    <dgm:cxn modelId="{A10C356C-23FC-4E4D-BF15-48F102DBA6A3}" type="presOf" srcId="{F0637A6E-49B4-4A69-9AD8-6364FBE7361E}" destId="{BACE2BC9-C851-4038-A736-17480DD6C97B}" srcOrd="1" destOrd="0" presId="urn:microsoft.com/office/officeart/2005/8/layout/orgChart1"/>
    <dgm:cxn modelId="{C99F2370-3A35-417D-A6BF-8E294F46BB1D}" srcId="{B4E11D2D-9807-465E-A601-3BAC1B523AE8}" destId="{8F951C23-1FB2-4F11-910E-A820F2E90514}" srcOrd="0" destOrd="0" parTransId="{384FDD3B-25CE-4433-88CE-EEE5ED53F840}" sibTransId="{144DDE78-2248-4CB4-93D7-FA4783EF5395}"/>
    <dgm:cxn modelId="{989AD19D-32C1-4A56-8BE8-5C07EAB55732}" type="presOf" srcId="{8F951C23-1FB2-4F11-910E-A820F2E90514}" destId="{DC789432-4CAA-44EA-8179-E88212956705}" srcOrd="0" destOrd="0" presId="urn:microsoft.com/office/officeart/2005/8/layout/orgChart1"/>
    <dgm:cxn modelId="{4F2804A2-CD5D-4877-8CA7-CF4D7586EFED}" type="presOf" srcId="{D4CEF08C-0966-4C2D-8488-44BE78A7EF38}" destId="{F78D5427-10F0-49F6-8442-0CA452AC08B6}" srcOrd="0" destOrd="0" presId="urn:microsoft.com/office/officeart/2005/8/layout/orgChart1"/>
    <dgm:cxn modelId="{E61E77B8-EE2F-4D86-A2C0-41D8333D786D}" type="presOf" srcId="{295C3009-3312-40E9-A62B-6509F4D9A28B}" destId="{B2B6A08F-20FB-4598-BDE9-50A13FAECCA1}" srcOrd="0" destOrd="0" presId="urn:microsoft.com/office/officeart/2005/8/layout/orgChart1"/>
    <dgm:cxn modelId="{03E7B4DB-5716-48ED-AB88-F8C383D31066}" type="presOf" srcId="{FBDBDC26-D99E-4ACB-96A5-CE7D523B6A25}" destId="{84168748-905B-426B-8A67-646E33E287D1}" srcOrd="1" destOrd="0" presId="urn:microsoft.com/office/officeart/2005/8/layout/orgChart1"/>
    <dgm:cxn modelId="{6762B3DC-2B5A-4BE4-A9B7-2D940C025F6D}" srcId="{8F951C23-1FB2-4F11-910E-A820F2E90514}" destId="{FBDBDC26-D99E-4ACB-96A5-CE7D523B6A25}" srcOrd="1" destOrd="0" parTransId="{295C3009-3312-40E9-A62B-6509F4D9A28B}" sibTransId="{66BED77D-3705-4F07-8524-FA4C6169A46B}"/>
    <dgm:cxn modelId="{D7E0B18A-08A3-4895-96A2-3D187329C8E9}" type="presParOf" srcId="{6C553AC4-CB6E-4CCD-AE81-2B3627839C95}" destId="{53BD8757-8CB3-4A2E-8EE5-7D7ACF0F41FB}" srcOrd="0" destOrd="0" presId="urn:microsoft.com/office/officeart/2005/8/layout/orgChart1"/>
    <dgm:cxn modelId="{54C6E0AA-8825-4D5D-8011-6F2225DBB82F}" type="presParOf" srcId="{53BD8757-8CB3-4A2E-8EE5-7D7ACF0F41FB}" destId="{1BC67437-60FE-4E93-9431-960A19B86099}" srcOrd="0" destOrd="0" presId="urn:microsoft.com/office/officeart/2005/8/layout/orgChart1"/>
    <dgm:cxn modelId="{C2579655-BDAA-48C9-A612-B1C060F8F97C}" type="presParOf" srcId="{1BC67437-60FE-4E93-9431-960A19B86099}" destId="{DC789432-4CAA-44EA-8179-E88212956705}" srcOrd="0" destOrd="0" presId="urn:microsoft.com/office/officeart/2005/8/layout/orgChart1"/>
    <dgm:cxn modelId="{112C4A74-A8AB-4BDF-8E04-0B4AC282EE3E}" type="presParOf" srcId="{1BC67437-60FE-4E93-9431-960A19B86099}" destId="{EA4F9B03-36CF-4CB6-84F4-CBC87C55477A}" srcOrd="1" destOrd="0" presId="urn:microsoft.com/office/officeart/2005/8/layout/orgChart1"/>
    <dgm:cxn modelId="{AFF35088-6A45-4B70-9FD9-CE68D3F4A0EA}" type="presParOf" srcId="{53BD8757-8CB3-4A2E-8EE5-7D7ACF0F41FB}" destId="{D19383D3-1BDA-4035-AFB3-9971D51771A6}" srcOrd="1" destOrd="0" presId="urn:microsoft.com/office/officeart/2005/8/layout/orgChart1"/>
    <dgm:cxn modelId="{53281EFC-3E9A-47D6-8A3A-4B127BEAC600}" type="presParOf" srcId="{D19383D3-1BDA-4035-AFB3-9971D51771A6}" destId="{F78D5427-10F0-49F6-8442-0CA452AC08B6}" srcOrd="0" destOrd="0" presId="urn:microsoft.com/office/officeart/2005/8/layout/orgChart1"/>
    <dgm:cxn modelId="{BA542FCE-69BE-4053-BB49-7AD4DCE130D5}" type="presParOf" srcId="{D19383D3-1BDA-4035-AFB3-9971D51771A6}" destId="{462944ED-09FE-44A8-843C-55927F25D938}" srcOrd="1" destOrd="0" presId="urn:microsoft.com/office/officeart/2005/8/layout/orgChart1"/>
    <dgm:cxn modelId="{902AF922-FB2F-48A1-8218-813E03EBCF5B}" type="presParOf" srcId="{462944ED-09FE-44A8-843C-55927F25D938}" destId="{CB3770E0-E824-4130-B500-B4D603481090}" srcOrd="0" destOrd="0" presId="urn:microsoft.com/office/officeart/2005/8/layout/orgChart1"/>
    <dgm:cxn modelId="{EAF912E8-946C-4318-A2E7-770B77F01C08}" type="presParOf" srcId="{CB3770E0-E824-4130-B500-B4D603481090}" destId="{DBBC5AE5-4210-449C-B4EE-232ECCE32F76}" srcOrd="0" destOrd="0" presId="urn:microsoft.com/office/officeart/2005/8/layout/orgChart1"/>
    <dgm:cxn modelId="{C097CD5F-0BF5-4A05-9456-3EDF0027A877}" type="presParOf" srcId="{CB3770E0-E824-4130-B500-B4D603481090}" destId="{BACE2BC9-C851-4038-A736-17480DD6C97B}" srcOrd="1" destOrd="0" presId="urn:microsoft.com/office/officeart/2005/8/layout/orgChart1"/>
    <dgm:cxn modelId="{B22ED106-A3F6-420D-8B4E-A795470E453D}" type="presParOf" srcId="{462944ED-09FE-44A8-843C-55927F25D938}" destId="{BB348A31-B028-4D80-9DDF-4478BFA883A0}" srcOrd="1" destOrd="0" presId="urn:microsoft.com/office/officeart/2005/8/layout/orgChart1"/>
    <dgm:cxn modelId="{E73E1553-EF72-48BC-9C2E-35E99FC793DE}" type="presParOf" srcId="{462944ED-09FE-44A8-843C-55927F25D938}" destId="{DE15A432-4032-48B8-815F-3806A778A697}" srcOrd="2" destOrd="0" presId="urn:microsoft.com/office/officeart/2005/8/layout/orgChart1"/>
    <dgm:cxn modelId="{3767D476-14C7-4A7E-96BD-9BCD50EC3793}" type="presParOf" srcId="{D19383D3-1BDA-4035-AFB3-9971D51771A6}" destId="{B2B6A08F-20FB-4598-BDE9-50A13FAECCA1}" srcOrd="2" destOrd="0" presId="urn:microsoft.com/office/officeart/2005/8/layout/orgChart1"/>
    <dgm:cxn modelId="{7242CC8B-A5D1-4C6D-95EF-25EB486DE050}" type="presParOf" srcId="{D19383D3-1BDA-4035-AFB3-9971D51771A6}" destId="{EE092AB8-30A1-489B-9AD2-8FFCE216605C}" srcOrd="3" destOrd="0" presId="urn:microsoft.com/office/officeart/2005/8/layout/orgChart1"/>
    <dgm:cxn modelId="{E161057F-27C5-4642-85FF-7940909B61B5}" type="presParOf" srcId="{EE092AB8-30A1-489B-9AD2-8FFCE216605C}" destId="{81069E4B-5B08-4C9D-9304-EAA14BEC9938}" srcOrd="0" destOrd="0" presId="urn:microsoft.com/office/officeart/2005/8/layout/orgChart1"/>
    <dgm:cxn modelId="{2623C6D6-751A-4961-8B5C-931D6426A1B9}" type="presParOf" srcId="{81069E4B-5B08-4C9D-9304-EAA14BEC9938}" destId="{E9AE029D-6691-470C-BA41-C6051EEE3081}" srcOrd="0" destOrd="0" presId="urn:microsoft.com/office/officeart/2005/8/layout/orgChart1"/>
    <dgm:cxn modelId="{EA83CF6E-746C-4104-8A5D-9370173A477F}" type="presParOf" srcId="{81069E4B-5B08-4C9D-9304-EAA14BEC9938}" destId="{84168748-905B-426B-8A67-646E33E287D1}" srcOrd="1" destOrd="0" presId="urn:microsoft.com/office/officeart/2005/8/layout/orgChart1"/>
    <dgm:cxn modelId="{FB7DB0F0-071D-4042-B8F1-E3DFFDAA582E}" type="presParOf" srcId="{EE092AB8-30A1-489B-9AD2-8FFCE216605C}" destId="{E97D4319-EE23-48C8-92CF-F4D56041B23B}" srcOrd="1" destOrd="0" presId="urn:microsoft.com/office/officeart/2005/8/layout/orgChart1"/>
    <dgm:cxn modelId="{266D3E11-FBB5-480A-A523-47A18E89B95F}" type="presParOf" srcId="{EE092AB8-30A1-489B-9AD2-8FFCE216605C}" destId="{FF7346BC-F2F8-415A-9D24-D3A958EDB92C}" srcOrd="2" destOrd="0" presId="urn:microsoft.com/office/officeart/2005/8/layout/orgChart1"/>
    <dgm:cxn modelId="{9E8B7EA7-1B0E-4414-9359-0DEC3288F21F}" type="presParOf" srcId="{53BD8757-8CB3-4A2E-8EE5-7D7ACF0F41FB}" destId="{54356E95-2379-4D8F-AF54-48AAD2227EA9}"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928E478-3F42-443C-8643-684A65AF6A4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D041C7D7-37EB-48E1-9603-E52BC7F92E5A}">
      <dgm:prSet/>
      <dgm:spPr/>
      <dgm:t>
        <a:bodyPr/>
        <a:lstStyle/>
        <a:p>
          <a:r>
            <a:rPr lang="en-US"/>
            <a:t>The Pearson correlation evaluates the linear relationship between two continuous variables. </a:t>
          </a:r>
          <a:endParaRPr lang="en-IN"/>
        </a:p>
      </dgm:t>
    </dgm:pt>
    <dgm:pt modelId="{FADD0893-9997-4264-9244-169EC76DC36F}" type="parTrans" cxnId="{8554AFA1-1D96-4560-BE83-B8A210CC3403}">
      <dgm:prSet/>
      <dgm:spPr/>
      <dgm:t>
        <a:bodyPr/>
        <a:lstStyle/>
        <a:p>
          <a:endParaRPr lang="en-IN"/>
        </a:p>
      </dgm:t>
    </dgm:pt>
    <dgm:pt modelId="{DA307E3D-7FCD-44AD-8268-7949809C2A55}" type="sibTrans" cxnId="{8554AFA1-1D96-4560-BE83-B8A210CC3403}">
      <dgm:prSet/>
      <dgm:spPr/>
      <dgm:t>
        <a:bodyPr/>
        <a:lstStyle/>
        <a:p>
          <a:endParaRPr lang="en-IN"/>
        </a:p>
      </dgm:t>
    </dgm:pt>
    <dgm:pt modelId="{6D893C58-2A26-4EAE-A12E-8B787FD90E55}">
      <dgm:prSet/>
      <dgm:spPr/>
      <dgm:t>
        <a:bodyPr/>
        <a:lstStyle/>
        <a:p>
          <a:r>
            <a:rPr lang="en-US"/>
            <a:t>A relationship is linear when a change in one variable is associated with a proportional change in the other variable.</a:t>
          </a:r>
          <a:endParaRPr lang="en-IN"/>
        </a:p>
      </dgm:t>
    </dgm:pt>
    <dgm:pt modelId="{A6C3FF41-19F9-47E1-BCF6-A47FF640927D}" type="parTrans" cxnId="{7F1E1E6C-BEDA-41F8-8FCF-F49CB7CD95D6}">
      <dgm:prSet/>
      <dgm:spPr/>
      <dgm:t>
        <a:bodyPr/>
        <a:lstStyle/>
        <a:p>
          <a:endParaRPr lang="en-IN"/>
        </a:p>
      </dgm:t>
    </dgm:pt>
    <dgm:pt modelId="{A90E4760-F00D-4556-9ED3-9365CB819A2C}" type="sibTrans" cxnId="{7F1E1E6C-BEDA-41F8-8FCF-F49CB7CD95D6}">
      <dgm:prSet/>
      <dgm:spPr/>
      <dgm:t>
        <a:bodyPr/>
        <a:lstStyle/>
        <a:p>
          <a:endParaRPr lang="en-IN"/>
        </a:p>
      </dgm:t>
    </dgm:pt>
    <dgm:pt modelId="{20BD9FFD-42F1-44C0-9CEB-A0A0461B83BA}">
      <dgm:prSet/>
      <dgm:spPr/>
      <dgm:t>
        <a:bodyPr/>
        <a:lstStyle/>
        <a:p>
          <a:r>
            <a:rPr lang="en-US" dirty="0"/>
            <a:t>For example, you might use a Pearson correlation to evaluate whether increases in temperature at your production facility are associated with decreasing thickness of your chocolate coating.</a:t>
          </a:r>
          <a:endParaRPr lang="en-IN" dirty="0"/>
        </a:p>
      </dgm:t>
    </dgm:pt>
    <dgm:pt modelId="{B2FFD406-D953-42AA-A86D-AD721EBDF9F6}" type="parTrans" cxnId="{E89FD707-0C8B-4176-B9FC-3179592700E0}">
      <dgm:prSet/>
      <dgm:spPr/>
      <dgm:t>
        <a:bodyPr/>
        <a:lstStyle/>
        <a:p>
          <a:endParaRPr lang="en-IN"/>
        </a:p>
      </dgm:t>
    </dgm:pt>
    <dgm:pt modelId="{84431F5A-697D-45DA-A56C-962EF21BEF72}" type="sibTrans" cxnId="{E89FD707-0C8B-4176-B9FC-3179592700E0}">
      <dgm:prSet/>
      <dgm:spPr/>
      <dgm:t>
        <a:bodyPr/>
        <a:lstStyle/>
        <a:p>
          <a:endParaRPr lang="en-IN"/>
        </a:p>
      </dgm:t>
    </dgm:pt>
    <dgm:pt modelId="{A1597F89-564C-4836-ADDC-0A230589F01F}" type="pres">
      <dgm:prSet presAssocID="{9928E478-3F42-443C-8643-684A65AF6A4B}" presName="linear" presStyleCnt="0">
        <dgm:presLayoutVars>
          <dgm:animLvl val="lvl"/>
          <dgm:resizeHandles val="exact"/>
        </dgm:presLayoutVars>
      </dgm:prSet>
      <dgm:spPr/>
    </dgm:pt>
    <dgm:pt modelId="{1906E997-EB3B-40B2-8557-2EB92C232676}" type="pres">
      <dgm:prSet presAssocID="{D041C7D7-37EB-48E1-9603-E52BC7F92E5A}" presName="parentText" presStyleLbl="node1" presStyleIdx="0" presStyleCnt="3">
        <dgm:presLayoutVars>
          <dgm:chMax val="0"/>
          <dgm:bulletEnabled val="1"/>
        </dgm:presLayoutVars>
      </dgm:prSet>
      <dgm:spPr/>
    </dgm:pt>
    <dgm:pt modelId="{61FD6119-87FE-40DD-8333-8501D1009713}" type="pres">
      <dgm:prSet presAssocID="{DA307E3D-7FCD-44AD-8268-7949809C2A55}" presName="spacer" presStyleCnt="0"/>
      <dgm:spPr/>
    </dgm:pt>
    <dgm:pt modelId="{42FE75C1-98F3-44EE-B3D9-C5055BC0A895}" type="pres">
      <dgm:prSet presAssocID="{6D893C58-2A26-4EAE-A12E-8B787FD90E55}" presName="parentText" presStyleLbl="node1" presStyleIdx="1" presStyleCnt="3">
        <dgm:presLayoutVars>
          <dgm:chMax val="0"/>
          <dgm:bulletEnabled val="1"/>
        </dgm:presLayoutVars>
      </dgm:prSet>
      <dgm:spPr/>
    </dgm:pt>
    <dgm:pt modelId="{CEE6985F-1412-48C2-86D1-3D8E0627C749}" type="pres">
      <dgm:prSet presAssocID="{A90E4760-F00D-4556-9ED3-9365CB819A2C}" presName="spacer" presStyleCnt="0"/>
      <dgm:spPr/>
    </dgm:pt>
    <dgm:pt modelId="{DC85CC60-8BD6-48AB-A6A7-817D2BC372AD}" type="pres">
      <dgm:prSet presAssocID="{20BD9FFD-42F1-44C0-9CEB-A0A0461B83BA}" presName="parentText" presStyleLbl="node1" presStyleIdx="2" presStyleCnt="3">
        <dgm:presLayoutVars>
          <dgm:chMax val="0"/>
          <dgm:bulletEnabled val="1"/>
        </dgm:presLayoutVars>
      </dgm:prSet>
      <dgm:spPr/>
    </dgm:pt>
  </dgm:ptLst>
  <dgm:cxnLst>
    <dgm:cxn modelId="{0C5CBE04-13E3-4C70-B5EC-ADD2CC860F51}" type="presOf" srcId="{9928E478-3F42-443C-8643-684A65AF6A4B}" destId="{A1597F89-564C-4836-ADDC-0A230589F01F}" srcOrd="0" destOrd="0" presId="urn:microsoft.com/office/officeart/2005/8/layout/vList2"/>
    <dgm:cxn modelId="{E89FD707-0C8B-4176-B9FC-3179592700E0}" srcId="{9928E478-3F42-443C-8643-684A65AF6A4B}" destId="{20BD9FFD-42F1-44C0-9CEB-A0A0461B83BA}" srcOrd="2" destOrd="0" parTransId="{B2FFD406-D953-42AA-A86D-AD721EBDF9F6}" sibTransId="{84431F5A-697D-45DA-A56C-962EF21BEF72}"/>
    <dgm:cxn modelId="{7F1E1E6C-BEDA-41F8-8FCF-F49CB7CD95D6}" srcId="{9928E478-3F42-443C-8643-684A65AF6A4B}" destId="{6D893C58-2A26-4EAE-A12E-8B787FD90E55}" srcOrd="1" destOrd="0" parTransId="{A6C3FF41-19F9-47E1-BCF6-A47FF640927D}" sibTransId="{A90E4760-F00D-4556-9ED3-9365CB819A2C}"/>
    <dgm:cxn modelId="{4BDD8C77-8FB4-4A80-97A0-2FAC783FC3B6}" type="presOf" srcId="{D041C7D7-37EB-48E1-9603-E52BC7F92E5A}" destId="{1906E997-EB3B-40B2-8557-2EB92C232676}" srcOrd="0" destOrd="0" presId="urn:microsoft.com/office/officeart/2005/8/layout/vList2"/>
    <dgm:cxn modelId="{8554AFA1-1D96-4560-BE83-B8A210CC3403}" srcId="{9928E478-3F42-443C-8643-684A65AF6A4B}" destId="{D041C7D7-37EB-48E1-9603-E52BC7F92E5A}" srcOrd="0" destOrd="0" parTransId="{FADD0893-9997-4264-9244-169EC76DC36F}" sibTransId="{DA307E3D-7FCD-44AD-8268-7949809C2A55}"/>
    <dgm:cxn modelId="{D76F54D0-FE9B-4E2A-85B1-C3239A99C310}" type="presOf" srcId="{20BD9FFD-42F1-44C0-9CEB-A0A0461B83BA}" destId="{DC85CC60-8BD6-48AB-A6A7-817D2BC372AD}" srcOrd="0" destOrd="0" presId="urn:microsoft.com/office/officeart/2005/8/layout/vList2"/>
    <dgm:cxn modelId="{4AB38EDB-920C-4E70-BDE9-5DF3B0250391}" type="presOf" srcId="{6D893C58-2A26-4EAE-A12E-8B787FD90E55}" destId="{42FE75C1-98F3-44EE-B3D9-C5055BC0A895}" srcOrd="0" destOrd="0" presId="urn:microsoft.com/office/officeart/2005/8/layout/vList2"/>
    <dgm:cxn modelId="{483B6669-FFE1-4DB8-BAEC-B616414CBF17}" type="presParOf" srcId="{A1597F89-564C-4836-ADDC-0A230589F01F}" destId="{1906E997-EB3B-40B2-8557-2EB92C232676}" srcOrd="0" destOrd="0" presId="urn:microsoft.com/office/officeart/2005/8/layout/vList2"/>
    <dgm:cxn modelId="{E7CD0D72-4C10-4A1C-8685-9384B69FF03C}" type="presParOf" srcId="{A1597F89-564C-4836-ADDC-0A230589F01F}" destId="{61FD6119-87FE-40DD-8333-8501D1009713}" srcOrd="1" destOrd="0" presId="urn:microsoft.com/office/officeart/2005/8/layout/vList2"/>
    <dgm:cxn modelId="{CE69AD8A-F87B-4D09-8179-395481DAF3C8}" type="presParOf" srcId="{A1597F89-564C-4836-ADDC-0A230589F01F}" destId="{42FE75C1-98F3-44EE-B3D9-C5055BC0A895}" srcOrd="2" destOrd="0" presId="urn:microsoft.com/office/officeart/2005/8/layout/vList2"/>
    <dgm:cxn modelId="{3DF07AD5-221A-4B18-A6B8-879C7F1A4F36}" type="presParOf" srcId="{A1597F89-564C-4836-ADDC-0A230589F01F}" destId="{CEE6985F-1412-48C2-86D1-3D8E0627C749}" srcOrd="3" destOrd="0" presId="urn:microsoft.com/office/officeart/2005/8/layout/vList2"/>
    <dgm:cxn modelId="{A84C0D71-9140-4FC4-9B68-994B9C2611ED}" type="presParOf" srcId="{A1597F89-564C-4836-ADDC-0A230589F01F}" destId="{DC85CC60-8BD6-48AB-A6A7-817D2BC372A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704B840-BA28-421A-8597-9DA63153527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CBCD777F-8A51-4BD8-9134-F286C14D456A}">
      <dgm:prSet/>
      <dgm:spPr/>
      <dgm:t>
        <a:bodyPr/>
        <a:lstStyle/>
        <a:p>
          <a:r>
            <a:rPr lang="en-US"/>
            <a:t>The Spearman correlation evaluates the monotonic relationship between two continuous or ordinal variables. </a:t>
          </a:r>
          <a:endParaRPr lang="en-IN"/>
        </a:p>
      </dgm:t>
    </dgm:pt>
    <dgm:pt modelId="{5418FA4D-57CB-45AC-A5E6-00F2CA0FD2CF}" type="parTrans" cxnId="{2E4F3C9F-FBA8-4004-BA2C-6DE399758F00}">
      <dgm:prSet/>
      <dgm:spPr/>
      <dgm:t>
        <a:bodyPr/>
        <a:lstStyle/>
        <a:p>
          <a:endParaRPr lang="en-IN"/>
        </a:p>
      </dgm:t>
    </dgm:pt>
    <dgm:pt modelId="{A9EB2032-96F5-4A9E-9E58-AB0BA2243467}" type="sibTrans" cxnId="{2E4F3C9F-FBA8-4004-BA2C-6DE399758F00}">
      <dgm:prSet/>
      <dgm:spPr/>
      <dgm:t>
        <a:bodyPr/>
        <a:lstStyle/>
        <a:p>
          <a:endParaRPr lang="en-IN"/>
        </a:p>
      </dgm:t>
    </dgm:pt>
    <dgm:pt modelId="{0F410293-D697-4500-945F-3E0E73BEA7AA}">
      <dgm:prSet/>
      <dgm:spPr/>
      <dgm:t>
        <a:bodyPr/>
        <a:lstStyle/>
        <a:p>
          <a:r>
            <a:rPr lang="en-US"/>
            <a:t>In a monotonic relationship, the variables tend to change together, but not necessarily at a constant rate. </a:t>
          </a:r>
          <a:endParaRPr lang="en-IN"/>
        </a:p>
      </dgm:t>
    </dgm:pt>
    <dgm:pt modelId="{67DBA65E-8BDB-4D0B-AA1B-E23DB0AE2222}" type="parTrans" cxnId="{D74BD723-507E-4AF2-903C-E44CD062ED38}">
      <dgm:prSet/>
      <dgm:spPr/>
      <dgm:t>
        <a:bodyPr/>
        <a:lstStyle/>
        <a:p>
          <a:endParaRPr lang="en-IN"/>
        </a:p>
      </dgm:t>
    </dgm:pt>
    <dgm:pt modelId="{6834A5F9-6713-4501-8580-E3E2B639654A}" type="sibTrans" cxnId="{D74BD723-507E-4AF2-903C-E44CD062ED38}">
      <dgm:prSet/>
      <dgm:spPr/>
      <dgm:t>
        <a:bodyPr/>
        <a:lstStyle/>
        <a:p>
          <a:endParaRPr lang="en-IN"/>
        </a:p>
      </dgm:t>
    </dgm:pt>
    <dgm:pt modelId="{D2CF4A49-73BB-46AB-A2E1-5CF487F9171E}">
      <dgm:prSet/>
      <dgm:spPr/>
      <dgm:t>
        <a:bodyPr/>
        <a:lstStyle/>
        <a:p>
          <a:r>
            <a:rPr lang="en-US" dirty="0"/>
            <a:t>For example, you might use a Spearman correlation to evaluate whether the order in which employees complete a test exercise is related to the number of months they have been employed.</a:t>
          </a:r>
          <a:endParaRPr lang="en-IN" dirty="0"/>
        </a:p>
      </dgm:t>
    </dgm:pt>
    <dgm:pt modelId="{F381AF14-FB09-4A69-A12A-08D80D2DA706}" type="parTrans" cxnId="{3FD97031-FEDD-4938-B97B-09BF75749DB2}">
      <dgm:prSet/>
      <dgm:spPr/>
      <dgm:t>
        <a:bodyPr/>
        <a:lstStyle/>
        <a:p>
          <a:endParaRPr lang="en-IN"/>
        </a:p>
      </dgm:t>
    </dgm:pt>
    <dgm:pt modelId="{BF4BB890-588B-405A-83AA-C4C54BCCA38F}" type="sibTrans" cxnId="{3FD97031-FEDD-4938-B97B-09BF75749DB2}">
      <dgm:prSet/>
      <dgm:spPr/>
      <dgm:t>
        <a:bodyPr/>
        <a:lstStyle/>
        <a:p>
          <a:endParaRPr lang="en-IN"/>
        </a:p>
      </dgm:t>
    </dgm:pt>
    <dgm:pt modelId="{32484E01-A654-4EE9-B120-93CF87F1D3FB}" type="pres">
      <dgm:prSet presAssocID="{5704B840-BA28-421A-8597-9DA631535277}" presName="linear" presStyleCnt="0">
        <dgm:presLayoutVars>
          <dgm:animLvl val="lvl"/>
          <dgm:resizeHandles val="exact"/>
        </dgm:presLayoutVars>
      </dgm:prSet>
      <dgm:spPr/>
    </dgm:pt>
    <dgm:pt modelId="{8119496B-FBFF-4AD1-845C-145D23B8D9EB}" type="pres">
      <dgm:prSet presAssocID="{CBCD777F-8A51-4BD8-9134-F286C14D456A}" presName="parentText" presStyleLbl="node1" presStyleIdx="0" presStyleCnt="3">
        <dgm:presLayoutVars>
          <dgm:chMax val="0"/>
          <dgm:bulletEnabled val="1"/>
        </dgm:presLayoutVars>
      </dgm:prSet>
      <dgm:spPr/>
    </dgm:pt>
    <dgm:pt modelId="{B158E599-17F7-4EFC-AD58-C07CCD55DE44}" type="pres">
      <dgm:prSet presAssocID="{A9EB2032-96F5-4A9E-9E58-AB0BA2243467}" presName="spacer" presStyleCnt="0"/>
      <dgm:spPr/>
    </dgm:pt>
    <dgm:pt modelId="{C067DACF-0360-4C65-B962-699006E2F20C}" type="pres">
      <dgm:prSet presAssocID="{0F410293-D697-4500-945F-3E0E73BEA7AA}" presName="parentText" presStyleLbl="node1" presStyleIdx="1" presStyleCnt="3">
        <dgm:presLayoutVars>
          <dgm:chMax val="0"/>
          <dgm:bulletEnabled val="1"/>
        </dgm:presLayoutVars>
      </dgm:prSet>
      <dgm:spPr/>
    </dgm:pt>
    <dgm:pt modelId="{61396E37-C402-4144-B5AA-F62B290E6BAA}" type="pres">
      <dgm:prSet presAssocID="{6834A5F9-6713-4501-8580-E3E2B639654A}" presName="spacer" presStyleCnt="0"/>
      <dgm:spPr/>
    </dgm:pt>
    <dgm:pt modelId="{B941F45F-9049-4FBA-8A89-1C78F7873D64}" type="pres">
      <dgm:prSet presAssocID="{D2CF4A49-73BB-46AB-A2E1-5CF487F9171E}" presName="parentText" presStyleLbl="node1" presStyleIdx="2" presStyleCnt="3">
        <dgm:presLayoutVars>
          <dgm:chMax val="0"/>
          <dgm:bulletEnabled val="1"/>
        </dgm:presLayoutVars>
      </dgm:prSet>
      <dgm:spPr/>
    </dgm:pt>
  </dgm:ptLst>
  <dgm:cxnLst>
    <dgm:cxn modelId="{4A30BF0C-A7F5-4ED9-9971-E38C5DD33326}" type="presOf" srcId="{5704B840-BA28-421A-8597-9DA631535277}" destId="{32484E01-A654-4EE9-B120-93CF87F1D3FB}" srcOrd="0" destOrd="0" presId="urn:microsoft.com/office/officeart/2005/8/layout/vList2"/>
    <dgm:cxn modelId="{D74BD723-507E-4AF2-903C-E44CD062ED38}" srcId="{5704B840-BA28-421A-8597-9DA631535277}" destId="{0F410293-D697-4500-945F-3E0E73BEA7AA}" srcOrd="1" destOrd="0" parTransId="{67DBA65E-8BDB-4D0B-AA1B-E23DB0AE2222}" sibTransId="{6834A5F9-6713-4501-8580-E3E2B639654A}"/>
    <dgm:cxn modelId="{3FD97031-FEDD-4938-B97B-09BF75749DB2}" srcId="{5704B840-BA28-421A-8597-9DA631535277}" destId="{D2CF4A49-73BB-46AB-A2E1-5CF487F9171E}" srcOrd="2" destOrd="0" parTransId="{F381AF14-FB09-4A69-A12A-08D80D2DA706}" sibTransId="{BF4BB890-588B-405A-83AA-C4C54BCCA38F}"/>
    <dgm:cxn modelId="{2E4F3C9F-FBA8-4004-BA2C-6DE399758F00}" srcId="{5704B840-BA28-421A-8597-9DA631535277}" destId="{CBCD777F-8A51-4BD8-9134-F286C14D456A}" srcOrd="0" destOrd="0" parTransId="{5418FA4D-57CB-45AC-A5E6-00F2CA0FD2CF}" sibTransId="{A9EB2032-96F5-4A9E-9E58-AB0BA2243467}"/>
    <dgm:cxn modelId="{BD1C1ABD-BDF3-46E1-9BEC-56E0CDCFF5F7}" type="presOf" srcId="{CBCD777F-8A51-4BD8-9134-F286C14D456A}" destId="{8119496B-FBFF-4AD1-845C-145D23B8D9EB}" srcOrd="0" destOrd="0" presId="urn:microsoft.com/office/officeart/2005/8/layout/vList2"/>
    <dgm:cxn modelId="{57A7F2CE-F823-49FE-BCC8-AA9EDD13C2A3}" type="presOf" srcId="{D2CF4A49-73BB-46AB-A2E1-5CF487F9171E}" destId="{B941F45F-9049-4FBA-8A89-1C78F7873D64}" srcOrd="0" destOrd="0" presId="urn:microsoft.com/office/officeart/2005/8/layout/vList2"/>
    <dgm:cxn modelId="{B2AC68F6-649F-490D-91EB-A347E6525592}" type="presOf" srcId="{0F410293-D697-4500-945F-3E0E73BEA7AA}" destId="{C067DACF-0360-4C65-B962-699006E2F20C}" srcOrd="0" destOrd="0" presId="urn:microsoft.com/office/officeart/2005/8/layout/vList2"/>
    <dgm:cxn modelId="{9DB1E75D-A29D-4B28-9A64-27939E6EF3AB}" type="presParOf" srcId="{32484E01-A654-4EE9-B120-93CF87F1D3FB}" destId="{8119496B-FBFF-4AD1-845C-145D23B8D9EB}" srcOrd="0" destOrd="0" presId="urn:microsoft.com/office/officeart/2005/8/layout/vList2"/>
    <dgm:cxn modelId="{2E9F1189-6783-4FD3-BF50-9C4DAD2A90A1}" type="presParOf" srcId="{32484E01-A654-4EE9-B120-93CF87F1D3FB}" destId="{B158E599-17F7-4EFC-AD58-C07CCD55DE44}" srcOrd="1" destOrd="0" presId="urn:microsoft.com/office/officeart/2005/8/layout/vList2"/>
    <dgm:cxn modelId="{CF38AA82-7678-4430-B870-1F1FA253E839}" type="presParOf" srcId="{32484E01-A654-4EE9-B120-93CF87F1D3FB}" destId="{C067DACF-0360-4C65-B962-699006E2F20C}" srcOrd="2" destOrd="0" presId="urn:microsoft.com/office/officeart/2005/8/layout/vList2"/>
    <dgm:cxn modelId="{EBEFAC13-20FA-4838-95A2-F3BACA8F4B16}" type="presParOf" srcId="{32484E01-A654-4EE9-B120-93CF87F1D3FB}" destId="{61396E37-C402-4144-B5AA-F62B290E6BAA}" srcOrd="3" destOrd="0" presId="urn:microsoft.com/office/officeart/2005/8/layout/vList2"/>
    <dgm:cxn modelId="{84F0C849-41B5-4C51-8649-A8B1E2A6C65E}" type="presParOf" srcId="{32484E01-A654-4EE9-B120-93CF87F1D3FB}" destId="{B941F45F-9049-4FBA-8A89-1C78F7873D64}"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0A48B4-C2CB-4474-98C6-C40A08E0A75A}" type="doc">
      <dgm:prSet loTypeId="urn:microsoft.com/office/officeart/2005/8/layout/venn1" loCatId="relationship" qsTypeId="urn:microsoft.com/office/officeart/2005/8/quickstyle/simple1" qsCatId="simple" csTypeId="urn:microsoft.com/office/officeart/2005/8/colors/accent1_2" csCatId="accent1" phldr="1"/>
      <dgm:spPr/>
      <dgm:t>
        <a:bodyPr/>
        <a:lstStyle/>
        <a:p>
          <a:endParaRPr lang="en-IN"/>
        </a:p>
      </dgm:t>
    </dgm:pt>
    <dgm:pt modelId="{FE9AF6D4-B3BF-4F34-9DB6-C35D3EDBD746}">
      <dgm:prSet/>
      <dgm:spPr/>
      <dgm:t>
        <a:bodyPr/>
        <a:lstStyle/>
        <a:p>
          <a:r>
            <a:rPr lang="en-IN"/>
            <a:t>Thank you</a:t>
          </a:r>
        </a:p>
      </dgm:t>
    </dgm:pt>
    <dgm:pt modelId="{91D6CA4B-0A22-41A6-A85D-4BD3DFAD7223}" type="parTrans" cxnId="{2E9BE528-ACD8-438E-B2C2-22891BDB3497}">
      <dgm:prSet/>
      <dgm:spPr/>
      <dgm:t>
        <a:bodyPr/>
        <a:lstStyle/>
        <a:p>
          <a:endParaRPr lang="en-IN"/>
        </a:p>
      </dgm:t>
    </dgm:pt>
    <dgm:pt modelId="{DFF7D9AA-E1FF-4BA5-AB55-7AE1AC709968}" type="sibTrans" cxnId="{2E9BE528-ACD8-438E-B2C2-22891BDB3497}">
      <dgm:prSet/>
      <dgm:spPr/>
      <dgm:t>
        <a:bodyPr/>
        <a:lstStyle/>
        <a:p>
          <a:endParaRPr lang="en-IN"/>
        </a:p>
      </dgm:t>
    </dgm:pt>
    <dgm:pt modelId="{9972581F-8777-46EB-A10E-A5F93A6CA2A0}" type="pres">
      <dgm:prSet presAssocID="{DD0A48B4-C2CB-4474-98C6-C40A08E0A75A}" presName="compositeShape" presStyleCnt="0">
        <dgm:presLayoutVars>
          <dgm:chMax val="7"/>
          <dgm:dir/>
          <dgm:resizeHandles val="exact"/>
        </dgm:presLayoutVars>
      </dgm:prSet>
      <dgm:spPr/>
    </dgm:pt>
    <dgm:pt modelId="{8B60251D-8744-4F95-B152-039726317566}" type="pres">
      <dgm:prSet presAssocID="{FE9AF6D4-B3BF-4F34-9DB6-C35D3EDBD746}" presName="circ1TxSh" presStyleLbl="vennNode1" presStyleIdx="0" presStyleCnt="1" custScaleX="205392"/>
      <dgm:spPr/>
    </dgm:pt>
  </dgm:ptLst>
  <dgm:cxnLst>
    <dgm:cxn modelId="{2E9BE528-ACD8-438E-B2C2-22891BDB3497}" srcId="{DD0A48B4-C2CB-4474-98C6-C40A08E0A75A}" destId="{FE9AF6D4-B3BF-4F34-9DB6-C35D3EDBD746}" srcOrd="0" destOrd="0" parTransId="{91D6CA4B-0A22-41A6-A85D-4BD3DFAD7223}" sibTransId="{DFF7D9AA-E1FF-4BA5-AB55-7AE1AC709968}"/>
    <dgm:cxn modelId="{BAAD9C49-4F5D-41A3-B352-4F3D4F4F521F}" type="presOf" srcId="{DD0A48B4-C2CB-4474-98C6-C40A08E0A75A}" destId="{9972581F-8777-46EB-A10E-A5F93A6CA2A0}" srcOrd="0" destOrd="0" presId="urn:microsoft.com/office/officeart/2005/8/layout/venn1"/>
    <dgm:cxn modelId="{DCD1D4F2-5F30-4F4A-9276-FD36DCDEEB43}" type="presOf" srcId="{FE9AF6D4-B3BF-4F34-9DB6-C35D3EDBD746}" destId="{8B60251D-8744-4F95-B152-039726317566}" srcOrd="0" destOrd="0" presId="urn:microsoft.com/office/officeart/2005/8/layout/venn1"/>
    <dgm:cxn modelId="{8176A7BF-6D23-4A88-AF87-948EC205594B}" type="presParOf" srcId="{9972581F-8777-46EB-A10E-A5F93A6CA2A0}" destId="{8B60251D-8744-4F95-B152-039726317566}"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B6A08F-20FB-4598-BDE9-50A13FAECCA1}">
      <dsp:nvSpPr>
        <dsp:cNvPr id="0" name=""/>
        <dsp:cNvSpPr/>
      </dsp:nvSpPr>
      <dsp:spPr>
        <a:xfrm>
          <a:off x="4749553" y="704156"/>
          <a:ext cx="2913266" cy="1551142"/>
        </a:xfrm>
        <a:custGeom>
          <a:avLst/>
          <a:gdLst/>
          <a:ahLst/>
          <a:cxnLst/>
          <a:rect l="0" t="0" r="0" b="0"/>
          <a:pathLst>
            <a:path>
              <a:moveTo>
                <a:pt x="0" y="0"/>
              </a:moveTo>
              <a:lnTo>
                <a:pt x="0" y="775571"/>
              </a:lnTo>
              <a:lnTo>
                <a:pt x="2913266" y="775571"/>
              </a:lnTo>
              <a:lnTo>
                <a:pt x="2913266" y="15511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8D5427-10F0-49F6-8442-0CA452AC08B6}">
      <dsp:nvSpPr>
        <dsp:cNvPr id="0" name=""/>
        <dsp:cNvSpPr/>
      </dsp:nvSpPr>
      <dsp:spPr>
        <a:xfrm>
          <a:off x="2137725" y="704156"/>
          <a:ext cx="2611827" cy="1551142"/>
        </a:xfrm>
        <a:custGeom>
          <a:avLst/>
          <a:gdLst/>
          <a:ahLst/>
          <a:cxnLst/>
          <a:rect l="0" t="0" r="0" b="0"/>
          <a:pathLst>
            <a:path>
              <a:moveTo>
                <a:pt x="2611827" y="0"/>
              </a:moveTo>
              <a:lnTo>
                <a:pt x="2611827" y="775571"/>
              </a:lnTo>
              <a:lnTo>
                <a:pt x="0" y="775571"/>
              </a:lnTo>
              <a:lnTo>
                <a:pt x="0" y="155114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C789432-4CAA-44EA-8179-E88212956705}">
      <dsp:nvSpPr>
        <dsp:cNvPr id="0" name=""/>
        <dsp:cNvSpPr/>
      </dsp:nvSpPr>
      <dsp:spPr>
        <a:xfrm>
          <a:off x="3656958" y="166390"/>
          <a:ext cx="2185189" cy="53776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Correlation</a:t>
          </a:r>
        </a:p>
      </dsp:txBody>
      <dsp:txXfrm>
        <a:off x="3656958" y="166390"/>
        <a:ext cx="2185189" cy="537766"/>
      </dsp:txXfrm>
    </dsp:sp>
    <dsp:sp modelId="{DBBC5AE5-4210-449C-B4EE-232ECCE32F76}">
      <dsp:nvSpPr>
        <dsp:cNvPr id="0" name=""/>
        <dsp:cNvSpPr/>
      </dsp:nvSpPr>
      <dsp:spPr>
        <a:xfrm>
          <a:off x="30" y="2255298"/>
          <a:ext cx="4275390" cy="54345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Positive correlation</a:t>
          </a:r>
        </a:p>
      </dsp:txBody>
      <dsp:txXfrm>
        <a:off x="30" y="2255298"/>
        <a:ext cx="4275390" cy="543453"/>
      </dsp:txXfrm>
    </dsp:sp>
    <dsp:sp modelId="{E9AE029D-6691-470C-BA41-C6051EEE3081}">
      <dsp:nvSpPr>
        <dsp:cNvPr id="0" name=""/>
        <dsp:cNvSpPr/>
      </dsp:nvSpPr>
      <dsp:spPr>
        <a:xfrm>
          <a:off x="5826563" y="2255298"/>
          <a:ext cx="3672513" cy="5379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IN" sz="2800" kern="1200" dirty="0"/>
            <a:t>Negative correlation</a:t>
          </a:r>
        </a:p>
      </dsp:txBody>
      <dsp:txXfrm>
        <a:off x="5826563" y="2255298"/>
        <a:ext cx="3672513" cy="5379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6E997-EB3B-40B2-8557-2EB92C232676}">
      <dsp:nvSpPr>
        <dsp:cNvPr id="0" name=""/>
        <dsp:cNvSpPr/>
      </dsp:nvSpPr>
      <dsp:spPr>
        <a:xfrm>
          <a:off x="0" y="415444"/>
          <a:ext cx="5157787" cy="8391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Pearson correlation evaluates the linear relationship between two continuous variables. </a:t>
          </a:r>
          <a:endParaRPr lang="en-IN" sz="1500" kern="1200"/>
        </a:p>
      </dsp:txBody>
      <dsp:txXfrm>
        <a:off x="40962" y="456406"/>
        <a:ext cx="5075863" cy="757185"/>
      </dsp:txXfrm>
    </dsp:sp>
    <dsp:sp modelId="{42FE75C1-98F3-44EE-B3D9-C5055BC0A895}">
      <dsp:nvSpPr>
        <dsp:cNvPr id="0" name=""/>
        <dsp:cNvSpPr/>
      </dsp:nvSpPr>
      <dsp:spPr>
        <a:xfrm>
          <a:off x="0" y="1297753"/>
          <a:ext cx="5157787" cy="8391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A relationship is linear when a change in one variable is associated with a proportional change in the other variable.</a:t>
          </a:r>
          <a:endParaRPr lang="en-IN" sz="1500" kern="1200"/>
        </a:p>
      </dsp:txBody>
      <dsp:txXfrm>
        <a:off x="40962" y="1338715"/>
        <a:ext cx="5075863" cy="757185"/>
      </dsp:txXfrm>
    </dsp:sp>
    <dsp:sp modelId="{DC85CC60-8BD6-48AB-A6A7-817D2BC372AD}">
      <dsp:nvSpPr>
        <dsp:cNvPr id="0" name=""/>
        <dsp:cNvSpPr/>
      </dsp:nvSpPr>
      <dsp:spPr>
        <a:xfrm>
          <a:off x="0" y="2180063"/>
          <a:ext cx="5157787" cy="8391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For example, you might use a Pearson correlation to evaluate whether increases in temperature at your production facility are associated with decreasing thickness of your chocolate coating.</a:t>
          </a:r>
          <a:endParaRPr lang="en-IN" sz="1500" kern="1200" dirty="0"/>
        </a:p>
      </dsp:txBody>
      <dsp:txXfrm>
        <a:off x="40962" y="2221025"/>
        <a:ext cx="5075863" cy="7571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9496B-FBFF-4AD1-845C-145D23B8D9EB}">
      <dsp:nvSpPr>
        <dsp:cNvPr id="0" name=""/>
        <dsp:cNvSpPr/>
      </dsp:nvSpPr>
      <dsp:spPr>
        <a:xfrm>
          <a:off x="0" y="415444"/>
          <a:ext cx="5183188" cy="8391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The Spearman correlation evaluates the monotonic relationship between two continuous or ordinal variables. </a:t>
          </a:r>
          <a:endParaRPr lang="en-IN" sz="1500" kern="1200"/>
        </a:p>
      </dsp:txBody>
      <dsp:txXfrm>
        <a:off x="40962" y="456406"/>
        <a:ext cx="5101264" cy="757185"/>
      </dsp:txXfrm>
    </dsp:sp>
    <dsp:sp modelId="{C067DACF-0360-4C65-B962-699006E2F20C}">
      <dsp:nvSpPr>
        <dsp:cNvPr id="0" name=""/>
        <dsp:cNvSpPr/>
      </dsp:nvSpPr>
      <dsp:spPr>
        <a:xfrm>
          <a:off x="0" y="1297753"/>
          <a:ext cx="5183188" cy="8391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In a monotonic relationship, the variables tend to change together, but not necessarily at a constant rate. </a:t>
          </a:r>
          <a:endParaRPr lang="en-IN" sz="1500" kern="1200"/>
        </a:p>
      </dsp:txBody>
      <dsp:txXfrm>
        <a:off x="40962" y="1338715"/>
        <a:ext cx="5101264" cy="757185"/>
      </dsp:txXfrm>
    </dsp:sp>
    <dsp:sp modelId="{B941F45F-9049-4FBA-8A89-1C78F7873D64}">
      <dsp:nvSpPr>
        <dsp:cNvPr id="0" name=""/>
        <dsp:cNvSpPr/>
      </dsp:nvSpPr>
      <dsp:spPr>
        <a:xfrm>
          <a:off x="0" y="2180063"/>
          <a:ext cx="5183188" cy="8391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dirty="0"/>
            <a:t>For example, you might use a Spearman correlation to evaluate whether the order in which employees complete a test exercise is related to the number of months they have been employed.</a:t>
          </a:r>
          <a:endParaRPr lang="en-IN" sz="1500" kern="1200" dirty="0"/>
        </a:p>
      </dsp:txBody>
      <dsp:txXfrm>
        <a:off x="40962" y="2221025"/>
        <a:ext cx="5101264" cy="7571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60251D-8744-4F95-B152-039726317566}">
      <dsp:nvSpPr>
        <dsp:cNvPr id="0" name=""/>
        <dsp:cNvSpPr/>
      </dsp:nvSpPr>
      <dsp:spPr>
        <a:xfrm>
          <a:off x="2167756" y="0"/>
          <a:ext cx="6180087" cy="3008923"/>
        </a:xfrm>
        <a:prstGeom prst="ellipse">
          <a:avLst/>
        </a:prstGeom>
        <a:solidFill>
          <a:schemeClr val="accent1">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2889250">
            <a:lnSpc>
              <a:spcPct val="90000"/>
            </a:lnSpc>
            <a:spcBef>
              <a:spcPct val="0"/>
            </a:spcBef>
            <a:spcAft>
              <a:spcPct val="35000"/>
            </a:spcAft>
            <a:buNone/>
          </a:pPr>
          <a:r>
            <a:rPr lang="en-IN" sz="6500" kern="1200"/>
            <a:t>Thank you</a:t>
          </a:r>
        </a:p>
      </dsp:txBody>
      <dsp:txXfrm>
        <a:off x="3072809" y="440647"/>
        <a:ext cx="4369981" cy="2127629"/>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ABD86-5396-4446-9F8A-47389D38D9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C3D0D8-0453-4C2F-8D4A-A579E9E052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567A7B5-C09E-4B7B-BD95-64ABF357E7A5}"/>
              </a:ext>
            </a:extLst>
          </p:cNvPr>
          <p:cNvSpPr>
            <a:spLocks noGrp="1"/>
          </p:cNvSpPr>
          <p:nvPr>
            <p:ph type="dt" sz="half" idx="10"/>
          </p:nvPr>
        </p:nvSpPr>
        <p:spPr/>
        <p:txBody>
          <a:bodyPr/>
          <a:lstStyle/>
          <a:p>
            <a:fld id="{E682492E-0267-438B-A8A2-E9E9FAACF06D}" type="datetimeFigureOut">
              <a:rPr lang="en-IN" smtClean="0"/>
              <a:t>24-02-2021</a:t>
            </a:fld>
            <a:endParaRPr lang="en-IN"/>
          </a:p>
        </p:txBody>
      </p:sp>
      <p:sp>
        <p:nvSpPr>
          <p:cNvPr id="5" name="Footer Placeholder 4">
            <a:extLst>
              <a:ext uri="{FF2B5EF4-FFF2-40B4-BE49-F238E27FC236}">
                <a16:creationId xmlns:a16="http://schemas.microsoft.com/office/drawing/2014/main" id="{AEF08154-CE63-478F-ABAE-7C519BE6F2D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EC3ED-909F-4762-9E9C-BC1BF55666C1}"/>
              </a:ext>
            </a:extLst>
          </p:cNvPr>
          <p:cNvSpPr>
            <a:spLocks noGrp="1"/>
          </p:cNvSpPr>
          <p:nvPr>
            <p:ph type="sldNum" sz="quarter" idx="12"/>
          </p:nvPr>
        </p:nvSpPr>
        <p:spPr/>
        <p:txBody>
          <a:bodyPr/>
          <a:lstStyle/>
          <a:p>
            <a:fld id="{3F201175-EA8E-483F-B40F-B9D4DAA5F9C8}" type="slidenum">
              <a:rPr lang="en-IN" smtClean="0"/>
              <a:t>‹#›</a:t>
            </a:fld>
            <a:endParaRPr lang="en-IN"/>
          </a:p>
        </p:txBody>
      </p:sp>
    </p:spTree>
    <p:extLst>
      <p:ext uri="{BB962C8B-B14F-4D97-AF65-F5344CB8AC3E}">
        <p14:creationId xmlns:p14="http://schemas.microsoft.com/office/powerpoint/2010/main" val="2090437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AD81C-393A-43D8-8819-4297DB43094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C61511-9DB6-4C57-916A-4740761BC6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0C63FA-6B2E-4AAD-94B0-22BBB804CDF4}"/>
              </a:ext>
            </a:extLst>
          </p:cNvPr>
          <p:cNvSpPr>
            <a:spLocks noGrp="1"/>
          </p:cNvSpPr>
          <p:nvPr>
            <p:ph type="dt" sz="half" idx="10"/>
          </p:nvPr>
        </p:nvSpPr>
        <p:spPr/>
        <p:txBody>
          <a:bodyPr/>
          <a:lstStyle/>
          <a:p>
            <a:fld id="{E682492E-0267-438B-A8A2-E9E9FAACF06D}" type="datetimeFigureOut">
              <a:rPr lang="en-IN" smtClean="0"/>
              <a:t>24-02-2021</a:t>
            </a:fld>
            <a:endParaRPr lang="en-IN"/>
          </a:p>
        </p:txBody>
      </p:sp>
      <p:sp>
        <p:nvSpPr>
          <p:cNvPr id="5" name="Footer Placeholder 4">
            <a:extLst>
              <a:ext uri="{FF2B5EF4-FFF2-40B4-BE49-F238E27FC236}">
                <a16:creationId xmlns:a16="http://schemas.microsoft.com/office/drawing/2014/main" id="{5FC16F17-AAE0-4FA1-A15B-DAF66282FA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0B93E6-891B-4534-AC0B-7F5340F950AE}"/>
              </a:ext>
            </a:extLst>
          </p:cNvPr>
          <p:cNvSpPr>
            <a:spLocks noGrp="1"/>
          </p:cNvSpPr>
          <p:nvPr>
            <p:ph type="sldNum" sz="quarter" idx="12"/>
          </p:nvPr>
        </p:nvSpPr>
        <p:spPr/>
        <p:txBody>
          <a:bodyPr/>
          <a:lstStyle/>
          <a:p>
            <a:fld id="{3F201175-EA8E-483F-B40F-B9D4DAA5F9C8}" type="slidenum">
              <a:rPr lang="en-IN" smtClean="0"/>
              <a:t>‹#›</a:t>
            </a:fld>
            <a:endParaRPr lang="en-IN"/>
          </a:p>
        </p:txBody>
      </p:sp>
    </p:spTree>
    <p:extLst>
      <p:ext uri="{BB962C8B-B14F-4D97-AF65-F5344CB8AC3E}">
        <p14:creationId xmlns:p14="http://schemas.microsoft.com/office/powerpoint/2010/main" val="1881873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6616EE-2F78-41CD-8A0F-55CDB04344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17A598-B867-482D-AE11-33EA1619F2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398439-EECA-455F-A864-64A87B063663}"/>
              </a:ext>
            </a:extLst>
          </p:cNvPr>
          <p:cNvSpPr>
            <a:spLocks noGrp="1"/>
          </p:cNvSpPr>
          <p:nvPr>
            <p:ph type="dt" sz="half" idx="10"/>
          </p:nvPr>
        </p:nvSpPr>
        <p:spPr/>
        <p:txBody>
          <a:bodyPr/>
          <a:lstStyle/>
          <a:p>
            <a:fld id="{E682492E-0267-438B-A8A2-E9E9FAACF06D}" type="datetimeFigureOut">
              <a:rPr lang="en-IN" smtClean="0"/>
              <a:t>24-02-2021</a:t>
            </a:fld>
            <a:endParaRPr lang="en-IN"/>
          </a:p>
        </p:txBody>
      </p:sp>
      <p:sp>
        <p:nvSpPr>
          <p:cNvPr id="5" name="Footer Placeholder 4">
            <a:extLst>
              <a:ext uri="{FF2B5EF4-FFF2-40B4-BE49-F238E27FC236}">
                <a16:creationId xmlns:a16="http://schemas.microsoft.com/office/drawing/2014/main" id="{E46E1799-A979-46BE-B944-C016F23589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01D936-D53C-49F2-8367-2E00D901C736}"/>
              </a:ext>
            </a:extLst>
          </p:cNvPr>
          <p:cNvSpPr>
            <a:spLocks noGrp="1"/>
          </p:cNvSpPr>
          <p:nvPr>
            <p:ph type="sldNum" sz="quarter" idx="12"/>
          </p:nvPr>
        </p:nvSpPr>
        <p:spPr/>
        <p:txBody>
          <a:bodyPr/>
          <a:lstStyle/>
          <a:p>
            <a:fld id="{3F201175-EA8E-483F-B40F-B9D4DAA5F9C8}" type="slidenum">
              <a:rPr lang="en-IN" smtClean="0"/>
              <a:t>‹#›</a:t>
            </a:fld>
            <a:endParaRPr lang="en-IN"/>
          </a:p>
        </p:txBody>
      </p:sp>
    </p:spTree>
    <p:extLst>
      <p:ext uri="{BB962C8B-B14F-4D97-AF65-F5344CB8AC3E}">
        <p14:creationId xmlns:p14="http://schemas.microsoft.com/office/powerpoint/2010/main" val="2739958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5D18D-5572-423D-878D-0FF0C43B730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6DA853-DAD2-43B0-B254-DB3256157B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2B5B47-713B-4554-A768-F9C10AF620ED}"/>
              </a:ext>
            </a:extLst>
          </p:cNvPr>
          <p:cNvSpPr>
            <a:spLocks noGrp="1"/>
          </p:cNvSpPr>
          <p:nvPr>
            <p:ph type="dt" sz="half" idx="10"/>
          </p:nvPr>
        </p:nvSpPr>
        <p:spPr/>
        <p:txBody>
          <a:bodyPr/>
          <a:lstStyle/>
          <a:p>
            <a:fld id="{E682492E-0267-438B-A8A2-E9E9FAACF06D}" type="datetimeFigureOut">
              <a:rPr lang="en-IN" smtClean="0"/>
              <a:t>24-02-2021</a:t>
            </a:fld>
            <a:endParaRPr lang="en-IN"/>
          </a:p>
        </p:txBody>
      </p:sp>
      <p:sp>
        <p:nvSpPr>
          <p:cNvPr id="5" name="Footer Placeholder 4">
            <a:extLst>
              <a:ext uri="{FF2B5EF4-FFF2-40B4-BE49-F238E27FC236}">
                <a16:creationId xmlns:a16="http://schemas.microsoft.com/office/drawing/2014/main" id="{DCC5913E-E230-4D2F-81B8-D2EE9BA7A9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581967-3CEB-4A1A-8E46-F4AF7C88B4E3}"/>
              </a:ext>
            </a:extLst>
          </p:cNvPr>
          <p:cNvSpPr>
            <a:spLocks noGrp="1"/>
          </p:cNvSpPr>
          <p:nvPr>
            <p:ph type="sldNum" sz="quarter" idx="12"/>
          </p:nvPr>
        </p:nvSpPr>
        <p:spPr/>
        <p:txBody>
          <a:bodyPr/>
          <a:lstStyle/>
          <a:p>
            <a:fld id="{3F201175-EA8E-483F-B40F-B9D4DAA5F9C8}" type="slidenum">
              <a:rPr lang="en-IN" smtClean="0"/>
              <a:t>‹#›</a:t>
            </a:fld>
            <a:endParaRPr lang="en-IN"/>
          </a:p>
        </p:txBody>
      </p:sp>
    </p:spTree>
    <p:extLst>
      <p:ext uri="{BB962C8B-B14F-4D97-AF65-F5344CB8AC3E}">
        <p14:creationId xmlns:p14="http://schemas.microsoft.com/office/powerpoint/2010/main" val="2953910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AEF4E-F933-46C7-951A-F6FC4B4165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8193D42-D27E-440B-B9B6-0A9D4CDAF3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1CBC62-7B42-4BE4-8211-F74B5CBCADB8}"/>
              </a:ext>
            </a:extLst>
          </p:cNvPr>
          <p:cNvSpPr>
            <a:spLocks noGrp="1"/>
          </p:cNvSpPr>
          <p:nvPr>
            <p:ph type="dt" sz="half" idx="10"/>
          </p:nvPr>
        </p:nvSpPr>
        <p:spPr/>
        <p:txBody>
          <a:bodyPr/>
          <a:lstStyle/>
          <a:p>
            <a:fld id="{E682492E-0267-438B-A8A2-E9E9FAACF06D}" type="datetimeFigureOut">
              <a:rPr lang="en-IN" smtClean="0"/>
              <a:t>24-02-2021</a:t>
            </a:fld>
            <a:endParaRPr lang="en-IN"/>
          </a:p>
        </p:txBody>
      </p:sp>
      <p:sp>
        <p:nvSpPr>
          <p:cNvPr id="5" name="Footer Placeholder 4">
            <a:extLst>
              <a:ext uri="{FF2B5EF4-FFF2-40B4-BE49-F238E27FC236}">
                <a16:creationId xmlns:a16="http://schemas.microsoft.com/office/drawing/2014/main" id="{51C67DBD-1340-41AA-A14A-F1AB2E5789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DD394F-9273-4078-9644-64D103A568BD}"/>
              </a:ext>
            </a:extLst>
          </p:cNvPr>
          <p:cNvSpPr>
            <a:spLocks noGrp="1"/>
          </p:cNvSpPr>
          <p:nvPr>
            <p:ph type="sldNum" sz="quarter" idx="12"/>
          </p:nvPr>
        </p:nvSpPr>
        <p:spPr/>
        <p:txBody>
          <a:bodyPr/>
          <a:lstStyle/>
          <a:p>
            <a:fld id="{3F201175-EA8E-483F-B40F-B9D4DAA5F9C8}" type="slidenum">
              <a:rPr lang="en-IN" smtClean="0"/>
              <a:t>‹#›</a:t>
            </a:fld>
            <a:endParaRPr lang="en-IN"/>
          </a:p>
        </p:txBody>
      </p:sp>
    </p:spTree>
    <p:extLst>
      <p:ext uri="{BB962C8B-B14F-4D97-AF65-F5344CB8AC3E}">
        <p14:creationId xmlns:p14="http://schemas.microsoft.com/office/powerpoint/2010/main" val="3593134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05835-7F95-45C2-BAFD-3EDAE4B167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90A2AA-F050-477C-9991-790A422E503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2280E4D-FBFA-4F35-A6E5-B07D6730D6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D7C1BF-D5B8-4ED4-A28B-774AC4CC32CD}"/>
              </a:ext>
            </a:extLst>
          </p:cNvPr>
          <p:cNvSpPr>
            <a:spLocks noGrp="1"/>
          </p:cNvSpPr>
          <p:nvPr>
            <p:ph type="dt" sz="half" idx="10"/>
          </p:nvPr>
        </p:nvSpPr>
        <p:spPr/>
        <p:txBody>
          <a:bodyPr/>
          <a:lstStyle/>
          <a:p>
            <a:fld id="{E682492E-0267-438B-A8A2-E9E9FAACF06D}" type="datetimeFigureOut">
              <a:rPr lang="en-IN" smtClean="0"/>
              <a:t>24-02-2021</a:t>
            </a:fld>
            <a:endParaRPr lang="en-IN"/>
          </a:p>
        </p:txBody>
      </p:sp>
      <p:sp>
        <p:nvSpPr>
          <p:cNvPr id="6" name="Footer Placeholder 5">
            <a:extLst>
              <a:ext uri="{FF2B5EF4-FFF2-40B4-BE49-F238E27FC236}">
                <a16:creationId xmlns:a16="http://schemas.microsoft.com/office/drawing/2014/main" id="{ED8643D9-B6DC-4E81-9D5A-56402A71040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C694BA-CE06-4813-B2B3-6603ADA7053B}"/>
              </a:ext>
            </a:extLst>
          </p:cNvPr>
          <p:cNvSpPr>
            <a:spLocks noGrp="1"/>
          </p:cNvSpPr>
          <p:nvPr>
            <p:ph type="sldNum" sz="quarter" idx="12"/>
          </p:nvPr>
        </p:nvSpPr>
        <p:spPr/>
        <p:txBody>
          <a:bodyPr/>
          <a:lstStyle/>
          <a:p>
            <a:fld id="{3F201175-EA8E-483F-B40F-B9D4DAA5F9C8}" type="slidenum">
              <a:rPr lang="en-IN" smtClean="0"/>
              <a:t>‹#›</a:t>
            </a:fld>
            <a:endParaRPr lang="en-IN"/>
          </a:p>
        </p:txBody>
      </p:sp>
    </p:spTree>
    <p:extLst>
      <p:ext uri="{BB962C8B-B14F-4D97-AF65-F5344CB8AC3E}">
        <p14:creationId xmlns:p14="http://schemas.microsoft.com/office/powerpoint/2010/main" val="485132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FFAA7-E8E0-4351-AD51-5E215EEF19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85ECFE-922F-4063-8F20-5C401ED72A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D57FCA-DC94-44CB-8214-10C0E7024A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692B33B-710A-4E4E-891C-12AA19CC0F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E0C5E2-9AF5-400E-B447-273A116548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67AB53-7C63-4E25-9DA2-C96BF8A33DF6}"/>
              </a:ext>
            </a:extLst>
          </p:cNvPr>
          <p:cNvSpPr>
            <a:spLocks noGrp="1"/>
          </p:cNvSpPr>
          <p:nvPr>
            <p:ph type="dt" sz="half" idx="10"/>
          </p:nvPr>
        </p:nvSpPr>
        <p:spPr/>
        <p:txBody>
          <a:bodyPr/>
          <a:lstStyle/>
          <a:p>
            <a:fld id="{E682492E-0267-438B-A8A2-E9E9FAACF06D}" type="datetimeFigureOut">
              <a:rPr lang="en-IN" smtClean="0"/>
              <a:t>24-02-2021</a:t>
            </a:fld>
            <a:endParaRPr lang="en-IN"/>
          </a:p>
        </p:txBody>
      </p:sp>
      <p:sp>
        <p:nvSpPr>
          <p:cNvPr id="8" name="Footer Placeholder 7">
            <a:extLst>
              <a:ext uri="{FF2B5EF4-FFF2-40B4-BE49-F238E27FC236}">
                <a16:creationId xmlns:a16="http://schemas.microsoft.com/office/drawing/2014/main" id="{9BFE9F79-7E0E-407E-AFEE-DE4A304E89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030E733-530C-4EDB-AA33-9FF39E0155FE}"/>
              </a:ext>
            </a:extLst>
          </p:cNvPr>
          <p:cNvSpPr>
            <a:spLocks noGrp="1"/>
          </p:cNvSpPr>
          <p:nvPr>
            <p:ph type="sldNum" sz="quarter" idx="12"/>
          </p:nvPr>
        </p:nvSpPr>
        <p:spPr/>
        <p:txBody>
          <a:bodyPr/>
          <a:lstStyle/>
          <a:p>
            <a:fld id="{3F201175-EA8E-483F-B40F-B9D4DAA5F9C8}" type="slidenum">
              <a:rPr lang="en-IN" smtClean="0"/>
              <a:t>‹#›</a:t>
            </a:fld>
            <a:endParaRPr lang="en-IN"/>
          </a:p>
        </p:txBody>
      </p:sp>
    </p:spTree>
    <p:extLst>
      <p:ext uri="{BB962C8B-B14F-4D97-AF65-F5344CB8AC3E}">
        <p14:creationId xmlns:p14="http://schemas.microsoft.com/office/powerpoint/2010/main" val="1639200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2D812-3AFE-4ADC-B9E8-99684F8BFE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B67762F-A9AD-4D27-8F1D-99D18B414C76}"/>
              </a:ext>
            </a:extLst>
          </p:cNvPr>
          <p:cNvSpPr>
            <a:spLocks noGrp="1"/>
          </p:cNvSpPr>
          <p:nvPr>
            <p:ph type="dt" sz="half" idx="10"/>
          </p:nvPr>
        </p:nvSpPr>
        <p:spPr/>
        <p:txBody>
          <a:bodyPr/>
          <a:lstStyle/>
          <a:p>
            <a:fld id="{E682492E-0267-438B-A8A2-E9E9FAACF06D}" type="datetimeFigureOut">
              <a:rPr lang="en-IN" smtClean="0"/>
              <a:t>24-02-2021</a:t>
            </a:fld>
            <a:endParaRPr lang="en-IN"/>
          </a:p>
        </p:txBody>
      </p:sp>
      <p:sp>
        <p:nvSpPr>
          <p:cNvPr id="4" name="Footer Placeholder 3">
            <a:extLst>
              <a:ext uri="{FF2B5EF4-FFF2-40B4-BE49-F238E27FC236}">
                <a16:creationId xmlns:a16="http://schemas.microsoft.com/office/drawing/2014/main" id="{205EB6C0-D147-41BF-BF39-19B7A87CEC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E8DDB71-CCF2-4C92-9719-F1712AC18F24}"/>
              </a:ext>
            </a:extLst>
          </p:cNvPr>
          <p:cNvSpPr>
            <a:spLocks noGrp="1"/>
          </p:cNvSpPr>
          <p:nvPr>
            <p:ph type="sldNum" sz="quarter" idx="12"/>
          </p:nvPr>
        </p:nvSpPr>
        <p:spPr/>
        <p:txBody>
          <a:bodyPr/>
          <a:lstStyle/>
          <a:p>
            <a:fld id="{3F201175-EA8E-483F-B40F-B9D4DAA5F9C8}" type="slidenum">
              <a:rPr lang="en-IN" smtClean="0"/>
              <a:t>‹#›</a:t>
            </a:fld>
            <a:endParaRPr lang="en-IN"/>
          </a:p>
        </p:txBody>
      </p:sp>
    </p:spTree>
    <p:extLst>
      <p:ext uri="{BB962C8B-B14F-4D97-AF65-F5344CB8AC3E}">
        <p14:creationId xmlns:p14="http://schemas.microsoft.com/office/powerpoint/2010/main" val="1807940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B4181C-C465-4CED-A683-1C31210E18D8}"/>
              </a:ext>
            </a:extLst>
          </p:cNvPr>
          <p:cNvSpPr>
            <a:spLocks noGrp="1"/>
          </p:cNvSpPr>
          <p:nvPr>
            <p:ph type="dt" sz="half" idx="10"/>
          </p:nvPr>
        </p:nvSpPr>
        <p:spPr/>
        <p:txBody>
          <a:bodyPr/>
          <a:lstStyle/>
          <a:p>
            <a:fld id="{E682492E-0267-438B-A8A2-E9E9FAACF06D}" type="datetimeFigureOut">
              <a:rPr lang="en-IN" smtClean="0"/>
              <a:t>24-02-2021</a:t>
            </a:fld>
            <a:endParaRPr lang="en-IN"/>
          </a:p>
        </p:txBody>
      </p:sp>
      <p:sp>
        <p:nvSpPr>
          <p:cNvPr id="3" name="Footer Placeholder 2">
            <a:extLst>
              <a:ext uri="{FF2B5EF4-FFF2-40B4-BE49-F238E27FC236}">
                <a16:creationId xmlns:a16="http://schemas.microsoft.com/office/drawing/2014/main" id="{8FE945AC-5394-45FC-870D-A72846C563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650CD2-FBFD-4267-9E7D-90951ADAB497}"/>
              </a:ext>
            </a:extLst>
          </p:cNvPr>
          <p:cNvSpPr>
            <a:spLocks noGrp="1"/>
          </p:cNvSpPr>
          <p:nvPr>
            <p:ph type="sldNum" sz="quarter" idx="12"/>
          </p:nvPr>
        </p:nvSpPr>
        <p:spPr/>
        <p:txBody>
          <a:bodyPr/>
          <a:lstStyle/>
          <a:p>
            <a:fld id="{3F201175-EA8E-483F-B40F-B9D4DAA5F9C8}" type="slidenum">
              <a:rPr lang="en-IN" smtClean="0"/>
              <a:t>‹#›</a:t>
            </a:fld>
            <a:endParaRPr lang="en-IN"/>
          </a:p>
        </p:txBody>
      </p:sp>
    </p:spTree>
    <p:extLst>
      <p:ext uri="{BB962C8B-B14F-4D97-AF65-F5344CB8AC3E}">
        <p14:creationId xmlns:p14="http://schemas.microsoft.com/office/powerpoint/2010/main" val="2974185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241D1-E3C1-4B72-BDE6-E3837C8BBB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F6DAADC-A12C-4C4B-9D94-B3D127F975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65909D-0407-4B4F-9F0B-40E984DA92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1E8D1-7DF0-4043-8F06-A5E5FE768C51}"/>
              </a:ext>
            </a:extLst>
          </p:cNvPr>
          <p:cNvSpPr>
            <a:spLocks noGrp="1"/>
          </p:cNvSpPr>
          <p:nvPr>
            <p:ph type="dt" sz="half" idx="10"/>
          </p:nvPr>
        </p:nvSpPr>
        <p:spPr/>
        <p:txBody>
          <a:bodyPr/>
          <a:lstStyle/>
          <a:p>
            <a:fld id="{E682492E-0267-438B-A8A2-E9E9FAACF06D}" type="datetimeFigureOut">
              <a:rPr lang="en-IN" smtClean="0"/>
              <a:t>24-02-2021</a:t>
            </a:fld>
            <a:endParaRPr lang="en-IN"/>
          </a:p>
        </p:txBody>
      </p:sp>
      <p:sp>
        <p:nvSpPr>
          <p:cNvPr id="6" name="Footer Placeholder 5">
            <a:extLst>
              <a:ext uri="{FF2B5EF4-FFF2-40B4-BE49-F238E27FC236}">
                <a16:creationId xmlns:a16="http://schemas.microsoft.com/office/drawing/2014/main" id="{60699D67-D8A6-4D52-8EF2-C3768E1CE5B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AA3AE0-1645-40F8-BDB7-13845DFDBF4E}"/>
              </a:ext>
            </a:extLst>
          </p:cNvPr>
          <p:cNvSpPr>
            <a:spLocks noGrp="1"/>
          </p:cNvSpPr>
          <p:nvPr>
            <p:ph type="sldNum" sz="quarter" idx="12"/>
          </p:nvPr>
        </p:nvSpPr>
        <p:spPr/>
        <p:txBody>
          <a:bodyPr/>
          <a:lstStyle/>
          <a:p>
            <a:fld id="{3F201175-EA8E-483F-B40F-B9D4DAA5F9C8}" type="slidenum">
              <a:rPr lang="en-IN" smtClean="0"/>
              <a:t>‹#›</a:t>
            </a:fld>
            <a:endParaRPr lang="en-IN"/>
          </a:p>
        </p:txBody>
      </p:sp>
    </p:spTree>
    <p:extLst>
      <p:ext uri="{BB962C8B-B14F-4D97-AF65-F5344CB8AC3E}">
        <p14:creationId xmlns:p14="http://schemas.microsoft.com/office/powerpoint/2010/main" val="2066804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24477-C25B-4B6E-A324-669422EF94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E9B6A30-DCE8-4EA3-9DA5-105B340C87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C3D9621C-724C-45C0-98F0-9C3FBFD484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D99293-47E1-45F5-9C9D-8D7612ED7853}"/>
              </a:ext>
            </a:extLst>
          </p:cNvPr>
          <p:cNvSpPr>
            <a:spLocks noGrp="1"/>
          </p:cNvSpPr>
          <p:nvPr>
            <p:ph type="dt" sz="half" idx="10"/>
          </p:nvPr>
        </p:nvSpPr>
        <p:spPr/>
        <p:txBody>
          <a:bodyPr/>
          <a:lstStyle/>
          <a:p>
            <a:fld id="{E682492E-0267-438B-A8A2-E9E9FAACF06D}" type="datetimeFigureOut">
              <a:rPr lang="en-IN" smtClean="0"/>
              <a:t>24-02-2021</a:t>
            </a:fld>
            <a:endParaRPr lang="en-IN"/>
          </a:p>
        </p:txBody>
      </p:sp>
      <p:sp>
        <p:nvSpPr>
          <p:cNvPr id="6" name="Footer Placeholder 5">
            <a:extLst>
              <a:ext uri="{FF2B5EF4-FFF2-40B4-BE49-F238E27FC236}">
                <a16:creationId xmlns:a16="http://schemas.microsoft.com/office/drawing/2014/main" id="{DA4E2BF6-4077-41AA-A631-D55832C4EE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673865-4A22-4DF0-957F-54866081D4C1}"/>
              </a:ext>
            </a:extLst>
          </p:cNvPr>
          <p:cNvSpPr>
            <a:spLocks noGrp="1"/>
          </p:cNvSpPr>
          <p:nvPr>
            <p:ph type="sldNum" sz="quarter" idx="12"/>
          </p:nvPr>
        </p:nvSpPr>
        <p:spPr/>
        <p:txBody>
          <a:bodyPr/>
          <a:lstStyle/>
          <a:p>
            <a:fld id="{3F201175-EA8E-483F-B40F-B9D4DAA5F9C8}" type="slidenum">
              <a:rPr lang="en-IN" smtClean="0"/>
              <a:t>‹#›</a:t>
            </a:fld>
            <a:endParaRPr lang="en-IN"/>
          </a:p>
        </p:txBody>
      </p:sp>
    </p:spTree>
    <p:extLst>
      <p:ext uri="{BB962C8B-B14F-4D97-AF65-F5344CB8AC3E}">
        <p14:creationId xmlns:p14="http://schemas.microsoft.com/office/powerpoint/2010/main" val="1354064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11DE7F-9853-4A03-A69B-5DC5B309A1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94D47A-5E80-49E0-B045-16552979AF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1ED997-56A0-47C5-8D32-EE17E4F0C9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82492E-0267-438B-A8A2-E9E9FAACF06D}" type="datetimeFigureOut">
              <a:rPr lang="en-IN" smtClean="0"/>
              <a:t>24-02-2021</a:t>
            </a:fld>
            <a:endParaRPr lang="en-IN"/>
          </a:p>
        </p:txBody>
      </p:sp>
      <p:sp>
        <p:nvSpPr>
          <p:cNvPr id="5" name="Footer Placeholder 4">
            <a:extLst>
              <a:ext uri="{FF2B5EF4-FFF2-40B4-BE49-F238E27FC236}">
                <a16:creationId xmlns:a16="http://schemas.microsoft.com/office/drawing/2014/main" id="{8C3216D4-FAA5-411A-B227-0B19B0A3E7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FD31DDD-CBFF-4C8D-9466-3CDE9E813A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01175-EA8E-483F-B40F-B9D4DAA5F9C8}" type="slidenum">
              <a:rPr lang="en-IN" smtClean="0"/>
              <a:t>‹#›</a:t>
            </a:fld>
            <a:endParaRPr lang="en-IN"/>
          </a:p>
        </p:txBody>
      </p:sp>
    </p:spTree>
    <p:extLst>
      <p:ext uri="{BB962C8B-B14F-4D97-AF65-F5344CB8AC3E}">
        <p14:creationId xmlns:p14="http://schemas.microsoft.com/office/powerpoint/2010/main" val="599464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gi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image" Target="../media/image4.png"/><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4.xml"/><Relationship Id="rId7" Type="http://schemas.openxmlformats.org/officeDocument/2006/relationships/image" Target="../media/image9.png"/><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41F3A-5C99-4F78-8C5B-D95DCBB77D61}"/>
              </a:ext>
            </a:extLst>
          </p:cNvPr>
          <p:cNvSpPr>
            <a:spLocks noGrp="1"/>
          </p:cNvSpPr>
          <p:nvPr>
            <p:ph type="ctrTitle"/>
          </p:nvPr>
        </p:nvSpPr>
        <p:spPr/>
        <p:txBody>
          <a:bodyPr>
            <a:normAutofit/>
          </a:bodyPr>
          <a:lstStyle/>
          <a:p>
            <a:r>
              <a:rPr lang="en-US" sz="4000" dirty="0">
                <a:latin typeface="Times New Roman" panose="02020603050405020304" pitchFamily="18" charset="0"/>
                <a:cs typeface="Times New Roman" panose="02020603050405020304" pitchFamily="18" charset="0"/>
              </a:rPr>
              <a:t>CORRELATION</a:t>
            </a:r>
            <a:endParaRPr lang="en-IN" sz="4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4D9395C-E2CC-43FD-9A62-878FA74AC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6" name="TextBox 5">
            <a:extLst>
              <a:ext uri="{FF2B5EF4-FFF2-40B4-BE49-F238E27FC236}">
                <a16:creationId xmlns:a16="http://schemas.microsoft.com/office/drawing/2014/main" id="{A70392B6-E7DB-4A49-8471-3DC9B0B832EB}"/>
              </a:ext>
            </a:extLst>
          </p:cNvPr>
          <p:cNvSpPr txBox="1"/>
          <p:nvPr/>
        </p:nvSpPr>
        <p:spPr>
          <a:xfrm>
            <a:off x="266331" y="6054043"/>
            <a:ext cx="12171285"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14290170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CC234B-D2DE-4700-8DFD-3A318EC808CC}"/>
              </a:ext>
            </a:extLst>
          </p:cNvPr>
          <p:cNvSpPr>
            <a:spLocks noGrp="1"/>
          </p:cNvSpPr>
          <p:nvPr>
            <p:ph idx="1"/>
          </p:nvPr>
        </p:nvSpPr>
        <p:spPr>
          <a:xfrm>
            <a:off x="734646" y="695569"/>
            <a:ext cx="10619154" cy="5481394"/>
          </a:xfrm>
        </p:spPr>
        <p:txBody>
          <a:bodyPr/>
          <a:lstStyle/>
          <a:p>
            <a:pPr marL="0" indent="0" algn="l">
              <a:buNone/>
            </a:pPr>
            <a:r>
              <a:rPr lang="en-US" sz="2000" b="1" i="0" dirty="0">
                <a:effectLst/>
                <a:latin typeface="Times New Roman" panose="02020603050405020304" pitchFamily="18" charset="0"/>
                <a:cs typeface="Times New Roman" panose="02020603050405020304" pitchFamily="18" charset="0"/>
              </a:rPr>
              <a:t>Solution:</a:t>
            </a:r>
            <a:endParaRPr lang="en-US" sz="2000" b="0" i="0" dirty="0">
              <a:effectLst/>
              <a:latin typeface="Times New Roman" panose="02020603050405020304" pitchFamily="18" charset="0"/>
              <a:cs typeface="Times New Roman" panose="02020603050405020304" pitchFamily="18" charset="0"/>
            </a:endParaRPr>
          </a:p>
          <a:p>
            <a:pPr marL="0" indent="0" algn="l">
              <a:buNone/>
            </a:pPr>
            <a:endParaRPr lang="en-US" sz="2000" b="0" i="0" dirty="0">
              <a:effectLst/>
              <a:latin typeface="Times New Roman" panose="02020603050405020304" pitchFamily="18" charset="0"/>
              <a:cs typeface="Times New Roman" panose="02020603050405020304" pitchFamily="18" charset="0"/>
            </a:endParaRPr>
          </a:p>
          <a:p>
            <a:pPr marL="0" indent="0" algn="l">
              <a:buNone/>
            </a:pPr>
            <a:r>
              <a:rPr lang="en-US" sz="2000" b="0" i="0" dirty="0">
                <a:effectLst/>
                <a:latin typeface="Times New Roman" panose="02020603050405020304" pitchFamily="18" charset="0"/>
                <a:cs typeface="Times New Roman" panose="02020603050405020304" pitchFamily="18" charset="0"/>
              </a:rPr>
              <a:t>For the Calculation of the Pearson Correlation Coefficient, we will first calculate the following values,</a:t>
            </a:r>
          </a:p>
          <a:p>
            <a:pPr marL="0" indent="0">
              <a:buNone/>
            </a:pPr>
            <a:endParaRPr lang="en-IN" dirty="0"/>
          </a:p>
        </p:txBody>
      </p:sp>
      <p:graphicFrame>
        <p:nvGraphicFramePr>
          <p:cNvPr id="4" name="Table 4">
            <a:extLst>
              <a:ext uri="{FF2B5EF4-FFF2-40B4-BE49-F238E27FC236}">
                <a16:creationId xmlns:a16="http://schemas.microsoft.com/office/drawing/2014/main" id="{C0AB9E19-09FB-4EBF-A3D5-3B0E92ECCAB7}"/>
              </a:ext>
            </a:extLst>
          </p:cNvPr>
          <p:cNvGraphicFramePr>
            <a:graphicFrameLocks noGrp="1"/>
          </p:cNvGraphicFramePr>
          <p:nvPr>
            <p:extLst>
              <p:ext uri="{D42A27DB-BD31-4B8C-83A1-F6EECF244321}">
                <p14:modId xmlns:p14="http://schemas.microsoft.com/office/powerpoint/2010/main" val="2823367082"/>
              </p:ext>
            </p:extLst>
          </p:nvPr>
        </p:nvGraphicFramePr>
        <p:xfrm>
          <a:off x="1094154" y="2055446"/>
          <a:ext cx="6619629" cy="3610709"/>
        </p:xfrm>
        <a:graphic>
          <a:graphicData uri="http://schemas.openxmlformats.org/drawingml/2006/table">
            <a:tbl>
              <a:tblPr firstRow="1" bandRow="1">
                <a:tableStyleId>{5C22544A-7EE6-4342-B048-85BDC9FD1C3A}</a:tableStyleId>
              </a:tblPr>
              <a:tblGrid>
                <a:gridCol w="1079869">
                  <a:extLst>
                    <a:ext uri="{9D8B030D-6E8A-4147-A177-3AD203B41FA5}">
                      <a16:colId xmlns:a16="http://schemas.microsoft.com/office/drawing/2014/main" val="1746564931"/>
                    </a:ext>
                  </a:extLst>
                </a:gridCol>
                <a:gridCol w="1107952">
                  <a:extLst>
                    <a:ext uri="{9D8B030D-6E8A-4147-A177-3AD203B41FA5}">
                      <a16:colId xmlns:a16="http://schemas.microsoft.com/office/drawing/2014/main" val="1062296901"/>
                    </a:ext>
                  </a:extLst>
                </a:gridCol>
                <a:gridCol w="1107952">
                  <a:extLst>
                    <a:ext uri="{9D8B030D-6E8A-4147-A177-3AD203B41FA5}">
                      <a16:colId xmlns:a16="http://schemas.microsoft.com/office/drawing/2014/main" val="3978461027"/>
                    </a:ext>
                  </a:extLst>
                </a:gridCol>
                <a:gridCol w="1107952">
                  <a:extLst>
                    <a:ext uri="{9D8B030D-6E8A-4147-A177-3AD203B41FA5}">
                      <a16:colId xmlns:a16="http://schemas.microsoft.com/office/drawing/2014/main" val="2240256206"/>
                    </a:ext>
                  </a:extLst>
                </a:gridCol>
                <a:gridCol w="1094759">
                  <a:extLst>
                    <a:ext uri="{9D8B030D-6E8A-4147-A177-3AD203B41FA5}">
                      <a16:colId xmlns:a16="http://schemas.microsoft.com/office/drawing/2014/main" val="271885019"/>
                    </a:ext>
                  </a:extLst>
                </a:gridCol>
                <a:gridCol w="1121145">
                  <a:extLst>
                    <a:ext uri="{9D8B030D-6E8A-4147-A177-3AD203B41FA5}">
                      <a16:colId xmlns:a16="http://schemas.microsoft.com/office/drawing/2014/main" val="2841908836"/>
                    </a:ext>
                  </a:extLst>
                </a:gridCol>
              </a:tblGrid>
              <a:tr h="720281">
                <a:tc>
                  <a:txBody>
                    <a:bodyPr/>
                    <a:lstStyle/>
                    <a:p>
                      <a:pPr algn="ctr"/>
                      <a:r>
                        <a:rPr lang="en-IN" b="1" dirty="0">
                          <a:effectLst/>
                        </a:rPr>
                        <a:t>Sr No</a:t>
                      </a:r>
                      <a:endParaRPr lang="en-IN" dirty="0">
                        <a:effectLst/>
                      </a:endParaRPr>
                    </a:p>
                  </a:txBody>
                  <a:tcPr anchor="ctr"/>
                </a:tc>
                <a:tc>
                  <a:txBody>
                    <a:bodyPr/>
                    <a:lstStyle/>
                    <a:p>
                      <a:pPr algn="ctr"/>
                      <a:r>
                        <a:rPr lang="en-IN" b="1" dirty="0">
                          <a:effectLst/>
                        </a:rPr>
                        <a:t>Age (x)</a:t>
                      </a:r>
                      <a:endParaRPr lang="en-IN" dirty="0">
                        <a:effectLst/>
                      </a:endParaRPr>
                    </a:p>
                  </a:txBody>
                  <a:tcPr anchor="ctr"/>
                </a:tc>
                <a:tc>
                  <a:txBody>
                    <a:bodyPr/>
                    <a:lstStyle/>
                    <a:p>
                      <a:pPr algn="ctr"/>
                      <a:r>
                        <a:rPr lang="en-IN" b="1" dirty="0">
                          <a:effectLst/>
                        </a:rPr>
                        <a:t>Weight (y)</a:t>
                      </a:r>
                      <a:endParaRPr lang="en-IN" dirty="0">
                        <a:effectLst/>
                      </a:endParaRPr>
                    </a:p>
                  </a:txBody>
                  <a:tcPr anchor="ctr"/>
                </a:tc>
                <a:tc>
                  <a:txBody>
                    <a:bodyPr/>
                    <a:lstStyle/>
                    <a:p>
                      <a:pPr algn="ctr"/>
                      <a:r>
                        <a:rPr lang="en-US" dirty="0"/>
                        <a:t>XY</a:t>
                      </a:r>
                      <a:endParaRPr lang="en-IN" dirty="0"/>
                    </a:p>
                  </a:txBody>
                  <a:tcPr/>
                </a:tc>
                <a:tc>
                  <a:txBody>
                    <a:bodyPr/>
                    <a:lstStyle/>
                    <a:p>
                      <a:pPr algn="ctr"/>
                      <a:r>
                        <a:rPr lang="en-IN" sz="2400" b="0" i="0" dirty="0">
                          <a:solidFill>
                            <a:schemeClr val="bg1"/>
                          </a:solidFill>
                          <a:effectLst/>
                          <a:latin typeface="Nunito Sans"/>
                        </a:rPr>
                        <a:t>x</a:t>
                      </a:r>
                      <a:r>
                        <a:rPr lang="en-IN" sz="2400" b="0" i="0" baseline="30000" dirty="0">
                          <a:solidFill>
                            <a:schemeClr val="bg1"/>
                          </a:solidFill>
                          <a:effectLst/>
                          <a:latin typeface="Nunito Sans"/>
                        </a:rPr>
                        <a:t>2</a:t>
                      </a:r>
                      <a:endParaRPr lang="en-IN" sz="2400" dirty="0">
                        <a:solidFill>
                          <a:schemeClr val="bg1"/>
                        </a:solidFill>
                      </a:endParaRPr>
                    </a:p>
                  </a:txBody>
                  <a:tcPr/>
                </a:tc>
                <a:tc>
                  <a:txBody>
                    <a:bodyPr/>
                    <a:lstStyle/>
                    <a:p>
                      <a:pPr algn="ctr"/>
                      <a:r>
                        <a:rPr lang="en-IN" sz="2400" b="0" i="0" dirty="0">
                          <a:solidFill>
                            <a:schemeClr val="bg1"/>
                          </a:solidFill>
                          <a:effectLst/>
                          <a:latin typeface="Nunito Sans"/>
                        </a:rPr>
                        <a:t>y</a:t>
                      </a:r>
                      <a:r>
                        <a:rPr lang="en-IN" sz="2400" b="0" i="0" baseline="30000" dirty="0">
                          <a:solidFill>
                            <a:schemeClr val="bg1"/>
                          </a:solidFill>
                          <a:effectLst/>
                          <a:latin typeface="Nunito Sans"/>
                        </a:rPr>
                        <a:t>2</a:t>
                      </a:r>
                      <a:endParaRPr lang="en-IN" sz="2400" dirty="0">
                        <a:solidFill>
                          <a:schemeClr val="bg1"/>
                        </a:solidFill>
                      </a:endParaRPr>
                    </a:p>
                  </a:txBody>
                  <a:tcPr/>
                </a:tc>
                <a:extLst>
                  <a:ext uri="{0D108BD9-81ED-4DB2-BD59-A6C34878D82A}">
                    <a16:rowId xmlns:a16="http://schemas.microsoft.com/office/drawing/2014/main" val="100741051"/>
                  </a:ext>
                </a:extLst>
              </a:tr>
              <a:tr h="411589">
                <a:tc>
                  <a:txBody>
                    <a:bodyPr/>
                    <a:lstStyle/>
                    <a:p>
                      <a:pPr algn="ctr"/>
                      <a:r>
                        <a:rPr lang="en-IN">
                          <a:effectLst/>
                        </a:rPr>
                        <a:t>1</a:t>
                      </a:r>
                    </a:p>
                  </a:txBody>
                  <a:tcPr anchor="ctr"/>
                </a:tc>
                <a:tc>
                  <a:txBody>
                    <a:bodyPr/>
                    <a:lstStyle/>
                    <a:p>
                      <a:pPr algn="ctr"/>
                      <a:r>
                        <a:rPr lang="en-IN" dirty="0">
                          <a:effectLst/>
                        </a:rPr>
                        <a:t>40</a:t>
                      </a:r>
                    </a:p>
                  </a:txBody>
                  <a:tcPr anchor="ctr"/>
                </a:tc>
                <a:tc>
                  <a:txBody>
                    <a:bodyPr/>
                    <a:lstStyle/>
                    <a:p>
                      <a:pPr algn="ctr"/>
                      <a:r>
                        <a:rPr lang="en-IN">
                          <a:effectLst/>
                        </a:rPr>
                        <a:t>78</a:t>
                      </a:r>
                    </a:p>
                  </a:txBody>
                  <a:tcPr anchor="ctr"/>
                </a:tc>
                <a:tc>
                  <a:txBody>
                    <a:bodyPr/>
                    <a:lstStyle/>
                    <a:p>
                      <a:pPr algn="ctr"/>
                      <a:r>
                        <a:rPr lang="en-US" dirty="0"/>
                        <a:t>3120</a:t>
                      </a:r>
                      <a:endParaRPr lang="en-IN" dirty="0"/>
                    </a:p>
                  </a:txBody>
                  <a:tcPr/>
                </a:tc>
                <a:tc>
                  <a:txBody>
                    <a:bodyPr/>
                    <a:lstStyle/>
                    <a:p>
                      <a:pPr algn="ctr"/>
                      <a:r>
                        <a:rPr lang="en-US" dirty="0"/>
                        <a:t>1600</a:t>
                      </a:r>
                      <a:endParaRPr lang="en-IN" dirty="0"/>
                    </a:p>
                  </a:txBody>
                  <a:tcPr/>
                </a:tc>
                <a:tc>
                  <a:txBody>
                    <a:bodyPr/>
                    <a:lstStyle/>
                    <a:p>
                      <a:pPr algn="ctr"/>
                      <a:r>
                        <a:rPr lang="en-US" dirty="0"/>
                        <a:t>6084</a:t>
                      </a:r>
                      <a:endParaRPr lang="en-IN" dirty="0"/>
                    </a:p>
                  </a:txBody>
                  <a:tcPr/>
                </a:tc>
                <a:extLst>
                  <a:ext uri="{0D108BD9-81ED-4DB2-BD59-A6C34878D82A}">
                    <a16:rowId xmlns:a16="http://schemas.microsoft.com/office/drawing/2014/main" val="1944065827"/>
                  </a:ext>
                </a:extLst>
              </a:tr>
              <a:tr h="411589">
                <a:tc>
                  <a:txBody>
                    <a:bodyPr/>
                    <a:lstStyle/>
                    <a:p>
                      <a:pPr algn="ctr"/>
                      <a:r>
                        <a:rPr lang="en-IN">
                          <a:effectLst/>
                        </a:rPr>
                        <a:t>2</a:t>
                      </a:r>
                    </a:p>
                  </a:txBody>
                  <a:tcPr anchor="ctr"/>
                </a:tc>
                <a:tc>
                  <a:txBody>
                    <a:bodyPr/>
                    <a:lstStyle/>
                    <a:p>
                      <a:pPr algn="ctr"/>
                      <a:r>
                        <a:rPr lang="en-IN" dirty="0">
                          <a:effectLst/>
                        </a:rPr>
                        <a:t>21</a:t>
                      </a:r>
                    </a:p>
                  </a:txBody>
                  <a:tcPr anchor="ctr"/>
                </a:tc>
                <a:tc>
                  <a:txBody>
                    <a:bodyPr/>
                    <a:lstStyle/>
                    <a:p>
                      <a:pPr algn="ctr"/>
                      <a:r>
                        <a:rPr lang="en-IN" dirty="0">
                          <a:effectLst/>
                        </a:rPr>
                        <a:t>70</a:t>
                      </a:r>
                    </a:p>
                  </a:txBody>
                  <a:tcPr anchor="ctr"/>
                </a:tc>
                <a:tc>
                  <a:txBody>
                    <a:bodyPr/>
                    <a:lstStyle/>
                    <a:p>
                      <a:pPr algn="ctr"/>
                      <a:r>
                        <a:rPr lang="en-US" dirty="0"/>
                        <a:t>1470</a:t>
                      </a:r>
                      <a:endParaRPr lang="en-IN" dirty="0"/>
                    </a:p>
                  </a:txBody>
                  <a:tcPr/>
                </a:tc>
                <a:tc>
                  <a:txBody>
                    <a:bodyPr/>
                    <a:lstStyle/>
                    <a:p>
                      <a:pPr algn="ctr"/>
                      <a:r>
                        <a:rPr lang="en-US" dirty="0"/>
                        <a:t>441</a:t>
                      </a:r>
                      <a:endParaRPr lang="en-IN" dirty="0"/>
                    </a:p>
                  </a:txBody>
                  <a:tcPr/>
                </a:tc>
                <a:tc>
                  <a:txBody>
                    <a:bodyPr/>
                    <a:lstStyle/>
                    <a:p>
                      <a:pPr algn="ctr"/>
                      <a:r>
                        <a:rPr lang="en-US" dirty="0"/>
                        <a:t>4900</a:t>
                      </a:r>
                      <a:endParaRPr lang="en-IN" dirty="0"/>
                    </a:p>
                  </a:txBody>
                  <a:tcPr/>
                </a:tc>
                <a:extLst>
                  <a:ext uri="{0D108BD9-81ED-4DB2-BD59-A6C34878D82A}">
                    <a16:rowId xmlns:a16="http://schemas.microsoft.com/office/drawing/2014/main" val="4170433594"/>
                  </a:ext>
                </a:extLst>
              </a:tr>
              <a:tr h="411589">
                <a:tc>
                  <a:txBody>
                    <a:bodyPr/>
                    <a:lstStyle/>
                    <a:p>
                      <a:pPr algn="ctr"/>
                      <a:r>
                        <a:rPr lang="en-IN">
                          <a:effectLst/>
                        </a:rPr>
                        <a:t>3</a:t>
                      </a:r>
                    </a:p>
                  </a:txBody>
                  <a:tcPr anchor="ctr"/>
                </a:tc>
                <a:tc>
                  <a:txBody>
                    <a:bodyPr/>
                    <a:lstStyle/>
                    <a:p>
                      <a:pPr algn="ctr"/>
                      <a:r>
                        <a:rPr lang="en-IN">
                          <a:effectLst/>
                        </a:rPr>
                        <a:t>25</a:t>
                      </a:r>
                    </a:p>
                  </a:txBody>
                  <a:tcPr anchor="ctr"/>
                </a:tc>
                <a:tc>
                  <a:txBody>
                    <a:bodyPr/>
                    <a:lstStyle/>
                    <a:p>
                      <a:pPr algn="ctr"/>
                      <a:r>
                        <a:rPr lang="en-IN" dirty="0">
                          <a:effectLst/>
                        </a:rPr>
                        <a:t>60</a:t>
                      </a:r>
                    </a:p>
                  </a:txBody>
                  <a:tcPr anchor="ctr"/>
                </a:tc>
                <a:tc>
                  <a:txBody>
                    <a:bodyPr/>
                    <a:lstStyle/>
                    <a:p>
                      <a:pPr algn="ctr"/>
                      <a:r>
                        <a:rPr lang="en-US" dirty="0"/>
                        <a:t>1500</a:t>
                      </a:r>
                      <a:endParaRPr lang="en-IN" dirty="0"/>
                    </a:p>
                  </a:txBody>
                  <a:tcPr/>
                </a:tc>
                <a:tc>
                  <a:txBody>
                    <a:bodyPr/>
                    <a:lstStyle/>
                    <a:p>
                      <a:pPr algn="ctr"/>
                      <a:r>
                        <a:rPr lang="en-US" dirty="0"/>
                        <a:t>625</a:t>
                      </a:r>
                      <a:endParaRPr lang="en-IN" dirty="0"/>
                    </a:p>
                  </a:txBody>
                  <a:tcPr/>
                </a:tc>
                <a:tc>
                  <a:txBody>
                    <a:bodyPr/>
                    <a:lstStyle/>
                    <a:p>
                      <a:pPr algn="ctr"/>
                      <a:r>
                        <a:rPr lang="en-US" dirty="0"/>
                        <a:t>3600</a:t>
                      </a:r>
                      <a:endParaRPr lang="en-IN" dirty="0"/>
                    </a:p>
                  </a:txBody>
                  <a:tcPr/>
                </a:tc>
                <a:extLst>
                  <a:ext uri="{0D108BD9-81ED-4DB2-BD59-A6C34878D82A}">
                    <a16:rowId xmlns:a16="http://schemas.microsoft.com/office/drawing/2014/main" val="91098394"/>
                  </a:ext>
                </a:extLst>
              </a:tr>
              <a:tr h="411589">
                <a:tc>
                  <a:txBody>
                    <a:bodyPr/>
                    <a:lstStyle/>
                    <a:p>
                      <a:pPr algn="ctr"/>
                      <a:r>
                        <a:rPr lang="en-IN">
                          <a:effectLst/>
                        </a:rPr>
                        <a:t>4</a:t>
                      </a:r>
                    </a:p>
                  </a:txBody>
                  <a:tcPr anchor="ctr"/>
                </a:tc>
                <a:tc>
                  <a:txBody>
                    <a:bodyPr/>
                    <a:lstStyle/>
                    <a:p>
                      <a:pPr algn="ctr"/>
                      <a:r>
                        <a:rPr lang="en-IN">
                          <a:effectLst/>
                        </a:rPr>
                        <a:t>31</a:t>
                      </a:r>
                    </a:p>
                  </a:txBody>
                  <a:tcPr anchor="ctr"/>
                </a:tc>
                <a:tc>
                  <a:txBody>
                    <a:bodyPr/>
                    <a:lstStyle/>
                    <a:p>
                      <a:pPr algn="ctr"/>
                      <a:r>
                        <a:rPr lang="en-IN" dirty="0">
                          <a:effectLst/>
                        </a:rPr>
                        <a:t>55</a:t>
                      </a:r>
                    </a:p>
                  </a:txBody>
                  <a:tcPr anchor="ctr"/>
                </a:tc>
                <a:tc>
                  <a:txBody>
                    <a:bodyPr/>
                    <a:lstStyle/>
                    <a:p>
                      <a:pPr algn="ctr"/>
                      <a:r>
                        <a:rPr lang="en-US" dirty="0"/>
                        <a:t>1705</a:t>
                      </a:r>
                      <a:endParaRPr lang="en-IN" dirty="0"/>
                    </a:p>
                  </a:txBody>
                  <a:tcPr/>
                </a:tc>
                <a:tc>
                  <a:txBody>
                    <a:bodyPr/>
                    <a:lstStyle/>
                    <a:p>
                      <a:pPr algn="ctr"/>
                      <a:r>
                        <a:rPr lang="en-US" dirty="0"/>
                        <a:t>961</a:t>
                      </a:r>
                      <a:endParaRPr lang="en-IN" dirty="0"/>
                    </a:p>
                  </a:txBody>
                  <a:tcPr/>
                </a:tc>
                <a:tc>
                  <a:txBody>
                    <a:bodyPr/>
                    <a:lstStyle/>
                    <a:p>
                      <a:pPr algn="ctr"/>
                      <a:r>
                        <a:rPr lang="en-US" dirty="0"/>
                        <a:t>3025</a:t>
                      </a:r>
                      <a:endParaRPr lang="en-IN" dirty="0"/>
                    </a:p>
                  </a:txBody>
                  <a:tcPr/>
                </a:tc>
                <a:extLst>
                  <a:ext uri="{0D108BD9-81ED-4DB2-BD59-A6C34878D82A}">
                    <a16:rowId xmlns:a16="http://schemas.microsoft.com/office/drawing/2014/main" val="3109806256"/>
                  </a:ext>
                </a:extLst>
              </a:tr>
              <a:tr h="411589">
                <a:tc>
                  <a:txBody>
                    <a:bodyPr/>
                    <a:lstStyle/>
                    <a:p>
                      <a:pPr algn="ctr"/>
                      <a:r>
                        <a:rPr lang="en-IN">
                          <a:effectLst/>
                        </a:rPr>
                        <a:t>5</a:t>
                      </a:r>
                    </a:p>
                  </a:txBody>
                  <a:tcPr anchor="ctr"/>
                </a:tc>
                <a:tc>
                  <a:txBody>
                    <a:bodyPr/>
                    <a:lstStyle/>
                    <a:p>
                      <a:pPr algn="ctr"/>
                      <a:r>
                        <a:rPr lang="en-IN">
                          <a:effectLst/>
                        </a:rPr>
                        <a:t>38</a:t>
                      </a:r>
                    </a:p>
                  </a:txBody>
                  <a:tcPr anchor="ctr"/>
                </a:tc>
                <a:tc>
                  <a:txBody>
                    <a:bodyPr/>
                    <a:lstStyle/>
                    <a:p>
                      <a:pPr algn="ctr"/>
                      <a:r>
                        <a:rPr lang="en-IN" dirty="0">
                          <a:effectLst/>
                        </a:rPr>
                        <a:t>80</a:t>
                      </a:r>
                    </a:p>
                  </a:txBody>
                  <a:tcPr anchor="ctr"/>
                </a:tc>
                <a:tc>
                  <a:txBody>
                    <a:bodyPr/>
                    <a:lstStyle/>
                    <a:p>
                      <a:pPr algn="ctr"/>
                      <a:r>
                        <a:rPr lang="en-US" dirty="0"/>
                        <a:t>3040</a:t>
                      </a:r>
                      <a:endParaRPr lang="en-IN" dirty="0"/>
                    </a:p>
                  </a:txBody>
                  <a:tcPr/>
                </a:tc>
                <a:tc>
                  <a:txBody>
                    <a:bodyPr/>
                    <a:lstStyle/>
                    <a:p>
                      <a:pPr algn="ctr"/>
                      <a:r>
                        <a:rPr lang="en-US" dirty="0"/>
                        <a:t>1444</a:t>
                      </a:r>
                      <a:endParaRPr lang="en-IN" dirty="0"/>
                    </a:p>
                  </a:txBody>
                  <a:tcPr/>
                </a:tc>
                <a:tc>
                  <a:txBody>
                    <a:bodyPr/>
                    <a:lstStyle/>
                    <a:p>
                      <a:pPr algn="ctr"/>
                      <a:r>
                        <a:rPr lang="en-US" dirty="0"/>
                        <a:t>6400</a:t>
                      </a:r>
                      <a:endParaRPr lang="en-IN" dirty="0"/>
                    </a:p>
                  </a:txBody>
                  <a:tcPr/>
                </a:tc>
                <a:extLst>
                  <a:ext uri="{0D108BD9-81ED-4DB2-BD59-A6C34878D82A}">
                    <a16:rowId xmlns:a16="http://schemas.microsoft.com/office/drawing/2014/main" val="3693927721"/>
                  </a:ext>
                </a:extLst>
              </a:tr>
              <a:tr h="420894">
                <a:tc>
                  <a:txBody>
                    <a:bodyPr/>
                    <a:lstStyle/>
                    <a:p>
                      <a:pPr algn="ctr"/>
                      <a:r>
                        <a:rPr lang="en-IN">
                          <a:effectLst/>
                        </a:rPr>
                        <a:t>6</a:t>
                      </a:r>
                    </a:p>
                  </a:txBody>
                  <a:tcPr anchor="ctr"/>
                </a:tc>
                <a:tc>
                  <a:txBody>
                    <a:bodyPr/>
                    <a:lstStyle/>
                    <a:p>
                      <a:pPr algn="ctr"/>
                      <a:r>
                        <a:rPr lang="en-IN">
                          <a:effectLst/>
                        </a:rPr>
                        <a:t>47</a:t>
                      </a:r>
                    </a:p>
                  </a:txBody>
                  <a:tcPr anchor="ctr"/>
                </a:tc>
                <a:tc>
                  <a:txBody>
                    <a:bodyPr/>
                    <a:lstStyle/>
                    <a:p>
                      <a:pPr algn="ctr"/>
                      <a:r>
                        <a:rPr lang="en-IN" dirty="0">
                          <a:effectLst/>
                        </a:rPr>
                        <a:t>66</a:t>
                      </a:r>
                    </a:p>
                  </a:txBody>
                  <a:tcPr anchor="ctr"/>
                </a:tc>
                <a:tc>
                  <a:txBody>
                    <a:bodyPr/>
                    <a:lstStyle/>
                    <a:p>
                      <a:pPr algn="ctr"/>
                      <a:r>
                        <a:rPr lang="en-US" dirty="0"/>
                        <a:t>3102</a:t>
                      </a:r>
                      <a:endParaRPr lang="en-IN" dirty="0"/>
                    </a:p>
                  </a:txBody>
                  <a:tcPr/>
                </a:tc>
                <a:tc>
                  <a:txBody>
                    <a:bodyPr/>
                    <a:lstStyle/>
                    <a:p>
                      <a:pPr algn="ctr"/>
                      <a:r>
                        <a:rPr lang="en-US" dirty="0"/>
                        <a:t>2209</a:t>
                      </a:r>
                      <a:endParaRPr lang="en-IN" dirty="0"/>
                    </a:p>
                  </a:txBody>
                  <a:tcPr/>
                </a:tc>
                <a:tc>
                  <a:txBody>
                    <a:bodyPr/>
                    <a:lstStyle/>
                    <a:p>
                      <a:pPr algn="ctr"/>
                      <a:r>
                        <a:rPr lang="en-US" dirty="0"/>
                        <a:t>4356</a:t>
                      </a:r>
                      <a:endParaRPr lang="en-IN" dirty="0"/>
                    </a:p>
                  </a:txBody>
                  <a:tcPr/>
                </a:tc>
                <a:extLst>
                  <a:ext uri="{0D108BD9-81ED-4DB2-BD59-A6C34878D82A}">
                    <a16:rowId xmlns:a16="http://schemas.microsoft.com/office/drawing/2014/main" val="1404130251"/>
                  </a:ext>
                </a:extLst>
              </a:tr>
              <a:tr h="411589">
                <a:tc>
                  <a:txBody>
                    <a:bodyPr/>
                    <a:lstStyle/>
                    <a:p>
                      <a:pPr algn="ctr"/>
                      <a:r>
                        <a:rPr lang="en-US" dirty="0"/>
                        <a:t>Total(</a:t>
                      </a:r>
                      <a:r>
                        <a:rPr lang="en-IN" sz="1800" b="0" i="0" kern="1200" dirty="0">
                          <a:solidFill>
                            <a:schemeClr val="dk1"/>
                          </a:solidFill>
                          <a:effectLst/>
                          <a:latin typeface="+mn-lt"/>
                          <a:ea typeface="+mn-ea"/>
                          <a:cs typeface="+mn-cs"/>
                        </a:rPr>
                        <a:t>∑</a:t>
                      </a:r>
                      <a:r>
                        <a:rPr lang="en-US" dirty="0"/>
                        <a:t>)</a:t>
                      </a:r>
                      <a:endParaRPr lang="en-IN" dirty="0"/>
                    </a:p>
                  </a:txBody>
                  <a:tcPr/>
                </a:tc>
                <a:tc>
                  <a:txBody>
                    <a:bodyPr/>
                    <a:lstStyle/>
                    <a:p>
                      <a:pPr algn="ctr"/>
                      <a:r>
                        <a:rPr lang="en-US" dirty="0"/>
                        <a:t>202</a:t>
                      </a:r>
                      <a:endParaRPr lang="en-IN" dirty="0"/>
                    </a:p>
                  </a:txBody>
                  <a:tcPr/>
                </a:tc>
                <a:tc>
                  <a:txBody>
                    <a:bodyPr/>
                    <a:lstStyle/>
                    <a:p>
                      <a:pPr algn="ctr"/>
                      <a:r>
                        <a:rPr lang="en-US" dirty="0"/>
                        <a:t>409</a:t>
                      </a:r>
                      <a:endParaRPr lang="en-IN" dirty="0"/>
                    </a:p>
                  </a:txBody>
                  <a:tcPr/>
                </a:tc>
                <a:tc>
                  <a:txBody>
                    <a:bodyPr/>
                    <a:lstStyle/>
                    <a:p>
                      <a:pPr algn="ctr"/>
                      <a:r>
                        <a:rPr lang="en-US" dirty="0"/>
                        <a:t>13937</a:t>
                      </a:r>
                      <a:endParaRPr lang="en-IN" dirty="0"/>
                    </a:p>
                  </a:txBody>
                  <a:tcPr/>
                </a:tc>
                <a:tc>
                  <a:txBody>
                    <a:bodyPr/>
                    <a:lstStyle/>
                    <a:p>
                      <a:pPr algn="ctr"/>
                      <a:r>
                        <a:rPr lang="en-US" dirty="0"/>
                        <a:t>7280</a:t>
                      </a:r>
                      <a:endParaRPr lang="en-IN" dirty="0"/>
                    </a:p>
                  </a:txBody>
                  <a:tcPr/>
                </a:tc>
                <a:tc>
                  <a:txBody>
                    <a:bodyPr/>
                    <a:lstStyle/>
                    <a:p>
                      <a:pPr algn="ctr"/>
                      <a:r>
                        <a:rPr lang="en-US" dirty="0"/>
                        <a:t>28365</a:t>
                      </a:r>
                      <a:endParaRPr lang="en-IN" dirty="0"/>
                    </a:p>
                  </a:txBody>
                  <a:tcPr/>
                </a:tc>
                <a:extLst>
                  <a:ext uri="{0D108BD9-81ED-4DB2-BD59-A6C34878D82A}">
                    <a16:rowId xmlns:a16="http://schemas.microsoft.com/office/drawing/2014/main" val="179756100"/>
                  </a:ext>
                </a:extLst>
              </a:tr>
            </a:tbl>
          </a:graphicData>
        </a:graphic>
      </p:graphicFrame>
      <p:pic>
        <p:nvPicPr>
          <p:cNvPr id="5" name="Picture 4">
            <a:extLst>
              <a:ext uri="{FF2B5EF4-FFF2-40B4-BE49-F238E27FC236}">
                <a16:creationId xmlns:a16="http://schemas.microsoft.com/office/drawing/2014/main" id="{FBF7BFD5-0BDA-4800-A54A-DE5BEDB1F595}"/>
              </a:ext>
            </a:extLst>
          </p:cNvPr>
          <p:cNvPicPr>
            <a:picLocks noChangeAspect="1"/>
          </p:cNvPicPr>
          <p:nvPr/>
        </p:nvPicPr>
        <p:blipFill>
          <a:blip r:embed="rId2"/>
          <a:stretch>
            <a:fillRect/>
          </a:stretch>
        </p:blipFill>
        <p:spPr>
          <a:xfrm>
            <a:off x="8322049" y="2967796"/>
            <a:ext cx="3391877" cy="1901189"/>
          </a:xfrm>
          <a:prstGeom prst="rect">
            <a:avLst/>
          </a:prstGeom>
        </p:spPr>
      </p:pic>
      <p:pic>
        <p:nvPicPr>
          <p:cNvPr id="6" name="Picture 5">
            <a:extLst>
              <a:ext uri="{FF2B5EF4-FFF2-40B4-BE49-F238E27FC236}">
                <a16:creationId xmlns:a16="http://schemas.microsoft.com/office/drawing/2014/main" id="{6B19E352-67CE-4F09-A387-5D33C35175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8" name="Picture 7">
            <a:extLst>
              <a:ext uri="{FF2B5EF4-FFF2-40B4-BE49-F238E27FC236}">
                <a16:creationId xmlns:a16="http://schemas.microsoft.com/office/drawing/2014/main" id="{6706870D-2017-4FA2-BF30-71A95288E83E}"/>
              </a:ext>
            </a:extLst>
          </p:cNvPr>
          <p:cNvPicPr>
            <a:picLocks noChangeAspect="1"/>
          </p:cNvPicPr>
          <p:nvPr/>
        </p:nvPicPr>
        <p:blipFill>
          <a:blip r:embed="rId4"/>
          <a:stretch>
            <a:fillRect/>
          </a:stretch>
        </p:blipFill>
        <p:spPr>
          <a:xfrm>
            <a:off x="133067" y="6162431"/>
            <a:ext cx="12058933" cy="810838"/>
          </a:xfrm>
          <a:prstGeom prst="rect">
            <a:avLst/>
          </a:prstGeom>
        </p:spPr>
      </p:pic>
    </p:spTree>
    <p:extLst>
      <p:ext uri="{BB962C8B-B14F-4D97-AF65-F5344CB8AC3E}">
        <p14:creationId xmlns:p14="http://schemas.microsoft.com/office/powerpoint/2010/main" val="3078555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6296E07-4CC7-45DF-BF0F-16A66178D658}"/>
              </a:ext>
            </a:extLst>
          </p:cNvPr>
          <p:cNvSpPr>
            <a:spLocks noGrp="1"/>
          </p:cNvSpPr>
          <p:nvPr>
            <p:ph idx="1"/>
          </p:nvPr>
        </p:nvSpPr>
        <p:spPr>
          <a:xfrm>
            <a:off x="687754" y="930031"/>
            <a:ext cx="10640153" cy="5246932"/>
          </a:xfrm>
        </p:spPr>
        <p:txBody>
          <a:bodyPr>
            <a:normAutofit/>
          </a:bodyPr>
          <a:lstStyle/>
          <a:p>
            <a:pPr marL="0" indent="0" algn="l">
              <a:lnSpc>
                <a:spcPct val="150000"/>
              </a:lnSpc>
              <a:buNone/>
            </a:pPr>
            <a:r>
              <a:rPr lang="en-US" sz="2000" b="0" i="0" dirty="0">
                <a:effectLst/>
                <a:latin typeface="Times New Roman" panose="02020603050405020304" pitchFamily="18" charset="0"/>
                <a:cs typeface="Times New Roman" panose="02020603050405020304" pitchFamily="18" charset="0"/>
              </a:rPr>
              <a:t>r = (6 * (13937)- (202)(409)) / (√ [6 *7280 -(202)</a:t>
            </a:r>
            <a:r>
              <a:rPr lang="en-US" sz="2000" b="0" i="0" baseline="30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 * [6 * 28365- (409)</a:t>
            </a:r>
            <a:r>
              <a:rPr lang="en-US" sz="2000" b="0" i="0" baseline="30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 )</a:t>
            </a:r>
          </a:p>
          <a:p>
            <a:pPr marL="0" indent="0" algn="l">
              <a:lnSpc>
                <a:spcPct val="150000"/>
              </a:lnSpc>
              <a:buNone/>
            </a:pPr>
            <a:r>
              <a:rPr lang="en-US" sz="2000" b="0" i="0" dirty="0">
                <a:effectLst/>
                <a:latin typeface="Times New Roman" panose="02020603050405020304" pitchFamily="18" charset="0"/>
                <a:cs typeface="Times New Roman" panose="02020603050405020304" pitchFamily="18" charset="0"/>
              </a:rPr>
              <a:t>r = (6 * (13937)- (202) * (409))/(√ [6 *7280 -(202)</a:t>
            </a:r>
            <a:r>
              <a:rPr lang="en-US" sz="2000" b="0" i="0" baseline="30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 * [6 * 28365- (409)</a:t>
            </a:r>
            <a:r>
              <a:rPr lang="en-US" sz="2000" b="0" i="0" baseline="30000" dirty="0">
                <a:effectLst/>
                <a:latin typeface="Times New Roman" panose="02020603050405020304" pitchFamily="18" charset="0"/>
                <a:cs typeface="Times New Roman" panose="02020603050405020304" pitchFamily="18" charset="0"/>
              </a:rPr>
              <a:t>2</a:t>
            </a:r>
            <a:r>
              <a:rPr lang="en-US" sz="2000" b="0" i="0" dirty="0">
                <a:effectLst/>
                <a:latin typeface="Times New Roman" panose="02020603050405020304" pitchFamily="18" charset="0"/>
                <a:cs typeface="Times New Roman" panose="02020603050405020304" pitchFamily="18" charset="0"/>
              </a:rPr>
              <a:t> )</a:t>
            </a:r>
          </a:p>
          <a:p>
            <a:pPr marL="0" indent="0" algn="l">
              <a:lnSpc>
                <a:spcPct val="150000"/>
              </a:lnSpc>
              <a:buNone/>
            </a:pPr>
            <a:r>
              <a:rPr lang="en-US" sz="2000" b="0" i="0" dirty="0">
                <a:effectLst/>
                <a:latin typeface="Times New Roman" panose="02020603050405020304" pitchFamily="18" charset="0"/>
                <a:cs typeface="Times New Roman" panose="02020603050405020304" pitchFamily="18" charset="0"/>
              </a:rPr>
              <a:t>r = (83622- 82618)/(√ [43680 -40804] * [170190- 167281 )</a:t>
            </a:r>
          </a:p>
          <a:p>
            <a:pPr marL="0" indent="0" algn="l">
              <a:lnSpc>
                <a:spcPct val="150000"/>
              </a:lnSpc>
              <a:buNone/>
            </a:pPr>
            <a:r>
              <a:rPr lang="en-US" sz="2000" b="0" i="0" dirty="0">
                <a:effectLst/>
                <a:latin typeface="Times New Roman" panose="02020603050405020304" pitchFamily="18" charset="0"/>
                <a:cs typeface="Times New Roman" panose="02020603050405020304" pitchFamily="18" charset="0"/>
              </a:rPr>
              <a:t>r = 1004/(√ [2876] * [2909 )</a:t>
            </a:r>
          </a:p>
          <a:p>
            <a:pPr marL="0" indent="0" algn="l">
              <a:lnSpc>
                <a:spcPct val="150000"/>
              </a:lnSpc>
              <a:buNone/>
            </a:pPr>
            <a:r>
              <a:rPr lang="en-US" sz="2000" b="0" i="0" dirty="0">
                <a:effectLst/>
                <a:latin typeface="Times New Roman" panose="02020603050405020304" pitchFamily="18" charset="0"/>
                <a:cs typeface="Times New Roman" panose="02020603050405020304" pitchFamily="18" charset="0"/>
              </a:rPr>
              <a:t>r = 1004 / (√ 8366284)</a:t>
            </a:r>
          </a:p>
          <a:p>
            <a:pPr marL="0" indent="0" algn="l">
              <a:lnSpc>
                <a:spcPct val="150000"/>
              </a:lnSpc>
              <a:buNone/>
            </a:pPr>
            <a:r>
              <a:rPr lang="en-US" sz="2000" b="0" i="0" dirty="0">
                <a:effectLst/>
                <a:latin typeface="Times New Roman" panose="02020603050405020304" pitchFamily="18" charset="0"/>
                <a:cs typeface="Times New Roman" panose="02020603050405020304" pitchFamily="18" charset="0"/>
              </a:rPr>
              <a:t>r = 1004 / 2892.452938</a:t>
            </a:r>
          </a:p>
          <a:p>
            <a:pPr marL="0" indent="0" algn="l">
              <a:lnSpc>
                <a:spcPct val="150000"/>
              </a:lnSpc>
              <a:buNone/>
            </a:pPr>
            <a:r>
              <a:rPr lang="en-US" sz="2000" b="1" i="0" dirty="0">
                <a:effectLst/>
                <a:latin typeface="Times New Roman" panose="02020603050405020304" pitchFamily="18" charset="0"/>
                <a:cs typeface="Times New Roman" panose="02020603050405020304" pitchFamily="18" charset="0"/>
              </a:rPr>
              <a:t>r = 0.35</a:t>
            </a:r>
            <a:endParaRPr lang="en-US" sz="2000" b="0" i="0" dirty="0">
              <a:effectLst/>
              <a:latin typeface="Times New Roman" panose="02020603050405020304" pitchFamily="18" charset="0"/>
              <a:cs typeface="Times New Roman" panose="02020603050405020304" pitchFamily="18" charset="0"/>
            </a:endParaRPr>
          </a:p>
          <a:p>
            <a:pPr algn="l">
              <a:lnSpc>
                <a:spcPct val="150000"/>
              </a:lnSpc>
            </a:pPr>
            <a:r>
              <a:rPr lang="en-US" sz="2000" b="0" i="0" dirty="0">
                <a:effectLst/>
                <a:latin typeface="Times New Roman" panose="02020603050405020304" pitchFamily="18" charset="0"/>
                <a:cs typeface="Times New Roman" panose="02020603050405020304" pitchFamily="18" charset="0"/>
              </a:rPr>
              <a:t>Thus the value of the Pearson correlation coefficient is </a:t>
            </a:r>
            <a:r>
              <a:rPr lang="en-US" sz="2000" b="1" i="0" dirty="0">
                <a:effectLst/>
                <a:latin typeface="Times New Roman" panose="02020603050405020304" pitchFamily="18" charset="0"/>
                <a:cs typeface="Times New Roman" panose="02020603050405020304" pitchFamily="18" charset="0"/>
              </a:rPr>
              <a:t>0.35</a:t>
            </a:r>
            <a:endParaRPr lang="en-US" sz="2000" b="0" i="0" dirty="0">
              <a:effectLst/>
              <a:latin typeface="Times New Roman" panose="02020603050405020304" pitchFamily="18" charset="0"/>
              <a:cs typeface="Times New Roman" panose="02020603050405020304" pitchFamily="18" charset="0"/>
            </a:endParaRPr>
          </a:p>
          <a:p>
            <a:pPr marL="0" indent="0">
              <a:buNone/>
            </a:pPr>
            <a:endParaRPr lang="en-IN" dirty="0"/>
          </a:p>
        </p:txBody>
      </p:sp>
      <p:pic>
        <p:nvPicPr>
          <p:cNvPr id="6" name="Picture 5">
            <a:extLst>
              <a:ext uri="{FF2B5EF4-FFF2-40B4-BE49-F238E27FC236}">
                <a16:creationId xmlns:a16="http://schemas.microsoft.com/office/drawing/2014/main" id="{BB7BDDD4-2B64-4C9B-AB7E-FED6545C27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8" name="Picture 7">
            <a:extLst>
              <a:ext uri="{FF2B5EF4-FFF2-40B4-BE49-F238E27FC236}">
                <a16:creationId xmlns:a16="http://schemas.microsoft.com/office/drawing/2014/main" id="{9A1A2C1C-8901-4CCA-98C8-748B0C0CF8B6}"/>
              </a:ext>
            </a:extLst>
          </p:cNvPr>
          <p:cNvPicPr>
            <a:picLocks noChangeAspect="1"/>
          </p:cNvPicPr>
          <p:nvPr/>
        </p:nvPicPr>
        <p:blipFill>
          <a:blip r:embed="rId3"/>
          <a:stretch>
            <a:fillRect/>
          </a:stretch>
        </p:blipFill>
        <p:spPr>
          <a:xfrm>
            <a:off x="15119" y="6176963"/>
            <a:ext cx="12058933" cy="810838"/>
          </a:xfrm>
          <a:prstGeom prst="rect">
            <a:avLst/>
          </a:prstGeom>
        </p:spPr>
      </p:pic>
    </p:spTree>
    <p:extLst>
      <p:ext uri="{BB962C8B-B14F-4D97-AF65-F5344CB8AC3E}">
        <p14:creationId xmlns:p14="http://schemas.microsoft.com/office/powerpoint/2010/main" val="1693052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46FBA-A693-4C62-9595-900BFD985FF4}"/>
              </a:ext>
            </a:extLst>
          </p:cNvPr>
          <p:cNvSpPr>
            <a:spLocks noGrp="1"/>
          </p:cNvSpPr>
          <p:nvPr>
            <p:ph type="title"/>
          </p:nvPr>
        </p:nvSpPr>
        <p:spPr/>
        <p:txBody>
          <a:bodyPr>
            <a:normAutofit/>
          </a:bodyPr>
          <a:lstStyle/>
          <a:p>
            <a:r>
              <a:rPr lang="en-US" sz="3200" b="1" i="0" dirty="0">
                <a:solidFill>
                  <a:srgbClr val="222222"/>
                </a:solidFill>
                <a:effectLst/>
                <a:latin typeface="Times New Roman" panose="02020603050405020304" pitchFamily="18" charset="0"/>
                <a:cs typeface="Times New Roman" panose="02020603050405020304" pitchFamily="18" charset="0"/>
              </a:rPr>
              <a:t>Spearman’s Rank Correlation Coefficient</a:t>
            </a:r>
            <a:r>
              <a:rPr lang="en-US" sz="3200" b="0" i="0" dirty="0">
                <a:solidFill>
                  <a:srgbClr val="222222"/>
                </a:solidFill>
                <a:effectLst/>
                <a:latin typeface="Times New Roman" panose="02020603050405020304" pitchFamily="18" charset="0"/>
                <a:cs typeface="Times New Roman" panose="02020603050405020304" pitchFamily="18" charset="0"/>
              </a:rPr>
              <a:t> </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8F96A9-C534-4C20-8F4A-B22D2E201298}"/>
              </a:ext>
            </a:extLst>
          </p:cNvPr>
          <p:cNvSpPr>
            <a:spLocks noGrp="1"/>
          </p:cNvSpPr>
          <p:nvPr>
            <p:ph idx="1"/>
          </p:nvPr>
        </p:nvSpPr>
        <p:spPr/>
        <p:txBody>
          <a:bodyPr>
            <a:normAutofit/>
          </a:bodyPr>
          <a:lstStyle/>
          <a:p>
            <a:pPr>
              <a:lnSpc>
                <a:spcPct val="150000"/>
              </a:lnSpc>
            </a:pPr>
            <a:r>
              <a:rPr lang="en-US" sz="2000" b="0" i="0" dirty="0">
                <a:solidFill>
                  <a:srgbClr val="222222"/>
                </a:solidFill>
                <a:effectLst/>
                <a:latin typeface="Times New Roman" panose="02020603050405020304" pitchFamily="18" charset="0"/>
                <a:cs typeface="Times New Roman" panose="02020603050405020304" pitchFamily="18" charset="0"/>
              </a:rPr>
              <a:t>It is the non-parametric statistical measure used to study the strength of association between the two ranked variables. </a:t>
            </a:r>
          </a:p>
          <a:p>
            <a:pPr>
              <a:lnSpc>
                <a:spcPct val="150000"/>
              </a:lnSpc>
            </a:pPr>
            <a:r>
              <a:rPr lang="en-US" sz="2000" b="0" i="0" dirty="0">
                <a:solidFill>
                  <a:srgbClr val="222222"/>
                </a:solidFill>
                <a:effectLst/>
                <a:latin typeface="Times New Roman" panose="02020603050405020304" pitchFamily="18" charset="0"/>
                <a:cs typeface="Times New Roman" panose="02020603050405020304" pitchFamily="18" charset="0"/>
              </a:rPr>
              <a:t>This method is applied to the ordinal set of numbers, which can be arranged in order, (i.e. one after the other so that ranks can be given to each).</a:t>
            </a:r>
          </a:p>
          <a:p>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79CDE1B-9391-4C07-96E0-909B65A0F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832" y="3497803"/>
            <a:ext cx="7341136" cy="2679160"/>
          </a:xfrm>
          <a:prstGeom prst="rect">
            <a:avLst/>
          </a:prstGeom>
        </p:spPr>
      </p:pic>
      <p:pic>
        <p:nvPicPr>
          <p:cNvPr id="6" name="Picture 5">
            <a:extLst>
              <a:ext uri="{FF2B5EF4-FFF2-40B4-BE49-F238E27FC236}">
                <a16:creationId xmlns:a16="http://schemas.microsoft.com/office/drawing/2014/main" id="{B7474237-F15F-43D0-A200-2B3D98718F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7" name="Picture 6">
            <a:extLst>
              <a:ext uri="{FF2B5EF4-FFF2-40B4-BE49-F238E27FC236}">
                <a16:creationId xmlns:a16="http://schemas.microsoft.com/office/drawing/2014/main" id="{3D3D8498-CA0A-47C3-9B5F-2C445F97D333}"/>
              </a:ext>
            </a:extLst>
          </p:cNvPr>
          <p:cNvPicPr>
            <a:picLocks noChangeAspect="1"/>
          </p:cNvPicPr>
          <p:nvPr/>
        </p:nvPicPr>
        <p:blipFill>
          <a:blip r:embed="rId4"/>
          <a:stretch>
            <a:fillRect/>
          </a:stretch>
        </p:blipFill>
        <p:spPr>
          <a:xfrm>
            <a:off x="114741" y="6176963"/>
            <a:ext cx="12058933" cy="810838"/>
          </a:xfrm>
          <a:prstGeom prst="rect">
            <a:avLst/>
          </a:prstGeom>
        </p:spPr>
      </p:pic>
    </p:spTree>
    <p:extLst>
      <p:ext uri="{BB962C8B-B14F-4D97-AF65-F5344CB8AC3E}">
        <p14:creationId xmlns:p14="http://schemas.microsoft.com/office/powerpoint/2010/main" val="4081638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5C5C8-52BE-4CB9-8513-11D4E727BA6B}"/>
              </a:ext>
            </a:extLst>
          </p:cNvPr>
          <p:cNvSpPr>
            <a:spLocks noGrp="1"/>
          </p:cNvSpPr>
          <p:nvPr>
            <p:ph type="title"/>
          </p:nvPr>
        </p:nvSpPr>
        <p:spPr/>
        <p:txBody>
          <a:bodyPr>
            <a:normAutofit/>
          </a:bodyPr>
          <a:lstStyle/>
          <a:p>
            <a:r>
              <a:rPr lang="en-IN" sz="4000" b="0" i="0" dirty="0">
                <a:effectLst/>
                <a:latin typeface="Times New Roman" panose="02020603050405020304" pitchFamily="18" charset="0"/>
                <a:cs typeface="Times New Roman" panose="02020603050405020304" pitchFamily="18" charset="0"/>
              </a:rPr>
              <a:t>Spearman Rank Correlation </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95DA858-1437-4BB5-AD25-559F06376BB9}"/>
              </a:ext>
            </a:extLst>
          </p:cNvPr>
          <p:cNvSpPr>
            <a:spLocks noGrp="1"/>
          </p:cNvSpPr>
          <p:nvPr>
            <p:ph idx="1"/>
          </p:nvPr>
        </p:nvSpPr>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a:t>
            </a:r>
            <a:r>
              <a:rPr lang="en-US" sz="2000" b="0" i="0" dirty="0">
                <a:effectLst/>
                <a:latin typeface="Times New Roman" panose="02020603050405020304" pitchFamily="18" charset="0"/>
                <a:cs typeface="Times New Roman" panose="02020603050405020304" pitchFamily="18" charset="0"/>
              </a:rPr>
              <a:t>he advantage of the Spearman Rank Correlation methods:</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a:t>
            </a:r>
            <a:r>
              <a:rPr lang="en-US" sz="2000" b="0" i="0" dirty="0">
                <a:effectLst/>
                <a:latin typeface="Times New Roman" panose="02020603050405020304" pitchFamily="18" charset="0"/>
                <a:cs typeface="Times New Roman" panose="02020603050405020304" pitchFamily="18" charset="0"/>
              </a:rPr>
              <a:t> give us the </a:t>
            </a:r>
            <a:r>
              <a:rPr lang="en-US" sz="2000" b="1" i="0" dirty="0">
                <a:effectLst/>
                <a:latin typeface="Times New Roman" panose="02020603050405020304" pitchFamily="18" charset="0"/>
                <a:cs typeface="Times New Roman" panose="02020603050405020304" pitchFamily="18" charset="0"/>
              </a:rPr>
              <a:t>strength</a:t>
            </a:r>
            <a:r>
              <a:rPr lang="en-US" sz="2000" b="0" i="0" dirty="0">
                <a:effectLst/>
                <a:latin typeface="Times New Roman" panose="02020603050405020304" pitchFamily="18" charset="0"/>
                <a:cs typeface="Times New Roman" panose="02020603050405020304" pitchFamily="18" charset="0"/>
              </a:rPr>
              <a:t> and </a:t>
            </a:r>
            <a:r>
              <a:rPr lang="en-US" sz="2000" b="1" i="0" dirty="0">
                <a:effectLst/>
                <a:latin typeface="Times New Roman" panose="02020603050405020304" pitchFamily="18" charset="0"/>
                <a:cs typeface="Times New Roman" panose="02020603050405020304" pitchFamily="18" charset="0"/>
              </a:rPr>
              <a:t>direction </a:t>
            </a:r>
            <a:r>
              <a:rPr lang="en-US" sz="2000" b="0" i="0" dirty="0">
                <a:effectLst/>
                <a:latin typeface="Times New Roman" panose="02020603050405020304" pitchFamily="18" charset="0"/>
                <a:cs typeface="Times New Roman" panose="02020603050405020304" pitchFamily="18" charset="0"/>
              </a:rPr>
              <a:t>of the monotonic relation between the connected variables. </a:t>
            </a:r>
          </a:p>
          <a:p>
            <a:pPr>
              <a:lnSpc>
                <a:spcPct val="150000"/>
              </a:lnSpc>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This can be a good starting point for further evaluation.</a:t>
            </a:r>
          </a:p>
          <a:p>
            <a:pPr marL="0" indent="0">
              <a:lnSpc>
                <a:spcPct val="150000"/>
              </a:lnSpc>
              <a:buNone/>
            </a:pPr>
            <a:r>
              <a:rPr lang="en-IN" sz="2000" b="1" dirty="0">
                <a:latin typeface="Times New Roman" panose="02020603050405020304" pitchFamily="18" charset="0"/>
                <a:cs typeface="Times New Roman" panose="02020603050405020304" pitchFamily="18" charset="0"/>
              </a:rPr>
              <a:t>Note:</a:t>
            </a:r>
            <a:r>
              <a:rPr lang="en-IN" sz="2000" dirty="0">
                <a:latin typeface="Times New Roman" panose="02020603050405020304" pitchFamily="18" charset="0"/>
                <a:cs typeface="Times New Roman" panose="02020603050405020304" pitchFamily="18" charset="0"/>
              </a:rPr>
              <a:t> This method is applied only when the initial data are in the form of ranks,</a:t>
            </a:r>
            <a:r>
              <a:rPr kumimoji="0" lang="en-US" altLang="en-US" sz="2000" b="0" i="0" u="none" strike="noStrike" cap="none" normalizeH="0" baseline="0" dirty="0">
                <a:ln>
                  <a:noFill/>
                </a:ln>
                <a:solidFill>
                  <a:srgbClr val="222222"/>
                </a:solidFill>
                <a:effectLst/>
                <a:latin typeface="Rubik"/>
              </a:rPr>
              <a:t> and N (number of observations) is fairly small, i.e. not greater than 25 or 30.</a:t>
            </a:r>
            <a:endParaRPr kumimoji="0" lang="en-US" altLang="en-US" sz="1050" b="0" i="0" u="none" strike="noStrike" cap="none" normalizeH="0" baseline="0" dirty="0">
              <a:ln>
                <a:noFill/>
              </a:ln>
              <a:solidFill>
                <a:schemeClr val="tx1"/>
              </a:solidFill>
              <a:effectLst/>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779C982-B45B-4EBE-8269-46B5C1BAC6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6" name="Picture 5">
            <a:extLst>
              <a:ext uri="{FF2B5EF4-FFF2-40B4-BE49-F238E27FC236}">
                <a16:creationId xmlns:a16="http://schemas.microsoft.com/office/drawing/2014/main" id="{B05511C5-463E-4D89-90B2-535CC3333084}"/>
              </a:ext>
            </a:extLst>
          </p:cNvPr>
          <p:cNvPicPr>
            <a:picLocks noChangeAspect="1"/>
          </p:cNvPicPr>
          <p:nvPr/>
        </p:nvPicPr>
        <p:blipFill>
          <a:blip r:embed="rId3"/>
          <a:stretch>
            <a:fillRect/>
          </a:stretch>
        </p:blipFill>
        <p:spPr>
          <a:xfrm>
            <a:off x="133067" y="6176963"/>
            <a:ext cx="12058933" cy="810838"/>
          </a:xfrm>
          <a:prstGeom prst="rect">
            <a:avLst/>
          </a:prstGeom>
        </p:spPr>
      </p:pic>
    </p:spTree>
    <p:extLst>
      <p:ext uri="{BB962C8B-B14F-4D97-AF65-F5344CB8AC3E}">
        <p14:creationId xmlns:p14="http://schemas.microsoft.com/office/powerpoint/2010/main" val="2922281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B5994-DA4F-4301-9F8C-B5A655A10DBD}"/>
              </a:ext>
            </a:extLst>
          </p:cNvPr>
          <p:cNvSpPr>
            <a:spLocks noGrp="1"/>
          </p:cNvSpPr>
          <p:nvPr>
            <p:ph type="title"/>
          </p:nvPr>
        </p:nvSpPr>
        <p:spPr/>
        <p:txBody>
          <a:bodyPr>
            <a:normAutofit/>
          </a:bodyPr>
          <a:lstStyle/>
          <a:p>
            <a:r>
              <a:rPr lang="en-US" sz="3200" b="1" i="0" dirty="0">
                <a:solidFill>
                  <a:srgbClr val="222222"/>
                </a:solidFill>
                <a:effectLst/>
                <a:latin typeface="Times New Roman" panose="02020603050405020304" pitchFamily="18" charset="0"/>
                <a:cs typeface="Times New Roman" panose="02020603050405020304" pitchFamily="18" charset="0"/>
              </a:rPr>
              <a:t>Spearman’s Rank Correlation Coefficient</a:t>
            </a:r>
            <a:r>
              <a:rPr lang="en-US" sz="3200" b="0" i="0" dirty="0">
                <a:solidFill>
                  <a:srgbClr val="222222"/>
                </a:solidFill>
                <a:effectLst/>
                <a:latin typeface="Times New Roman" panose="02020603050405020304" pitchFamily="18" charset="0"/>
                <a:cs typeface="Times New Roman" panose="02020603050405020304" pitchFamily="18" charset="0"/>
              </a:rPr>
              <a:t> </a:t>
            </a:r>
            <a:r>
              <a:rPr lang="en-US" sz="3200" b="1" i="0" dirty="0">
                <a:solidFill>
                  <a:srgbClr val="222222"/>
                </a:solidFill>
                <a:effectLst/>
                <a:latin typeface="Times New Roman" panose="02020603050405020304" pitchFamily="18" charset="0"/>
                <a:cs typeface="Times New Roman" panose="02020603050405020304" pitchFamily="18" charset="0"/>
              </a:rPr>
              <a:t>formula:</a:t>
            </a:r>
            <a:endParaRPr lang="en-IN" sz="3200" b="1" dirty="0"/>
          </a:p>
        </p:txBody>
      </p:sp>
      <p:sp>
        <p:nvSpPr>
          <p:cNvPr id="3" name="Content Placeholder 2">
            <a:extLst>
              <a:ext uri="{FF2B5EF4-FFF2-40B4-BE49-F238E27FC236}">
                <a16:creationId xmlns:a16="http://schemas.microsoft.com/office/drawing/2014/main" id="{8B378353-0A04-4273-B3BC-BD74F76266DE}"/>
              </a:ext>
            </a:extLst>
          </p:cNvPr>
          <p:cNvSpPr>
            <a:spLocks noGrp="1"/>
          </p:cNvSpPr>
          <p:nvPr>
            <p:ph idx="1"/>
          </p:nvPr>
        </p:nvSpPr>
        <p:spPr/>
        <p:txBody>
          <a:bodyPr/>
          <a:lstStyle/>
          <a:p>
            <a:pPr algn="l">
              <a:lnSpc>
                <a:spcPct val="150000"/>
              </a:lnSpc>
            </a:pPr>
            <a:r>
              <a:rPr lang="en-US" sz="2000" b="0" i="0" dirty="0">
                <a:solidFill>
                  <a:srgbClr val="222222"/>
                </a:solidFill>
                <a:effectLst/>
                <a:latin typeface="Times New Roman" panose="02020603050405020304" pitchFamily="18" charset="0"/>
                <a:cs typeface="Times New Roman" panose="02020603050405020304" pitchFamily="18" charset="0"/>
              </a:rPr>
              <a:t>The formula to calculate the spearman’s rank correlation coefficient is:</a:t>
            </a:r>
          </a:p>
          <a:p>
            <a:pPr marL="0" indent="0">
              <a:lnSpc>
                <a:spcPct val="150000"/>
              </a:lnSpc>
              <a:buNone/>
            </a:pPr>
            <a:r>
              <a:rPr lang="en-US" sz="2000" b="0" i="0" dirty="0">
                <a:solidFill>
                  <a:srgbClr val="222222"/>
                </a:solidFill>
                <a:effectLst/>
                <a:latin typeface="Times New Roman" panose="02020603050405020304" pitchFamily="18" charset="0"/>
                <a:cs typeface="Times New Roman" panose="02020603050405020304" pitchFamily="18" charset="0"/>
              </a:rPr>
              <a:t>Where, R = spearman’s Rank coefficient of correlation</a:t>
            </a:r>
            <a:br>
              <a:rPr lang="en-US" sz="2000" dirty="0">
                <a:latin typeface="Times New Roman" panose="02020603050405020304" pitchFamily="18" charset="0"/>
                <a:cs typeface="Times New Roman" panose="02020603050405020304" pitchFamily="18" charset="0"/>
              </a:rPr>
            </a:br>
            <a:r>
              <a:rPr lang="en-US" sz="2000" b="0" i="0" dirty="0">
                <a:solidFill>
                  <a:srgbClr val="222222"/>
                </a:solidFill>
                <a:effectLst/>
                <a:latin typeface="Times New Roman" panose="02020603050405020304" pitchFamily="18" charset="0"/>
                <a:cs typeface="Times New Roman" panose="02020603050405020304" pitchFamily="18" charset="0"/>
              </a:rPr>
              <a:t>D = Difference of ranks</a:t>
            </a:r>
            <a:br>
              <a:rPr lang="en-US" sz="2000" dirty="0">
                <a:latin typeface="Times New Roman" panose="02020603050405020304" pitchFamily="18" charset="0"/>
                <a:cs typeface="Times New Roman" panose="02020603050405020304" pitchFamily="18" charset="0"/>
              </a:rPr>
            </a:br>
            <a:r>
              <a:rPr lang="en-US" sz="2000" b="0" i="0" dirty="0">
                <a:solidFill>
                  <a:srgbClr val="222222"/>
                </a:solidFill>
                <a:effectLst/>
                <a:latin typeface="Times New Roman" panose="02020603050405020304" pitchFamily="18" charset="0"/>
                <a:cs typeface="Times New Roman" panose="02020603050405020304" pitchFamily="18" charset="0"/>
              </a:rPr>
              <a:t>N = Number of Observations</a:t>
            </a:r>
            <a:endParaRPr lang="en-IN" sz="2000" dirty="0">
              <a:latin typeface="Times New Roman" panose="02020603050405020304" pitchFamily="18" charset="0"/>
              <a:cs typeface="Times New Roman" panose="02020603050405020304" pitchFamily="18" charset="0"/>
            </a:endParaRPr>
          </a:p>
          <a:p>
            <a:endParaRPr lang="en-IN" dirty="0"/>
          </a:p>
        </p:txBody>
      </p:sp>
      <p:pic>
        <p:nvPicPr>
          <p:cNvPr id="3074" name="Picture 2">
            <a:extLst>
              <a:ext uri="{FF2B5EF4-FFF2-40B4-BE49-F238E27FC236}">
                <a16:creationId xmlns:a16="http://schemas.microsoft.com/office/drawing/2014/main" id="{EB911381-AD5C-458D-BA4A-0F746A6A1B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9779" y="3117295"/>
            <a:ext cx="3542190" cy="183644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70BF2383-488F-4FF9-87FB-7A086BC5A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6" name="Picture 5">
            <a:extLst>
              <a:ext uri="{FF2B5EF4-FFF2-40B4-BE49-F238E27FC236}">
                <a16:creationId xmlns:a16="http://schemas.microsoft.com/office/drawing/2014/main" id="{9F5B9BB9-21BA-4039-B80F-B0B53CB4DA19}"/>
              </a:ext>
            </a:extLst>
          </p:cNvPr>
          <p:cNvPicPr>
            <a:picLocks noChangeAspect="1"/>
          </p:cNvPicPr>
          <p:nvPr/>
        </p:nvPicPr>
        <p:blipFill>
          <a:blip r:embed="rId4"/>
          <a:stretch>
            <a:fillRect/>
          </a:stretch>
        </p:blipFill>
        <p:spPr>
          <a:xfrm>
            <a:off x="66533" y="6087456"/>
            <a:ext cx="12058933" cy="810838"/>
          </a:xfrm>
          <a:prstGeom prst="rect">
            <a:avLst/>
          </a:prstGeom>
        </p:spPr>
      </p:pic>
    </p:spTree>
    <p:extLst>
      <p:ext uri="{BB962C8B-B14F-4D97-AF65-F5344CB8AC3E}">
        <p14:creationId xmlns:p14="http://schemas.microsoft.com/office/powerpoint/2010/main" val="212369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EBDCE-436A-4CF8-83B9-C6BC7A4FD43F}"/>
              </a:ext>
            </a:extLst>
          </p:cNvPr>
          <p:cNvSpPr>
            <a:spLocks noGrp="1"/>
          </p:cNvSpPr>
          <p:nvPr>
            <p:ph type="title"/>
          </p:nvPr>
        </p:nvSpPr>
        <p:spPr>
          <a:xfrm>
            <a:off x="242277" y="1"/>
            <a:ext cx="11111523" cy="1690688"/>
          </a:xfrm>
        </p:spPr>
        <p:txBody>
          <a:bodyPr>
            <a:normAutofit/>
          </a:bodyPr>
          <a:lstStyle/>
          <a:p>
            <a:r>
              <a:rPr lang="en-US" sz="3200" b="1" i="0" dirty="0">
                <a:solidFill>
                  <a:srgbClr val="000000"/>
                </a:solidFill>
                <a:effectLst/>
                <a:latin typeface="Times New Roman" panose="02020603050405020304" pitchFamily="18" charset="0"/>
                <a:cs typeface="Times New Roman" panose="02020603050405020304" pitchFamily="18" charset="0"/>
              </a:rPr>
              <a:t>Solved Examples  On Spearman Rank Correlation</a:t>
            </a:r>
            <a:br>
              <a:rPr lang="en-US" sz="3200" b="1" i="0" dirty="0">
                <a:solidFill>
                  <a:srgbClr val="000000"/>
                </a:solidFill>
                <a:effectLst/>
                <a:latin typeface="Times New Roman" panose="02020603050405020304" pitchFamily="18" charset="0"/>
                <a:cs typeface="Times New Roman" panose="02020603050405020304" pitchFamily="18" charset="0"/>
              </a:rPr>
            </a:b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EF1B55-D70A-4C31-90E8-EE1742DA459C}"/>
              </a:ext>
            </a:extLst>
          </p:cNvPr>
          <p:cNvSpPr>
            <a:spLocks noGrp="1"/>
          </p:cNvSpPr>
          <p:nvPr>
            <p:ph idx="1"/>
          </p:nvPr>
        </p:nvSpPr>
        <p:spPr>
          <a:xfrm>
            <a:off x="242277" y="1016000"/>
            <a:ext cx="10498275" cy="5160963"/>
          </a:xfrm>
        </p:spPr>
        <p:txBody>
          <a:bodyPr>
            <a:normAutofit/>
          </a:bodyPr>
          <a:lstStyle/>
          <a:p>
            <a:pPr marL="0" indent="0">
              <a:buNone/>
            </a:pPr>
            <a:r>
              <a:rPr lang="en-US" sz="2000" b="0" i="0" dirty="0">
                <a:effectLst/>
                <a:latin typeface="Times New Roman" panose="02020603050405020304" pitchFamily="18" charset="0"/>
                <a:cs typeface="Times New Roman" panose="02020603050405020304" pitchFamily="18" charset="0"/>
              </a:rPr>
              <a:t>The following table provides data about the percentage of students who have free university meals and their CGPA scores. Calculate the Spearman’s Rank Correlation between the two and interpret the result.</a:t>
            </a: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202D6193-863B-480D-B568-6EBD4F2C0D7A}"/>
              </a:ext>
            </a:extLst>
          </p:cNvPr>
          <p:cNvGraphicFramePr>
            <a:graphicFrameLocks noGrp="1"/>
          </p:cNvGraphicFramePr>
          <p:nvPr>
            <p:extLst>
              <p:ext uri="{D42A27DB-BD31-4B8C-83A1-F6EECF244321}">
                <p14:modId xmlns:p14="http://schemas.microsoft.com/office/powerpoint/2010/main" val="3682369498"/>
              </p:ext>
            </p:extLst>
          </p:nvPr>
        </p:nvGraphicFramePr>
        <p:xfrm>
          <a:off x="2633785" y="1784985"/>
          <a:ext cx="5986584" cy="4297680"/>
        </p:xfrm>
        <a:graphic>
          <a:graphicData uri="http://schemas.openxmlformats.org/drawingml/2006/table">
            <a:tbl>
              <a:tblPr firstRow="1" bandRow="1">
                <a:tableStyleId>{5C22544A-7EE6-4342-B048-85BDC9FD1C3A}</a:tableStyleId>
              </a:tblPr>
              <a:tblGrid>
                <a:gridCol w="1612030">
                  <a:extLst>
                    <a:ext uri="{9D8B030D-6E8A-4147-A177-3AD203B41FA5}">
                      <a16:colId xmlns:a16="http://schemas.microsoft.com/office/drawing/2014/main" val="749799406"/>
                    </a:ext>
                  </a:extLst>
                </a:gridCol>
                <a:gridCol w="2013365">
                  <a:extLst>
                    <a:ext uri="{9D8B030D-6E8A-4147-A177-3AD203B41FA5}">
                      <a16:colId xmlns:a16="http://schemas.microsoft.com/office/drawing/2014/main" val="3057451592"/>
                    </a:ext>
                  </a:extLst>
                </a:gridCol>
                <a:gridCol w="2361189">
                  <a:extLst>
                    <a:ext uri="{9D8B030D-6E8A-4147-A177-3AD203B41FA5}">
                      <a16:colId xmlns:a16="http://schemas.microsoft.com/office/drawing/2014/main" val="1723396230"/>
                    </a:ext>
                  </a:extLst>
                </a:gridCol>
              </a:tblGrid>
              <a:tr h="532618">
                <a:tc>
                  <a:txBody>
                    <a:bodyPr/>
                    <a:lstStyle/>
                    <a:p>
                      <a:pPr algn="ctr" fontAlgn="ctr"/>
                      <a:r>
                        <a:rPr lang="en-IN" b="0" dirty="0">
                          <a:effectLst/>
                        </a:rPr>
                        <a:t>State University</a:t>
                      </a:r>
                    </a:p>
                  </a:txBody>
                  <a:tcPr marL="114300" marR="114300" marT="114300" marB="114300" anchor="ctr"/>
                </a:tc>
                <a:tc>
                  <a:txBody>
                    <a:bodyPr/>
                    <a:lstStyle/>
                    <a:p>
                      <a:pPr algn="ctr" fontAlgn="ctr"/>
                      <a:r>
                        <a:rPr lang="en-US" b="0" dirty="0">
                          <a:effectLst/>
                        </a:rPr>
                        <a:t>% of students having free meals</a:t>
                      </a:r>
                    </a:p>
                  </a:txBody>
                  <a:tcPr marL="114300" marR="114300" marT="114300" marB="114300" anchor="ctr"/>
                </a:tc>
                <a:tc>
                  <a:txBody>
                    <a:bodyPr/>
                    <a:lstStyle/>
                    <a:p>
                      <a:pPr algn="ctr" fontAlgn="ctr"/>
                      <a:r>
                        <a:rPr lang="en-US" b="0">
                          <a:effectLst/>
                        </a:rPr>
                        <a:t>% of students scoring above 8.5 CGPA</a:t>
                      </a:r>
                    </a:p>
                  </a:txBody>
                  <a:tcPr marL="114300" marR="114300" marT="114300" marB="114300" anchor="ctr"/>
                </a:tc>
                <a:extLst>
                  <a:ext uri="{0D108BD9-81ED-4DB2-BD59-A6C34878D82A}">
                    <a16:rowId xmlns:a16="http://schemas.microsoft.com/office/drawing/2014/main" val="1928317616"/>
                  </a:ext>
                </a:extLst>
              </a:tr>
              <a:tr h="414912">
                <a:tc>
                  <a:txBody>
                    <a:bodyPr/>
                    <a:lstStyle/>
                    <a:p>
                      <a:pPr algn="ctr" fontAlgn="ctr"/>
                      <a:r>
                        <a:rPr lang="en-IN" b="0" dirty="0">
                          <a:effectLst/>
                        </a:rPr>
                        <a:t>Pune</a:t>
                      </a:r>
                    </a:p>
                  </a:txBody>
                  <a:tcPr marL="114300" marR="114300" marT="114300" marB="114300" anchor="ctr"/>
                </a:tc>
                <a:tc>
                  <a:txBody>
                    <a:bodyPr/>
                    <a:lstStyle/>
                    <a:p>
                      <a:pPr algn="ctr" fontAlgn="ctr"/>
                      <a:r>
                        <a:rPr lang="en-IN" b="0">
                          <a:effectLst/>
                        </a:rPr>
                        <a:t>14.4</a:t>
                      </a:r>
                    </a:p>
                  </a:txBody>
                  <a:tcPr marL="114300" marR="114300" marT="114300" marB="114300" anchor="ctr"/>
                </a:tc>
                <a:tc>
                  <a:txBody>
                    <a:bodyPr/>
                    <a:lstStyle/>
                    <a:p>
                      <a:pPr algn="ctr" fontAlgn="ctr"/>
                      <a:r>
                        <a:rPr lang="en-IN" b="0" dirty="0">
                          <a:effectLst/>
                        </a:rPr>
                        <a:t>54</a:t>
                      </a:r>
                    </a:p>
                  </a:txBody>
                  <a:tcPr marL="114300" marR="114300" marT="114300" marB="114300" anchor="ctr"/>
                </a:tc>
                <a:extLst>
                  <a:ext uri="{0D108BD9-81ED-4DB2-BD59-A6C34878D82A}">
                    <a16:rowId xmlns:a16="http://schemas.microsoft.com/office/drawing/2014/main" val="192716890"/>
                  </a:ext>
                </a:extLst>
              </a:tr>
              <a:tr h="414912">
                <a:tc>
                  <a:txBody>
                    <a:bodyPr/>
                    <a:lstStyle/>
                    <a:p>
                      <a:pPr algn="ctr" fontAlgn="ctr"/>
                      <a:r>
                        <a:rPr lang="en-IN" b="0">
                          <a:effectLst/>
                        </a:rPr>
                        <a:t>Chennai</a:t>
                      </a:r>
                    </a:p>
                  </a:txBody>
                  <a:tcPr marL="114300" marR="114300" marT="114300" marB="114300" anchor="ctr"/>
                </a:tc>
                <a:tc>
                  <a:txBody>
                    <a:bodyPr/>
                    <a:lstStyle/>
                    <a:p>
                      <a:pPr algn="ctr" fontAlgn="ctr"/>
                      <a:r>
                        <a:rPr lang="en-IN" b="0">
                          <a:effectLst/>
                        </a:rPr>
                        <a:t>7.2</a:t>
                      </a:r>
                    </a:p>
                  </a:txBody>
                  <a:tcPr marL="114300" marR="114300" marT="114300" marB="114300" anchor="ctr"/>
                </a:tc>
                <a:tc>
                  <a:txBody>
                    <a:bodyPr/>
                    <a:lstStyle/>
                    <a:p>
                      <a:pPr algn="ctr" fontAlgn="ctr"/>
                      <a:r>
                        <a:rPr lang="en-IN" b="0">
                          <a:effectLst/>
                        </a:rPr>
                        <a:t>64</a:t>
                      </a:r>
                    </a:p>
                  </a:txBody>
                  <a:tcPr marL="114300" marR="114300" marT="114300" marB="114300" anchor="ctr"/>
                </a:tc>
                <a:extLst>
                  <a:ext uri="{0D108BD9-81ED-4DB2-BD59-A6C34878D82A}">
                    <a16:rowId xmlns:a16="http://schemas.microsoft.com/office/drawing/2014/main" val="3324008075"/>
                  </a:ext>
                </a:extLst>
              </a:tr>
              <a:tr h="414912">
                <a:tc>
                  <a:txBody>
                    <a:bodyPr/>
                    <a:lstStyle/>
                    <a:p>
                      <a:pPr algn="ctr" fontAlgn="ctr"/>
                      <a:r>
                        <a:rPr lang="en-IN" b="0">
                          <a:effectLst/>
                        </a:rPr>
                        <a:t>Delhi</a:t>
                      </a:r>
                    </a:p>
                  </a:txBody>
                  <a:tcPr marL="114300" marR="114300" marT="114300" marB="114300" anchor="ctr"/>
                </a:tc>
                <a:tc>
                  <a:txBody>
                    <a:bodyPr/>
                    <a:lstStyle/>
                    <a:p>
                      <a:pPr algn="ctr" fontAlgn="ctr"/>
                      <a:r>
                        <a:rPr lang="en-IN" b="0">
                          <a:effectLst/>
                        </a:rPr>
                        <a:t>27.5</a:t>
                      </a:r>
                    </a:p>
                  </a:txBody>
                  <a:tcPr marL="114300" marR="114300" marT="114300" marB="114300" anchor="ctr"/>
                </a:tc>
                <a:tc>
                  <a:txBody>
                    <a:bodyPr/>
                    <a:lstStyle/>
                    <a:p>
                      <a:pPr algn="ctr" fontAlgn="ctr"/>
                      <a:r>
                        <a:rPr lang="en-IN" b="0">
                          <a:effectLst/>
                        </a:rPr>
                        <a:t>44</a:t>
                      </a:r>
                    </a:p>
                  </a:txBody>
                  <a:tcPr marL="114300" marR="114300" marT="114300" marB="114300" anchor="ctr"/>
                </a:tc>
                <a:extLst>
                  <a:ext uri="{0D108BD9-81ED-4DB2-BD59-A6C34878D82A}">
                    <a16:rowId xmlns:a16="http://schemas.microsoft.com/office/drawing/2014/main" val="2185019581"/>
                  </a:ext>
                </a:extLst>
              </a:tr>
              <a:tr h="414912">
                <a:tc>
                  <a:txBody>
                    <a:bodyPr/>
                    <a:lstStyle/>
                    <a:p>
                      <a:pPr algn="ctr" fontAlgn="ctr"/>
                      <a:r>
                        <a:rPr lang="en-IN" b="0">
                          <a:effectLst/>
                        </a:rPr>
                        <a:t>Kanpur</a:t>
                      </a:r>
                    </a:p>
                  </a:txBody>
                  <a:tcPr marL="114300" marR="114300" marT="114300" marB="114300" anchor="ctr"/>
                </a:tc>
                <a:tc>
                  <a:txBody>
                    <a:bodyPr/>
                    <a:lstStyle/>
                    <a:p>
                      <a:pPr algn="ctr" fontAlgn="ctr"/>
                      <a:r>
                        <a:rPr lang="en-IN" b="0">
                          <a:effectLst/>
                        </a:rPr>
                        <a:t>33.8</a:t>
                      </a:r>
                    </a:p>
                  </a:txBody>
                  <a:tcPr marL="114300" marR="114300" marT="114300" marB="114300" anchor="ctr"/>
                </a:tc>
                <a:tc>
                  <a:txBody>
                    <a:bodyPr/>
                    <a:lstStyle/>
                    <a:p>
                      <a:pPr algn="ctr" fontAlgn="ctr"/>
                      <a:r>
                        <a:rPr lang="en-IN" b="0">
                          <a:effectLst/>
                        </a:rPr>
                        <a:t>32</a:t>
                      </a:r>
                    </a:p>
                  </a:txBody>
                  <a:tcPr marL="114300" marR="114300" marT="114300" marB="114300" anchor="ctr"/>
                </a:tc>
                <a:extLst>
                  <a:ext uri="{0D108BD9-81ED-4DB2-BD59-A6C34878D82A}">
                    <a16:rowId xmlns:a16="http://schemas.microsoft.com/office/drawing/2014/main" val="3203814412"/>
                  </a:ext>
                </a:extLst>
              </a:tr>
              <a:tr h="414912">
                <a:tc>
                  <a:txBody>
                    <a:bodyPr/>
                    <a:lstStyle/>
                    <a:p>
                      <a:pPr algn="ctr" fontAlgn="ctr"/>
                      <a:r>
                        <a:rPr lang="en-IN" b="0">
                          <a:effectLst/>
                        </a:rPr>
                        <a:t>Ahmedabad</a:t>
                      </a:r>
                    </a:p>
                  </a:txBody>
                  <a:tcPr marL="114300" marR="114300" marT="114300" marB="114300" anchor="ctr"/>
                </a:tc>
                <a:tc>
                  <a:txBody>
                    <a:bodyPr/>
                    <a:lstStyle/>
                    <a:p>
                      <a:pPr algn="ctr" fontAlgn="ctr"/>
                      <a:r>
                        <a:rPr lang="en-IN" b="0">
                          <a:effectLst/>
                        </a:rPr>
                        <a:t>38.0</a:t>
                      </a:r>
                    </a:p>
                  </a:txBody>
                  <a:tcPr marL="114300" marR="114300" marT="114300" marB="114300" anchor="ctr"/>
                </a:tc>
                <a:tc>
                  <a:txBody>
                    <a:bodyPr/>
                    <a:lstStyle/>
                    <a:p>
                      <a:pPr algn="ctr" fontAlgn="ctr"/>
                      <a:r>
                        <a:rPr lang="en-IN" b="0">
                          <a:effectLst/>
                        </a:rPr>
                        <a:t>37</a:t>
                      </a:r>
                    </a:p>
                  </a:txBody>
                  <a:tcPr marL="114300" marR="114300" marT="114300" marB="114300" anchor="ctr"/>
                </a:tc>
                <a:extLst>
                  <a:ext uri="{0D108BD9-81ED-4DB2-BD59-A6C34878D82A}">
                    <a16:rowId xmlns:a16="http://schemas.microsoft.com/office/drawing/2014/main" val="1608015869"/>
                  </a:ext>
                </a:extLst>
              </a:tr>
              <a:tr h="414912">
                <a:tc>
                  <a:txBody>
                    <a:bodyPr/>
                    <a:lstStyle/>
                    <a:p>
                      <a:pPr algn="ctr" fontAlgn="ctr"/>
                      <a:r>
                        <a:rPr lang="en-IN" b="0">
                          <a:effectLst/>
                        </a:rPr>
                        <a:t>Indore</a:t>
                      </a:r>
                    </a:p>
                  </a:txBody>
                  <a:tcPr marL="114300" marR="114300" marT="114300" marB="114300" anchor="ctr"/>
                </a:tc>
                <a:tc>
                  <a:txBody>
                    <a:bodyPr/>
                    <a:lstStyle/>
                    <a:p>
                      <a:pPr algn="ctr" fontAlgn="ctr"/>
                      <a:r>
                        <a:rPr lang="en-IN" b="0" dirty="0">
                          <a:effectLst/>
                        </a:rPr>
                        <a:t>15.9</a:t>
                      </a:r>
                    </a:p>
                  </a:txBody>
                  <a:tcPr marL="114300" marR="114300" marT="114300" marB="114300" anchor="ctr"/>
                </a:tc>
                <a:tc>
                  <a:txBody>
                    <a:bodyPr/>
                    <a:lstStyle/>
                    <a:p>
                      <a:pPr algn="ctr" fontAlgn="ctr"/>
                      <a:r>
                        <a:rPr lang="en-IN" b="0">
                          <a:effectLst/>
                        </a:rPr>
                        <a:t>68</a:t>
                      </a:r>
                    </a:p>
                  </a:txBody>
                  <a:tcPr marL="114300" marR="114300" marT="114300" marB="114300" anchor="ctr"/>
                </a:tc>
                <a:extLst>
                  <a:ext uri="{0D108BD9-81ED-4DB2-BD59-A6C34878D82A}">
                    <a16:rowId xmlns:a16="http://schemas.microsoft.com/office/drawing/2014/main" val="414832652"/>
                  </a:ext>
                </a:extLst>
              </a:tr>
              <a:tr h="414912">
                <a:tc>
                  <a:txBody>
                    <a:bodyPr/>
                    <a:lstStyle/>
                    <a:p>
                      <a:pPr algn="ctr" fontAlgn="ctr"/>
                      <a:r>
                        <a:rPr lang="en-IN" b="0" dirty="0">
                          <a:effectLst/>
                        </a:rPr>
                        <a:t>Guwahati</a:t>
                      </a:r>
                    </a:p>
                  </a:txBody>
                  <a:tcPr marL="114300" marR="114300" marT="114300" marB="114300" anchor="ctr"/>
                </a:tc>
                <a:tc>
                  <a:txBody>
                    <a:bodyPr/>
                    <a:lstStyle/>
                    <a:p>
                      <a:pPr algn="ctr" fontAlgn="ctr"/>
                      <a:r>
                        <a:rPr lang="en-IN" b="0" dirty="0">
                          <a:effectLst/>
                        </a:rPr>
                        <a:t>4.9</a:t>
                      </a:r>
                    </a:p>
                  </a:txBody>
                  <a:tcPr marL="114300" marR="114300" marT="114300" marB="114300" anchor="ctr"/>
                </a:tc>
                <a:tc>
                  <a:txBody>
                    <a:bodyPr/>
                    <a:lstStyle/>
                    <a:p>
                      <a:pPr algn="ctr" fontAlgn="ctr"/>
                      <a:r>
                        <a:rPr lang="en-IN" b="0" dirty="0">
                          <a:effectLst/>
                        </a:rPr>
                        <a:t>62</a:t>
                      </a:r>
                    </a:p>
                  </a:txBody>
                  <a:tcPr marL="114300" marR="114300" marT="114300" marB="114300" anchor="ctr"/>
                </a:tc>
                <a:extLst>
                  <a:ext uri="{0D108BD9-81ED-4DB2-BD59-A6C34878D82A}">
                    <a16:rowId xmlns:a16="http://schemas.microsoft.com/office/drawing/2014/main" val="3209389116"/>
                  </a:ext>
                </a:extLst>
              </a:tr>
            </a:tbl>
          </a:graphicData>
        </a:graphic>
      </p:graphicFrame>
      <p:pic>
        <p:nvPicPr>
          <p:cNvPr id="5" name="Picture 4">
            <a:extLst>
              <a:ext uri="{FF2B5EF4-FFF2-40B4-BE49-F238E27FC236}">
                <a16:creationId xmlns:a16="http://schemas.microsoft.com/office/drawing/2014/main" id="{1364687E-3E6B-47F2-96DF-79EA7EB2F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7" name="Picture 6">
            <a:extLst>
              <a:ext uri="{FF2B5EF4-FFF2-40B4-BE49-F238E27FC236}">
                <a16:creationId xmlns:a16="http://schemas.microsoft.com/office/drawing/2014/main" id="{B515D4A1-29C3-483F-B2EE-CF3408883C79}"/>
              </a:ext>
            </a:extLst>
          </p:cNvPr>
          <p:cNvPicPr>
            <a:picLocks noChangeAspect="1"/>
          </p:cNvPicPr>
          <p:nvPr/>
        </p:nvPicPr>
        <p:blipFill>
          <a:blip r:embed="rId3"/>
          <a:stretch>
            <a:fillRect/>
          </a:stretch>
        </p:blipFill>
        <p:spPr>
          <a:xfrm>
            <a:off x="66533" y="6176961"/>
            <a:ext cx="12058933" cy="810838"/>
          </a:xfrm>
          <a:prstGeom prst="rect">
            <a:avLst/>
          </a:prstGeom>
        </p:spPr>
      </p:pic>
    </p:spTree>
    <p:extLst>
      <p:ext uri="{BB962C8B-B14F-4D97-AF65-F5344CB8AC3E}">
        <p14:creationId xmlns:p14="http://schemas.microsoft.com/office/powerpoint/2010/main" val="4037725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8CB41F9-500F-4F65-BBD8-4226DA009856}"/>
              </a:ext>
            </a:extLst>
          </p:cNvPr>
          <p:cNvSpPr>
            <a:spLocks noGrp="1"/>
          </p:cNvSpPr>
          <p:nvPr>
            <p:ph idx="1"/>
          </p:nvPr>
        </p:nvSpPr>
        <p:spPr>
          <a:xfrm>
            <a:off x="494675" y="179882"/>
            <a:ext cx="10859125" cy="5997081"/>
          </a:xfrm>
        </p:spPr>
        <p:txBody>
          <a:bodyPr/>
          <a:lstStyle/>
          <a:p>
            <a:pPr marL="0" indent="0" algn="l">
              <a:lnSpc>
                <a:spcPct val="150000"/>
              </a:lnSpc>
              <a:buNone/>
            </a:pPr>
            <a:r>
              <a:rPr lang="en-US" sz="2000" dirty="0">
                <a:latin typeface="Times New Roman" panose="02020603050405020304" pitchFamily="18" charset="0"/>
                <a:cs typeface="Times New Roman" panose="02020603050405020304" pitchFamily="18" charset="0"/>
              </a:rPr>
              <a:t>Solution:</a:t>
            </a:r>
          </a:p>
          <a:p>
            <a:pPr algn="l">
              <a:lnSpc>
                <a:spcPct val="150000"/>
              </a:lnSpc>
            </a:pPr>
            <a:r>
              <a:rPr lang="en-US" sz="2000" b="0" i="0" dirty="0">
                <a:effectLst/>
                <a:latin typeface="Times New Roman" panose="02020603050405020304" pitchFamily="18" charset="0"/>
                <a:cs typeface="Times New Roman" panose="02020603050405020304" pitchFamily="18" charset="0"/>
              </a:rPr>
              <a:t>Let us first assign the random variables to the required data –</a:t>
            </a:r>
          </a:p>
          <a:p>
            <a:pPr algn="l">
              <a:lnSpc>
                <a:spcPct val="150000"/>
              </a:lnSpc>
            </a:pPr>
            <a:r>
              <a:rPr lang="en-US" sz="2000" b="0" i="0" dirty="0">
                <a:effectLst/>
                <a:latin typeface="Times New Roman" panose="02020603050405020304" pitchFamily="18" charset="0"/>
                <a:cs typeface="Times New Roman" panose="02020603050405020304" pitchFamily="18" charset="0"/>
              </a:rPr>
              <a:t>X – % of students having free meals</a:t>
            </a:r>
            <a:br>
              <a:rPr lang="en-US" sz="2000" b="0" i="0" dirty="0">
                <a:effectLst/>
                <a:latin typeface="Times New Roman" panose="02020603050405020304" pitchFamily="18" charset="0"/>
                <a:cs typeface="Times New Roman" panose="02020603050405020304" pitchFamily="18" charset="0"/>
              </a:rPr>
            </a:br>
            <a:r>
              <a:rPr lang="en-US" sz="2000" b="0" i="0" dirty="0">
                <a:effectLst/>
                <a:latin typeface="Times New Roman" panose="02020603050405020304" pitchFamily="18" charset="0"/>
                <a:cs typeface="Times New Roman" panose="02020603050405020304" pitchFamily="18" charset="0"/>
              </a:rPr>
              <a:t>Y – % of students scoring above 8.5 CGPA</a:t>
            </a:r>
          </a:p>
          <a:p>
            <a:pPr algn="l">
              <a:lnSpc>
                <a:spcPct val="150000"/>
              </a:lnSpc>
            </a:pPr>
            <a:r>
              <a:rPr lang="en-US" sz="2000" b="0" i="0" dirty="0">
                <a:effectLst/>
                <a:latin typeface="Times New Roman" panose="02020603050405020304" pitchFamily="18" charset="0"/>
                <a:cs typeface="Times New Roman" panose="02020603050405020304" pitchFamily="18" charset="0"/>
              </a:rPr>
              <a:t>Before proceeding with the calculation, we’ll need to assign ranks to the data corresponding to each state university. </a:t>
            </a:r>
          </a:p>
          <a:p>
            <a:pPr marL="0" indent="0">
              <a:buNone/>
            </a:pPr>
            <a:endParaRPr lang="en-IN" dirty="0"/>
          </a:p>
        </p:txBody>
      </p:sp>
      <p:pic>
        <p:nvPicPr>
          <p:cNvPr id="6" name="Picture 5">
            <a:extLst>
              <a:ext uri="{FF2B5EF4-FFF2-40B4-BE49-F238E27FC236}">
                <a16:creationId xmlns:a16="http://schemas.microsoft.com/office/drawing/2014/main" id="{58FE8442-5CA6-41D1-A3DE-4C43DD379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8" name="Picture 7">
            <a:extLst>
              <a:ext uri="{FF2B5EF4-FFF2-40B4-BE49-F238E27FC236}">
                <a16:creationId xmlns:a16="http://schemas.microsoft.com/office/drawing/2014/main" id="{E38A3A3E-8C0A-48FD-B571-2DD0464A959C}"/>
              </a:ext>
            </a:extLst>
          </p:cNvPr>
          <p:cNvPicPr>
            <a:picLocks noChangeAspect="1"/>
          </p:cNvPicPr>
          <p:nvPr/>
        </p:nvPicPr>
        <p:blipFill>
          <a:blip r:embed="rId3"/>
          <a:stretch>
            <a:fillRect/>
          </a:stretch>
        </p:blipFill>
        <p:spPr>
          <a:xfrm>
            <a:off x="66533" y="6176963"/>
            <a:ext cx="12058933" cy="810838"/>
          </a:xfrm>
          <a:prstGeom prst="rect">
            <a:avLst/>
          </a:prstGeom>
        </p:spPr>
      </p:pic>
    </p:spTree>
    <p:extLst>
      <p:ext uri="{BB962C8B-B14F-4D97-AF65-F5344CB8AC3E}">
        <p14:creationId xmlns:p14="http://schemas.microsoft.com/office/powerpoint/2010/main" val="24167852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AA70C9DA-EC41-4D89-9305-2AE1C85C0230}"/>
              </a:ext>
            </a:extLst>
          </p:cNvPr>
          <p:cNvGraphicFramePr>
            <a:graphicFrameLocks noGrp="1"/>
          </p:cNvGraphicFramePr>
          <p:nvPr>
            <p:ph idx="1"/>
            <p:extLst>
              <p:ext uri="{D42A27DB-BD31-4B8C-83A1-F6EECF244321}">
                <p14:modId xmlns:p14="http://schemas.microsoft.com/office/powerpoint/2010/main" val="1259808515"/>
              </p:ext>
            </p:extLst>
          </p:nvPr>
        </p:nvGraphicFramePr>
        <p:xfrm>
          <a:off x="1518139" y="793599"/>
          <a:ext cx="8423031" cy="4829211"/>
        </p:xfrm>
        <a:graphic>
          <a:graphicData uri="http://schemas.openxmlformats.org/drawingml/2006/table">
            <a:tbl>
              <a:tblPr firstRow="1" bandRow="1">
                <a:tableStyleId>{5C22544A-7EE6-4342-B048-85BDC9FD1C3A}</a:tableStyleId>
              </a:tblPr>
              <a:tblGrid>
                <a:gridCol w="1787769">
                  <a:extLst>
                    <a:ext uri="{9D8B030D-6E8A-4147-A177-3AD203B41FA5}">
                      <a16:colId xmlns:a16="http://schemas.microsoft.com/office/drawing/2014/main" val="3458895594"/>
                    </a:ext>
                  </a:extLst>
                </a:gridCol>
                <a:gridCol w="1555262">
                  <a:extLst>
                    <a:ext uri="{9D8B030D-6E8A-4147-A177-3AD203B41FA5}">
                      <a16:colId xmlns:a16="http://schemas.microsoft.com/office/drawing/2014/main" val="3935422271"/>
                    </a:ext>
                  </a:extLst>
                </a:gridCol>
                <a:gridCol w="1946031">
                  <a:extLst>
                    <a:ext uri="{9D8B030D-6E8A-4147-A177-3AD203B41FA5}">
                      <a16:colId xmlns:a16="http://schemas.microsoft.com/office/drawing/2014/main" val="3813799543"/>
                    </a:ext>
                  </a:extLst>
                </a:gridCol>
                <a:gridCol w="1641230">
                  <a:extLst>
                    <a:ext uri="{9D8B030D-6E8A-4147-A177-3AD203B41FA5}">
                      <a16:colId xmlns:a16="http://schemas.microsoft.com/office/drawing/2014/main" val="2623804529"/>
                    </a:ext>
                  </a:extLst>
                </a:gridCol>
                <a:gridCol w="1492739">
                  <a:extLst>
                    <a:ext uri="{9D8B030D-6E8A-4147-A177-3AD203B41FA5}">
                      <a16:colId xmlns:a16="http://schemas.microsoft.com/office/drawing/2014/main" val="2858001730"/>
                    </a:ext>
                  </a:extLst>
                </a:gridCol>
              </a:tblGrid>
              <a:tr h="784123">
                <a:tc>
                  <a:txBody>
                    <a:bodyPr/>
                    <a:lstStyle/>
                    <a:p>
                      <a:pPr algn="ctr" fontAlgn="ctr"/>
                      <a:r>
                        <a:rPr lang="en-IN" b="0" dirty="0">
                          <a:effectLst/>
                        </a:rPr>
                        <a:t>State University</a:t>
                      </a:r>
                    </a:p>
                  </a:txBody>
                  <a:tcPr marL="114300" marR="114300" marT="114300" marB="114300" anchor="ctr"/>
                </a:tc>
                <a:tc>
                  <a:txBody>
                    <a:bodyPr/>
                    <a:lstStyle/>
                    <a:p>
                      <a:pPr algn="ctr" fontAlgn="ctr"/>
                      <a:r>
                        <a:rPr lang="en-IN" b="0" dirty="0" err="1">
                          <a:effectLst/>
                        </a:rPr>
                        <a:t>d</a:t>
                      </a:r>
                      <a:r>
                        <a:rPr lang="en-IN" b="0" baseline="-25000" dirty="0" err="1">
                          <a:effectLst/>
                        </a:rPr>
                        <a:t>X</a:t>
                      </a:r>
                      <a:r>
                        <a:rPr lang="en-IN" b="0" dirty="0">
                          <a:effectLst/>
                        </a:rPr>
                        <a:t> = </a:t>
                      </a:r>
                      <a:r>
                        <a:rPr lang="en-IN" b="0" dirty="0" err="1">
                          <a:effectLst/>
                        </a:rPr>
                        <a:t>Ranks</a:t>
                      </a:r>
                      <a:r>
                        <a:rPr lang="en-IN" b="0" baseline="-25000" dirty="0" err="1">
                          <a:effectLst/>
                        </a:rPr>
                        <a:t>X</a:t>
                      </a:r>
                      <a:endParaRPr lang="en-IN" b="0" dirty="0">
                        <a:effectLst/>
                      </a:endParaRPr>
                    </a:p>
                  </a:txBody>
                  <a:tcPr marL="114300" marR="114300" marT="114300" marB="114300" anchor="ctr"/>
                </a:tc>
                <a:tc>
                  <a:txBody>
                    <a:bodyPr/>
                    <a:lstStyle/>
                    <a:p>
                      <a:pPr algn="ctr" fontAlgn="ctr"/>
                      <a:r>
                        <a:rPr lang="en-IN" b="0" dirty="0" err="1">
                          <a:effectLst/>
                        </a:rPr>
                        <a:t>d</a:t>
                      </a:r>
                      <a:r>
                        <a:rPr lang="en-IN" b="0" baseline="-25000" dirty="0" err="1">
                          <a:effectLst/>
                        </a:rPr>
                        <a:t>Y</a:t>
                      </a:r>
                      <a:r>
                        <a:rPr lang="en-IN" b="0" dirty="0">
                          <a:effectLst/>
                        </a:rPr>
                        <a:t> = </a:t>
                      </a:r>
                      <a:r>
                        <a:rPr lang="en-IN" b="0" dirty="0" err="1">
                          <a:effectLst/>
                        </a:rPr>
                        <a:t>Ranks</a:t>
                      </a:r>
                      <a:r>
                        <a:rPr lang="en-IN" b="0" baseline="-25000" dirty="0" err="1">
                          <a:effectLst/>
                        </a:rPr>
                        <a:t>Y</a:t>
                      </a:r>
                      <a:endParaRPr lang="en-IN" b="0" dirty="0">
                        <a:effectLst/>
                      </a:endParaRPr>
                    </a:p>
                  </a:txBody>
                  <a:tcPr marL="114300" marR="114300" marT="114300" marB="114300" anchor="ctr"/>
                </a:tc>
                <a:tc>
                  <a:txBody>
                    <a:bodyPr/>
                    <a:lstStyle/>
                    <a:p>
                      <a:pPr algn="ctr" fontAlgn="ctr"/>
                      <a:r>
                        <a:rPr lang="en-IN" b="0">
                          <a:effectLst/>
                        </a:rPr>
                        <a:t>d = (d</a:t>
                      </a:r>
                      <a:r>
                        <a:rPr lang="en-IN" b="0" baseline="-25000">
                          <a:effectLst/>
                        </a:rPr>
                        <a:t>X</a:t>
                      </a:r>
                      <a:r>
                        <a:rPr lang="en-IN" b="0">
                          <a:effectLst/>
                        </a:rPr>
                        <a:t> – d</a:t>
                      </a:r>
                      <a:r>
                        <a:rPr lang="en-IN" b="0" baseline="-25000">
                          <a:effectLst/>
                        </a:rPr>
                        <a:t>Y</a:t>
                      </a:r>
                      <a:r>
                        <a:rPr lang="en-IN" b="0">
                          <a:effectLst/>
                        </a:rPr>
                        <a:t>)</a:t>
                      </a:r>
                    </a:p>
                  </a:txBody>
                  <a:tcPr marL="114300" marR="114300" marT="114300" marB="114300" anchor="ctr"/>
                </a:tc>
                <a:tc>
                  <a:txBody>
                    <a:bodyPr/>
                    <a:lstStyle/>
                    <a:p>
                      <a:pPr algn="ctr" fontAlgn="ctr"/>
                      <a:r>
                        <a:rPr lang="en-IN" b="0">
                          <a:effectLst/>
                        </a:rPr>
                        <a:t>d</a:t>
                      </a:r>
                      <a:r>
                        <a:rPr lang="en-IN" b="0" baseline="30000">
                          <a:effectLst/>
                        </a:rPr>
                        <a:t>2</a:t>
                      </a:r>
                      <a:endParaRPr lang="en-IN" b="0">
                        <a:effectLst/>
                      </a:endParaRPr>
                    </a:p>
                  </a:txBody>
                  <a:tcPr marL="114300" marR="114300" marT="114300" marB="114300" anchor="ctr"/>
                </a:tc>
                <a:extLst>
                  <a:ext uri="{0D108BD9-81ED-4DB2-BD59-A6C34878D82A}">
                    <a16:rowId xmlns:a16="http://schemas.microsoft.com/office/drawing/2014/main" val="2646338214"/>
                  </a:ext>
                </a:extLst>
              </a:tr>
              <a:tr h="505636">
                <a:tc>
                  <a:txBody>
                    <a:bodyPr/>
                    <a:lstStyle/>
                    <a:p>
                      <a:pPr algn="ctr" fontAlgn="ctr"/>
                      <a:r>
                        <a:rPr lang="en-IN" b="0">
                          <a:effectLst/>
                        </a:rPr>
                        <a:t>Pune</a:t>
                      </a:r>
                    </a:p>
                  </a:txBody>
                  <a:tcPr marL="114300" marR="114300" marT="114300" marB="114300" anchor="ctr"/>
                </a:tc>
                <a:tc>
                  <a:txBody>
                    <a:bodyPr/>
                    <a:lstStyle/>
                    <a:p>
                      <a:pPr algn="ctr" fontAlgn="ctr"/>
                      <a:r>
                        <a:rPr lang="en-IN" b="0">
                          <a:effectLst/>
                        </a:rPr>
                        <a:t>3</a:t>
                      </a:r>
                    </a:p>
                  </a:txBody>
                  <a:tcPr marL="114300" marR="114300" marT="114300" marB="114300" anchor="ctr"/>
                </a:tc>
                <a:tc>
                  <a:txBody>
                    <a:bodyPr/>
                    <a:lstStyle/>
                    <a:p>
                      <a:pPr algn="ctr" fontAlgn="ctr"/>
                      <a:r>
                        <a:rPr lang="en-IN" b="0">
                          <a:effectLst/>
                        </a:rPr>
                        <a:t>4</a:t>
                      </a:r>
                    </a:p>
                  </a:txBody>
                  <a:tcPr marL="114300" marR="114300" marT="114300" marB="114300" anchor="ctr"/>
                </a:tc>
                <a:tc>
                  <a:txBody>
                    <a:bodyPr/>
                    <a:lstStyle/>
                    <a:p>
                      <a:pPr algn="ctr" fontAlgn="ctr"/>
                      <a:r>
                        <a:rPr lang="en-IN" b="0">
                          <a:effectLst/>
                        </a:rPr>
                        <a:t>-1</a:t>
                      </a:r>
                    </a:p>
                  </a:txBody>
                  <a:tcPr marL="114300" marR="114300" marT="114300" marB="114300" anchor="ctr"/>
                </a:tc>
                <a:tc>
                  <a:txBody>
                    <a:bodyPr/>
                    <a:lstStyle/>
                    <a:p>
                      <a:pPr algn="ctr" fontAlgn="ctr"/>
                      <a:r>
                        <a:rPr lang="en-IN" b="0" dirty="0">
                          <a:effectLst/>
                        </a:rPr>
                        <a:t>1</a:t>
                      </a:r>
                    </a:p>
                  </a:txBody>
                  <a:tcPr marL="114300" marR="114300" marT="114300" marB="114300" anchor="ctr"/>
                </a:tc>
                <a:extLst>
                  <a:ext uri="{0D108BD9-81ED-4DB2-BD59-A6C34878D82A}">
                    <a16:rowId xmlns:a16="http://schemas.microsoft.com/office/drawing/2014/main" val="3834637965"/>
                  </a:ext>
                </a:extLst>
              </a:tr>
              <a:tr h="505636">
                <a:tc>
                  <a:txBody>
                    <a:bodyPr/>
                    <a:lstStyle/>
                    <a:p>
                      <a:pPr algn="ctr" fontAlgn="ctr"/>
                      <a:r>
                        <a:rPr lang="en-IN" b="0">
                          <a:effectLst/>
                        </a:rPr>
                        <a:t>Chennai</a:t>
                      </a:r>
                    </a:p>
                  </a:txBody>
                  <a:tcPr marL="114300" marR="114300" marT="114300" marB="114300" anchor="ctr"/>
                </a:tc>
                <a:tc>
                  <a:txBody>
                    <a:bodyPr/>
                    <a:lstStyle/>
                    <a:p>
                      <a:pPr algn="ctr" fontAlgn="ctr"/>
                      <a:r>
                        <a:rPr lang="en-IN" b="0">
                          <a:effectLst/>
                        </a:rPr>
                        <a:t>2</a:t>
                      </a:r>
                    </a:p>
                  </a:txBody>
                  <a:tcPr marL="114300" marR="114300" marT="114300" marB="114300" anchor="ctr"/>
                </a:tc>
                <a:tc>
                  <a:txBody>
                    <a:bodyPr/>
                    <a:lstStyle/>
                    <a:p>
                      <a:pPr algn="ctr" fontAlgn="ctr"/>
                      <a:r>
                        <a:rPr lang="en-IN" b="0">
                          <a:effectLst/>
                        </a:rPr>
                        <a:t>6</a:t>
                      </a:r>
                    </a:p>
                  </a:txBody>
                  <a:tcPr marL="114300" marR="114300" marT="114300" marB="114300" anchor="ctr"/>
                </a:tc>
                <a:tc>
                  <a:txBody>
                    <a:bodyPr/>
                    <a:lstStyle/>
                    <a:p>
                      <a:pPr algn="ctr" fontAlgn="ctr"/>
                      <a:r>
                        <a:rPr lang="en-IN" b="0">
                          <a:effectLst/>
                        </a:rPr>
                        <a:t>-4</a:t>
                      </a:r>
                    </a:p>
                  </a:txBody>
                  <a:tcPr marL="114300" marR="114300" marT="114300" marB="114300" anchor="ctr"/>
                </a:tc>
                <a:tc>
                  <a:txBody>
                    <a:bodyPr/>
                    <a:lstStyle/>
                    <a:p>
                      <a:pPr algn="ctr" fontAlgn="ctr"/>
                      <a:r>
                        <a:rPr lang="en-IN" b="0">
                          <a:effectLst/>
                        </a:rPr>
                        <a:t>16</a:t>
                      </a:r>
                    </a:p>
                  </a:txBody>
                  <a:tcPr marL="114300" marR="114300" marT="114300" marB="114300" anchor="ctr"/>
                </a:tc>
                <a:extLst>
                  <a:ext uri="{0D108BD9-81ED-4DB2-BD59-A6C34878D82A}">
                    <a16:rowId xmlns:a16="http://schemas.microsoft.com/office/drawing/2014/main" val="152541990"/>
                  </a:ext>
                </a:extLst>
              </a:tr>
              <a:tr h="505636">
                <a:tc>
                  <a:txBody>
                    <a:bodyPr/>
                    <a:lstStyle/>
                    <a:p>
                      <a:pPr algn="ctr" fontAlgn="ctr"/>
                      <a:r>
                        <a:rPr lang="en-IN" b="0">
                          <a:effectLst/>
                        </a:rPr>
                        <a:t>Delhi</a:t>
                      </a:r>
                    </a:p>
                  </a:txBody>
                  <a:tcPr marL="114300" marR="114300" marT="114300" marB="114300" anchor="ctr"/>
                </a:tc>
                <a:tc>
                  <a:txBody>
                    <a:bodyPr/>
                    <a:lstStyle/>
                    <a:p>
                      <a:pPr algn="ctr" fontAlgn="ctr"/>
                      <a:r>
                        <a:rPr lang="en-IN" b="0">
                          <a:effectLst/>
                        </a:rPr>
                        <a:t>5</a:t>
                      </a:r>
                    </a:p>
                  </a:txBody>
                  <a:tcPr marL="114300" marR="114300" marT="114300" marB="114300" anchor="ctr"/>
                </a:tc>
                <a:tc>
                  <a:txBody>
                    <a:bodyPr/>
                    <a:lstStyle/>
                    <a:p>
                      <a:pPr algn="ctr" fontAlgn="ctr"/>
                      <a:r>
                        <a:rPr lang="en-IN" b="0">
                          <a:effectLst/>
                        </a:rPr>
                        <a:t>3</a:t>
                      </a:r>
                    </a:p>
                  </a:txBody>
                  <a:tcPr marL="114300" marR="114300" marT="114300" marB="114300" anchor="ctr"/>
                </a:tc>
                <a:tc>
                  <a:txBody>
                    <a:bodyPr/>
                    <a:lstStyle/>
                    <a:p>
                      <a:pPr algn="ctr" fontAlgn="ctr"/>
                      <a:r>
                        <a:rPr lang="en-IN" b="0">
                          <a:effectLst/>
                        </a:rPr>
                        <a:t>2</a:t>
                      </a:r>
                    </a:p>
                  </a:txBody>
                  <a:tcPr marL="114300" marR="114300" marT="114300" marB="114300" anchor="ctr"/>
                </a:tc>
                <a:tc>
                  <a:txBody>
                    <a:bodyPr/>
                    <a:lstStyle/>
                    <a:p>
                      <a:pPr algn="ctr" fontAlgn="ctr"/>
                      <a:r>
                        <a:rPr lang="en-IN" b="0">
                          <a:effectLst/>
                        </a:rPr>
                        <a:t>4</a:t>
                      </a:r>
                    </a:p>
                  </a:txBody>
                  <a:tcPr marL="114300" marR="114300" marT="114300" marB="114300" anchor="ctr"/>
                </a:tc>
                <a:extLst>
                  <a:ext uri="{0D108BD9-81ED-4DB2-BD59-A6C34878D82A}">
                    <a16:rowId xmlns:a16="http://schemas.microsoft.com/office/drawing/2014/main" val="4110564983"/>
                  </a:ext>
                </a:extLst>
              </a:tr>
              <a:tr h="505636">
                <a:tc>
                  <a:txBody>
                    <a:bodyPr/>
                    <a:lstStyle/>
                    <a:p>
                      <a:pPr algn="ctr" fontAlgn="ctr"/>
                      <a:r>
                        <a:rPr lang="en-IN" b="0">
                          <a:effectLst/>
                        </a:rPr>
                        <a:t>Kanpur</a:t>
                      </a:r>
                    </a:p>
                  </a:txBody>
                  <a:tcPr marL="114300" marR="114300" marT="114300" marB="114300" anchor="ctr"/>
                </a:tc>
                <a:tc>
                  <a:txBody>
                    <a:bodyPr/>
                    <a:lstStyle/>
                    <a:p>
                      <a:pPr algn="ctr" fontAlgn="ctr"/>
                      <a:r>
                        <a:rPr lang="en-IN" b="0">
                          <a:effectLst/>
                        </a:rPr>
                        <a:t>6</a:t>
                      </a:r>
                    </a:p>
                  </a:txBody>
                  <a:tcPr marL="114300" marR="114300" marT="114300" marB="114300" anchor="ctr"/>
                </a:tc>
                <a:tc>
                  <a:txBody>
                    <a:bodyPr/>
                    <a:lstStyle/>
                    <a:p>
                      <a:pPr algn="ctr" fontAlgn="ctr"/>
                      <a:r>
                        <a:rPr lang="en-IN" b="0">
                          <a:effectLst/>
                        </a:rPr>
                        <a:t>1</a:t>
                      </a:r>
                    </a:p>
                  </a:txBody>
                  <a:tcPr marL="114300" marR="114300" marT="114300" marB="114300" anchor="ctr"/>
                </a:tc>
                <a:tc>
                  <a:txBody>
                    <a:bodyPr/>
                    <a:lstStyle/>
                    <a:p>
                      <a:pPr algn="ctr" fontAlgn="ctr"/>
                      <a:r>
                        <a:rPr lang="en-IN" b="0">
                          <a:effectLst/>
                        </a:rPr>
                        <a:t>5</a:t>
                      </a:r>
                    </a:p>
                  </a:txBody>
                  <a:tcPr marL="114300" marR="114300" marT="114300" marB="114300" anchor="ctr"/>
                </a:tc>
                <a:tc>
                  <a:txBody>
                    <a:bodyPr/>
                    <a:lstStyle/>
                    <a:p>
                      <a:pPr algn="ctr" fontAlgn="ctr"/>
                      <a:r>
                        <a:rPr lang="en-IN" b="0">
                          <a:effectLst/>
                        </a:rPr>
                        <a:t>25</a:t>
                      </a:r>
                    </a:p>
                  </a:txBody>
                  <a:tcPr marL="114300" marR="114300" marT="114300" marB="114300" anchor="ctr"/>
                </a:tc>
                <a:extLst>
                  <a:ext uri="{0D108BD9-81ED-4DB2-BD59-A6C34878D82A}">
                    <a16:rowId xmlns:a16="http://schemas.microsoft.com/office/drawing/2014/main" val="1046015998"/>
                  </a:ext>
                </a:extLst>
              </a:tr>
              <a:tr h="505636">
                <a:tc>
                  <a:txBody>
                    <a:bodyPr/>
                    <a:lstStyle/>
                    <a:p>
                      <a:pPr algn="ctr" fontAlgn="ctr"/>
                      <a:r>
                        <a:rPr lang="en-IN" b="0" dirty="0">
                          <a:effectLst/>
                        </a:rPr>
                        <a:t>Ahmedabad</a:t>
                      </a:r>
                    </a:p>
                  </a:txBody>
                  <a:tcPr marL="114300" marR="114300" marT="114300" marB="114300" anchor="ctr"/>
                </a:tc>
                <a:tc>
                  <a:txBody>
                    <a:bodyPr/>
                    <a:lstStyle/>
                    <a:p>
                      <a:pPr algn="ctr" fontAlgn="ctr"/>
                      <a:r>
                        <a:rPr lang="en-IN" b="0">
                          <a:effectLst/>
                        </a:rPr>
                        <a:t>7</a:t>
                      </a:r>
                    </a:p>
                  </a:txBody>
                  <a:tcPr marL="114300" marR="114300" marT="114300" marB="114300" anchor="ctr"/>
                </a:tc>
                <a:tc>
                  <a:txBody>
                    <a:bodyPr/>
                    <a:lstStyle/>
                    <a:p>
                      <a:pPr algn="ctr" fontAlgn="ctr"/>
                      <a:r>
                        <a:rPr lang="en-IN" b="0">
                          <a:effectLst/>
                        </a:rPr>
                        <a:t>2</a:t>
                      </a:r>
                    </a:p>
                  </a:txBody>
                  <a:tcPr marL="114300" marR="114300" marT="114300" marB="114300" anchor="ctr"/>
                </a:tc>
                <a:tc>
                  <a:txBody>
                    <a:bodyPr/>
                    <a:lstStyle/>
                    <a:p>
                      <a:pPr algn="ctr" fontAlgn="ctr"/>
                      <a:r>
                        <a:rPr lang="en-IN" b="0">
                          <a:effectLst/>
                        </a:rPr>
                        <a:t>5</a:t>
                      </a:r>
                    </a:p>
                  </a:txBody>
                  <a:tcPr marL="114300" marR="114300" marT="114300" marB="114300" anchor="ctr"/>
                </a:tc>
                <a:tc>
                  <a:txBody>
                    <a:bodyPr/>
                    <a:lstStyle/>
                    <a:p>
                      <a:pPr algn="ctr" fontAlgn="ctr"/>
                      <a:r>
                        <a:rPr lang="en-IN" b="0">
                          <a:effectLst/>
                        </a:rPr>
                        <a:t>25</a:t>
                      </a:r>
                    </a:p>
                  </a:txBody>
                  <a:tcPr marL="114300" marR="114300" marT="114300" marB="114300" anchor="ctr"/>
                </a:tc>
                <a:extLst>
                  <a:ext uri="{0D108BD9-81ED-4DB2-BD59-A6C34878D82A}">
                    <a16:rowId xmlns:a16="http://schemas.microsoft.com/office/drawing/2014/main" val="2728587046"/>
                  </a:ext>
                </a:extLst>
              </a:tr>
              <a:tr h="505636">
                <a:tc>
                  <a:txBody>
                    <a:bodyPr/>
                    <a:lstStyle/>
                    <a:p>
                      <a:pPr algn="ctr" fontAlgn="ctr"/>
                      <a:r>
                        <a:rPr lang="en-IN" b="0">
                          <a:effectLst/>
                        </a:rPr>
                        <a:t>Indore</a:t>
                      </a:r>
                    </a:p>
                  </a:txBody>
                  <a:tcPr marL="114300" marR="114300" marT="114300" marB="114300" anchor="ctr"/>
                </a:tc>
                <a:tc>
                  <a:txBody>
                    <a:bodyPr/>
                    <a:lstStyle/>
                    <a:p>
                      <a:pPr algn="ctr" fontAlgn="ctr"/>
                      <a:r>
                        <a:rPr lang="en-IN" b="0">
                          <a:effectLst/>
                        </a:rPr>
                        <a:t>4</a:t>
                      </a:r>
                    </a:p>
                  </a:txBody>
                  <a:tcPr marL="114300" marR="114300" marT="114300" marB="114300" anchor="ctr"/>
                </a:tc>
                <a:tc>
                  <a:txBody>
                    <a:bodyPr/>
                    <a:lstStyle/>
                    <a:p>
                      <a:pPr algn="ctr" fontAlgn="ctr"/>
                      <a:r>
                        <a:rPr lang="en-IN" b="0">
                          <a:effectLst/>
                        </a:rPr>
                        <a:t>7</a:t>
                      </a:r>
                    </a:p>
                  </a:txBody>
                  <a:tcPr marL="114300" marR="114300" marT="114300" marB="114300" anchor="ctr"/>
                </a:tc>
                <a:tc>
                  <a:txBody>
                    <a:bodyPr/>
                    <a:lstStyle/>
                    <a:p>
                      <a:pPr algn="ctr" fontAlgn="ctr"/>
                      <a:r>
                        <a:rPr lang="en-IN" b="0">
                          <a:effectLst/>
                        </a:rPr>
                        <a:t>-3</a:t>
                      </a:r>
                    </a:p>
                  </a:txBody>
                  <a:tcPr marL="114300" marR="114300" marT="114300" marB="114300" anchor="ctr"/>
                </a:tc>
                <a:tc>
                  <a:txBody>
                    <a:bodyPr/>
                    <a:lstStyle/>
                    <a:p>
                      <a:pPr algn="ctr" fontAlgn="ctr"/>
                      <a:r>
                        <a:rPr lang="en-IN" b="0">
                          <a:effectLst/>
                        </a:rPr>
                        <a:t>9</a:t>
                      </a:r>
                    </a:p>
                  </a:txBody>
                  <a:tcPr marL="114300" marR="114300" marT="114300" marB="114300" anchor="ctr"/>
                </a:tc>
                <a:extLst>
                  <a:ext uri="{0D108BD9-81ED-4DB2-BD59-A6C34878D82A}">
                    <a16:rowId xmlns:a16="http://schemas.microsoft.com/office/drawing/2014/main" val="1814208973"/>
                  </a:ext>
                </a:extLst>
              </a:tr>
              <a:tr h="505636">
                <a:tc>
                  <a:txBody>
                    <a:bodyPr/>
                    <a:lstStyle/>
                    <a:p>
                      <a:pPr algn="ctr" fontAlgn="ctr"/>
                      <a:r>
                        <a:rPr lang="en-IN" b="0" dirty="0">
                          <a:effectLst/>
                        </a:rPr>
                        <a:t>Guwahati</a:t>
                      </a:r>
                    </a:p>
                  </a:txBody>
                  <a:tcPr marL="114300" marR="114300" marT="114300" marB="114300" anchor="ctr"/>
                </a:tc>
                <a:tc>
                  <a:txBody>
                    <a:bodyPr/>
                    <a:lstStyle/>
                    <a:p>
                      <a:pPr algn="ctr" fontAlgn="ctr"/>
                      <a:r>
                        <a:rPr lang="en-IN" b="0">
                          <a:effectLst/>
                        </a:rPr>
                        <a:t>1</a:t>
                      </a:r>
                    </a:p>
                  </a:txBody>
                  <a:tcPr marL="114300" marR="114300" marT="114300" marB="114300" anchor="ctr"/>
                </a:tc>
                <a:tc>
                  <a:txBody>
                    <a:bodyPr/>
                    <a:lstStyle/>
                    <a:p>
                      <a:pPr algn="ctr" fontAlgn="ctr"/>
                      <a:r>
                        <a:rPr lang="en-IN" b="0">
                          <a:effectLst/>
                        </a:rPr>
                        <a:t>5</a:t>
                      </a:r>
                    </a:p>
                  </a:txBody>
                  <a:tcPr marL="114300" marR="114300" marT="114300" marB="114300" anchor="ctr"/>
                </a:tc>
                <a:tc>
                  <a:txBody>
                    <a:bodyPr/>
                    <a:lstStyle/>
                    <a:p>
                      <a:pPr algn="ctr" fontAlgn="ctr"/>
                      <a:r>
                        <a:rPr lang="en-IN" b="0">
                          <a:effectLst/>
                        </a:rPr>
                        <a:t>-4</a:t>
                      </a:r>
                    </a:p>
                  </a:txBody>
                  <a:tcPr marL="114300" marR="114300" marT="114300" marB="114300" anchor="ctr"/>
                </a:tc>
                <a:tc>
                  <a:txBody>
                    <a:bodyPr/>
                    <a:lstStyle/>
                    <a:p>
                      <a:pPr algn="ctr" fontAlgn="ctr"/>
                      <a:r>
                        <a:rPr lang="en-IN" b="0">
                          <a:effectLst/>
                        </a:rPr>
                        <a:t>16</a:t>
                      </a:r>
                    </a:p>
                  </a:txBody>
                  <a:tcPr marL="114300" marR="114300" marT="114300" marB="114300" anchor="ctr"/>
                </a:tc>
                <a:extLst>
                  <a:ext uri="{0D108BD9-81ED-4DB2-BD59-A6C34878D82A}">
                    <a16:rowId xmlns:a16="http://schemas.microsoft.com/office/drawing/2014/main" val="1671113237"/>
                  </a:ext>
                </a:extLst>
              </a:tr>
              <a:tr h="505636">
                <a:tc>
                  <a:txBody>
                    <a:bodyPr/>
                    <a:lstStyle/>
                    <a:p>
                      <a:pPr algn="ctr" fontAlgn="ctr"/>
                      <a:endParaRPr lang="en-IN" b="0">
                        <a:effectLst/>
                      </a:endParaRPr>
                    </a:p>
                  </a:txBody>
                  <a:tcPr marL="114300" marR="114300" marT="114300" marB="114300" anchor="ctr"/>
                </a:tc>
                <a:tc>
                  <a:txBody>
                    <a:bodyPr/>
                    <a:lstStyle/>
                    <a:p>
                      <a:pPr algn="ctr" fontAlgn="ctr"/>
                      <a:endParaRPr lang="en-IN" b="0">
                        <a:effectLst/>
                      </a:endParaRPr>
                    </a:p>
                  </a:txBody>
                  <a:tcPr marL="114300" marR="114300" marT="114300" marB="114300" anchor="ctr"/>
                </a:tc>
                <a:tc>
                  <a:txBody>
                    <a:bodyPr/>
                    <a:lstStyle/>
                    <a:p>
                      <a:pPr algn="ctr" fontAlgn="ctr"/>
                      <a:endParaRPr lang="en-IN" b="0">
                        <a:effectLst/>
                      </a:endParaRPr>
                    </a:p>
                  </a:txBody>
                  <a:tcPr marL="114300" marR="114300" marT="114300" marB="114300" anchor="ctr"/>
                </a:tc>
                <a:tc>
                  <a:txBody>
                    <a:bodyPr/>
                    <a:lstStyle/>
                    <a:p>
                      <a:pPr algn="ctr" fontAlgn="ctr"/>
                      <a:endParaRPr lang="en-IN" b="0">
                        <a:effectLst/>
                      </a:endParaRPr>
                    </a:p>
                  </a:txBody>
                  <a:tcPr marL="114300" marR="114300" marT="114300" marB="114300" anchor="ctr"/>
                </a:tc>
                <a:tc>
                  <a:txBody>
                    <a:bodyPr/>
                    <a:lstStyle/>
                    <a:p>
                      <a:pPr algn="ctr" fontAlgn="ctr"/>
                      <a:r>
                        <a:rPr lang="el-GR" b="0" dirty="0">
                          <a:effectLst/>
                        </a:rPr>
                        <a:t>Σ</a:t>
                      </a:r>
                      <a:r>
                        <a:rPr lang="en-IN" b="0" dirty="0">
                          <a:effectLst/>
                        </a:rPr>
                        <a:t>d</a:t>
                      </a:r>
                      <a:r>
                        <a:rPr lang="en-IN" b="0" baseline="30000" dirty="0">
                          <a:effectLst/>
                        </a:rPr>
                        <a:t>2</a:t>
                      </a:r>
                      <a:r>
                        <a:rPr lang="en-IN" b="0" dirty="0">
                          <a:effectLst/>
                        </a:rPr>
                        <a:t> = 96</a:t>
                      </a:r>
                    </a:p>
                  </a:txBody>
                  <a:tcPr marL="114300" marR="114300" marT="114300" marB="114300" anchor="ctr"/>
                </a:tc>
                <a:extLst>
                  <a:ext uri="{0D108BD9-81ED-4DB2-BD59-A6C34878D82A}">
                    <a16:rowId xmlns:a16="http://schemas.microsoft.com/office/drawing/2014/main" val="3442770623"/>
                  </a:ext>
                </a:extLst>
              </a:tr>
            </a:tbl>
          </a:graphicData>
        </a:graphic>
      </p:graphicFrame>
      <p:pic>
        <p:nvPicPr>
          <p:cNvPr id="5" name="Picture 4">
            <a:extLst>
              <a:ext uri="{FF2B5EF4-FFF2-40B4-BE49-F238E27FC236}">
                <a16:creationId xmlns:a16="http://schemas.microsoft.com/office/drawing/2014/main" id="{91F5B123-1E99-4AF4-826D-7392E292AC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7" name="Picture 6">
            <a:extLst>
              <a:ext uri="{FF2B5EF4-FFF2-40B4-BE49-F238E27FC236}">
                <a16:creationId xmlns:a16="http://schemas.microsoft.com/office/drawing/2014/main" id="{059415DF-B3F7-4D3E-AF5B-63F4FE07BFB5}"/>
              </a:ext>
            </a:extLst>
          </p:cNvPr>
          <p:cNvPicPr>
            <a:picLocks noChangeAspect="1"/>
          </p:cNvPicPr>
          <p:nvPr/>
        </p:nvPicPr>
        <p:blipFill>
          <a:blip r:embed="rId3"/>
          <a:stretch>
            <a:fillRect/>
          </a:stretch>
        </p:blipFill>
        <p:spPr>
          <a:xfrm>
            <a:off x="66533" y="6141920"/>
            <a:ext cx="12058933" cy="810838"/>
          </a:xfrm>
          <a:prstGeom prst="rect">
            <a:avLst/>
          </a:prstGeom>
        </p:spPr>
      </p:pic>
    </p:spTree>
    <p:extLst>
      <p:ext uri="{BB962C8B-B14F-4D97-AF65-F5344CB8AC3E}">
        <p14:creationId xmlns:p14="http://schemas.microsoft.com/office/powerpoint/2010/main" val="1220088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697368-3C5B-41F1-9227-E6850100F9C9}"/>
              </a:ext>
            </a:extLst>
          </p:cNvPr>
          <p:cNvSpPr>
            <a:spLocks noGrp="1"/>
          </p:cNvSpPr>
          <p:nvPr>
            <p:ph idx="1"/>
          </p:nvPr>
        </p:nvSpPr>
        <p:spPr>
          <a:xfrm>
            <a:off x="584617" y="344774"/>
            <a:ext cx="10769184" cy="5106115"/>
          </a:xfrm>
        </p:spPr>
        <p:txBody>
          <a:bodyPr/>
          <a:lstStyle/>
          <a:p>
            <a:pPr marL="0" indent="0">
              <a:buNone/>
            </a:pPr>
            <a:r>
              <a:rPr lang="en-US" b="0" i="0" dirty="0">
                <a:effectLst/>
                <a:latin typeface="Minion Pro"/>
              </a:rPr>
              <a:t> </a:t>
            </a:r>
            <a:r>
              <a:rPr lang="en-US" sz="2000" b="0" i="0" dirty="0">
                <a:effectLst/>
                <a:latin typeface="Times New Roman" panose="02020603050405020304" pitchFamily="18" charset="0"/>
                <a:cs typeface="Times New Roman" panose="02020603050405020304" pitchFamily="18" charset="0"/>
              </a:rPr>
              <a:t>Now, using the formula with n = 7 </a:t>
            </a:r>
            <a:endParaRPr lang="en-IN" sz="2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E4F0D40E-79A3-4B52-B114-0E28224869D8}"/>
              </a:ext>
            </a:extLst>
          </p:cNvPr>
          <p:cNvPicPr>
            <a:picLocks noChangeAspect="1"/>
          </p:cNvPicPr>
          <p:nvPr/>
        </p:nvPicPr>
        <p:blipFill>
          <a:blip r:embed="rId2"/>
          <a:stretch>
            <a:fillRect/>
          </a:stretch>
        </p:blipFill>
        <p:spPr>
          <a:xfrm>
            <a:off x="2127368" y="857914"/>
            <a:ext cx="4894360" cy="2794321"/>
          </a:xfrm>
          <a:prstGeom prst="rect">
            <a:avLst/>
          </a:prstGeom>
        </p:spPr>
      </p:pic>
      <p:pic>
        <p:nvPicPr>
          <p:cNvPr id="11" name="Picture 10">
            <a:extLst>
              <a:ext uri="{FF2B5EF4-FFF2-40B4-BE49-F238E27FC236}">
                <a16:creationId xmlns:a16="http://schemas.microsoft.com/office/drawing/2014/main" id="{3F138C37-3658-4F9F-9A8B-0C1E18D749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13" name="Picture 12">
            <a:extLst>
              <a:ext uri="{FF2B5EF4-FFF2-40B4-BE49-F238E27FC236}">
                <a16:creationId xmlns:a16="http://schemas.microsoft.com/office/drawing/2014/main" id="{18252201-1F54-463D-BDDC-202973900192}"/>
              </a:ext>
            </a:extLst>
          </p:cNvPr>
          <p:cNvPicPr>
            <a:picLocks noChangeAspect="1"/>
          </p:cNvPicPr>
          <p:nvPr/>
        </p:nvPicPr>
        <p:blipFill>
          <a:blip r:embed="rId4"/>
          <a:stretch>
            <a:fillRect/>
          </a:stretch>
        </p:blipFill>
        <p:spPr>
          <a:xfrm>
            <a:off x="238471" y="5989469"/>
            <a:ext cx="12058933" cy="810838"/>
          </a:xfrm>
          <a:prstGeom prst="rect">
            <a:avLst/>
          </a:prstGeom>
        </p:spPr>
      </p:pic>
      <p:sp>
        <p:nvSpPr>
          <p:cNvPr id="7" name="TextBox 6">
            <a:extLst>
              <a:ext uri="{FF2B5EF4-FFF2-40B4-BE49-F238E27FC236}">
                <a16:creationId xmlns:a16="http://schemas.microsoft.com/office/drawing/2014/main" id="{B5986827-07A0-4D30-9B8C-5B4E95C272C5}"/>
              </a:ext>
            </a:extLst>
          </p:cNvPr>
          <p:cNvSpPr txBox="1"/>
          <p:nvPr/>
        </p:nvSpPr>
        <p:spPr>
          <a:xfrm>
            <a:off x="584617" y="3652235"/>
            <a:ext cx="10539103" cy="1015663"/>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Such a strong negative coefficient of correlation gives away an important implication – the universities with the highest percentage of students consuming free meals tend to have the least successful results </a:t>
            </a:r>
          </a:p>
        </p:txBody>
      </p:sp>
    </p:spTree>
    <p:extLst>
      <p:ext uri="{BB962C8B-B14F-4D97-AF65-F5344CB8AC3E}">
        <p14:creationId xmlns:p14="http://schemas.microsoft.com/office/powerpoint/2010/main" val="8484076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520BE-618C-4F55-8664-A8AE555FEBAF}"/>
              </a:ext>
            </a:extLst>
          </p:cNvPr>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 comparison of the Pearson and Spearman correlation methods</a:t>
            </a:r>
            <a:endParaRPr lang="en-IN" sz="32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0BC00DA9-C9B6-48E0-B053-7443BC30483B}"/>
              </a:ext>
            </a:extLst>
          </p:cNvPr>
          <p:cNvSpPr>
            <a:spLocks noGrp="1"/>
          </p:cNvSpPr>
          <p:nvPr>
            <p:ph type="body" idx="1"/>
          </p:nvPr>
        </p:nvSpPr>
        <p:spPr>
          <a:xfrm>
            <a:off x="839788" y="1512487"/>
            <a:ext cx="5157787" cy="823912"/>
          </a:xfrm>
        </p:spPr>
        <p:txBody>
          <a:bodyPr/>
          <a:lstStyle/>
          <a:p>
            <a:r>
              <a:rPr lang="en-US" sz="2400" dirty="0">
                <a:latin typeface="Times New Roman" panose="02020603050405020304" pitchFamily="18" charset="0"/>
                <a:cs typeface="Times New Roman" panose="02020603050405020304" pitchFamily="18" charset="0"/>
              </a:rPr>
              <a:t>Pearson correlation</a:t>
            </a:r>
            <a:endParaRPr lang="en-IN" dirty="0"/>
          </a:p>
        </p:txBody>
      </p:sp>
      <p:graphicFrame>
        <p:nvGraphicFramePr>
          <p:cNvPr id="8" name="Content Placeholder 7">
            <a:extLst>
              <a:ext uri="{FF2B5EF4-FFF2-40B4-BE49-F238E27FC236}">
                <a16:creationId xmlns:a16="http://schemas.microsoft.com/office/drawing/2014/main" id="{83065308-FF1A-478D-83BC-BBC327F4BAB3}"/>
              </a:ext>
            </a:extLst>
          </p:cNvPr>
          <p:cNvGraphicFramePr>
            <a:graphicFrameLocks noGrp="1"/>
          </p:cNvGraphicFramePr>
          <p:nvPr>
            <p:ph sz="half" idx="2"/>
            <p:extLst>
              <p:ext uri="{D42A27DB-BD31-4B8C-83A1-F6EECF244321}">
                <p14:modId xmlns:p14="http://schemas.microsoft.com/office/powerpoint/2010/main" val="472164863"/>
              </p:ext>
            </p:extLst>
          </p:nvPr>
        </p:nvGraphicFramePr>
        <p:xfrm>
          <a:off x="839788" y="2505075"/>
          <a:ext cx="5157787" cy="34346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 Placeholder 4">
            <a:extLst>
              <a:ext uri="{FF2B5EF4-FFF2-40B4-BE49-F238E27FC236}">
                <a16:creationId xmlns:a16="http://schemas.microsoft.com/office/drawing/2014/main" id="{BF7C1DB8-84D9-4D01-8751-B7A9FBADBB89}"/>
              </a:ext>
            </a:extLst>
          </p:cNvPr>
          <p:cNvSpPr>
            <a:spLocks noGrp="1"/>
          </p:cNvSpPr>
          <p:nvPr>
            <p:ph type="body" sz="quarter" idx="3"/>
          </p:nvPr>
        </p:nvSpPr>
        <p:spPr>
          <a:xfrm>
            <a:off x="6169024" y="1512487"/>
            <a:ext cx="5183188" cy="823912"/>
          </a:xfrm>
        </p:spPr>
        <p:txBody>
          <a:bodyPr/>
          <a:lstStyle/>
          <a:p>
            <a:r>
              <a:rPr lang="en-US" sz="2400" dirty="0">
                <a:latin typeface="Times New Roman" panose="02020603050405020304" pitchFamily="18" charset="0"/>
                <a:cs typeface="Times New Roman" panose="02020603050405020304" pitchFamily="18" charset="0"/>
              </a:rPr>
              <a:t>Spearman correlation</a:t>
            </a:r>
            <a:endParaRPr lang="en-IN" dirty="0"/>
          </a:p>
        </p:txBody>
      </p:sp>
      <p:graphicFrame>
        <p:nvGraphicFramePr>
          <p:cNvPr id="9" name="Content Placeholder 8">
            <a:extLst>
              <a:ext uri="{FF2B5EF4-FFF2-40B4-BE49-F238E27FC236}">
                <a16:creationId xmlns:a16="http://schemas.microsoft.com/office/drawing/2014/main" id="{00F31BAF-3578-446F-8F9F-9FF8AE27C232}"/>
              </a:ext>
            </a:extLst>
          </p:cNvPr>
          <p:cNvGraphicFramePr>
            <a:graphicFrameLocks noGrp="1"/>
          </p:cNvGraphicFramePr>
          <p:nvPr>
            <p:ph sz="quarter" idx="4"/>
            <p:extLst>
              <p:ext uri="{D42A27DB-BD31-4B8C-83A1-F6EECF244321}">
                <p14:modId xmlns:p14="http://schemas.microsoft.com/office/powerpoint/2010/main" val="591195229"/>
              </p:ext>
            </p:extLst>
          </p:nvPr>
        </p:nvGraphicFramePr>
        <p:xfrm>
          <a:off x="6172200" y="2505075"/>
          <a:ext cx="5183188" cy="343461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7" name="Picture 6">
            <a:extLst>
              <a:ext uri="{FF2B5EF4-FFF2-40B4-BE49-F238E27FC236}">
                <a16:creationId xmlns:a16="http://schemas.microsoft.com/office/drawing/2014/main" id="{9348C34D-C0DD-475E-837F-494CA30234A0}"/>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6" name="Picture 5">
            <a:extLst>
              <a:ext uri="{FF2B5EF4-FFF2-40B4-BE49-F238E27FC236}">
                <a16:creationId xmlns:a16="http://schemas.microsoft.com/office/drawing/2014/main" id="{B41D2F53-7841-439B-90B3-7DE9E6554DF3}"/>
              </a:ext>
            </a:extLst>
          </p:cNvPr>
          <p:cNvPicPr>
            <a:picLocks noChangeAspect="1"/>
          </p:cNvPicPr>
          <p:nvPr/>
        </p:nvPicPr>
        <p:blipFill>
          <a:blip r:embed="rId13"/>
          <a:stretch>
            <a:fillRect/>
          </a:stretch>
        </p:blipFill>
        <p:spPr>
          <a:xfrm>
            <a:off x="269733" y="6047162"/>
            <a:ext cx="12058933" cy="810838"/>
          </a:xfrm>
          <a:prstGeom prst="rect">
            <a:avLst/>
          </a:prstGeom>
        </p:spPr>
      </p:pic>
    </p:spTree>
    <p:extLst>
      <p:ext uri="{BB962C8B-B14F-4D97-AF65-F5344CB8AC3E}">
        <p14:creationId xmlns:p14="http://schemas.microsoft.com/office/powerpoint/2010/main" val="20364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6FCC9-E1A9-44A4-846C-E95443B1278E}"/>
              </a:ext>
            </a:extLst>
          </p:cNvPr>
          <p:cNvSpPr>
            <a:spLocks noGrp="1"/>
          </p:cNvSpPr>
          <p:nvPr>
            <p:ph type="title"/>
          </p:nvPr>
        </p:nvSpPr>
        <p:spPr/>
        <p:txBody>
          <a:bodyPr>
            <a:normAutofit/>
          </a:bodyPr>
          <a:lstStyle/>
          <a:p>
            <a:r>
              <a:rPr lang="en-US" sz="2800" b="1" dirty="0">
                <a:latin typeface="Times New Roman" panose="02020603050405020304" pitchFamily="18" charset="0"/>
                <a:cs typeface="Times New Roman" panose="02020603050405020304" pitchFamily="18" charset="0"/>
              </a:rPr>
              <a:t>What is correlation?</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F221269-E1F6-4F66-886E-3ACF5E40EA86}"/>
              </a:ext>
            </a:extLst>
          </p:cNvPr>
          <p:cNvSpPr>
            <a:spLocks noGrp="1"/>
          </p:cNvSpPr>
          <p:nvPr>
            <p:ph idx="1"/>
          </p:nvPr>
        </p:nvSpPr>
        <p:spPr/>
        <p:txBody>
          <a:bodyPr/>
          <a:lstStyle/>
          <a:p>
            <a:pPr>
              <a:lnSpc>
                <a:spcPct val="150000"/>
              </a:lnSpc>
            </a:pPr>
            <a:r>
              <a:rPr lang="en-US" sz="2000" dirty="0"/>
              <a:t>Correlation is a statistical measure that helps to analyze the degree of relationship between two variables.</a:t>
            </a:r>
          </a:p>
          <a:p>
            <a:pPr>
              <a:lnSpc>
                <a:spcPct val="150000"/>
              </a:lnSpc>
            </a:pPr>
            <a:r>
              <a:rPr lang="en-US" sz="2000" dirty="0"/>
              <a:t> </a:t>
            </a:r>
            <a:r>
              <a:rPr lang="en-US" sz="2000" b="0" i="0" dirty="0">
                <a:solidFill>
                  <a:srgbClr val="000000"/>
                </a:solidFill>
                <a:effectLst/>
                <a:latin typeface="Times New Roman" panose="02020603050405020304" pitchFamily="18" charset="0"/>
              </a:rPr>
              <a:t>The measure is best used in variables that demonstrate a linear relationship between each other.</a:t>
            </a:r>
          </a:p>
          <a:p>
            <a:pPr>
              <a:lnSpc>
                <a:spcPct val="150000"/>
              </a:lnSpc>
            </a:pPr>
            <a:r>
              <a:rPr lang="en-US" sz="2000" b="0" i="0" dirty="0">
                <a:solidFill>
                  <a:srgbClr val="000000"/>
                </a:solidFill>
                <a:effectLst/>
                <a:latin typeface="Times New Roman" panose="02020603050405020304" pitchFamily="18" charset="0"/>
              </a:rPr>
              <a:t>The fit of the data can be visually represented in a </a:t>
            </a:r>
            <a:r>
              <a:rPr lang="en-US" sz="2000" b="1" i="0" dirty="0">
                <a:solidFill>
                  <a:srgbClr val="000000"/>
                </a:solidFill>
                <a:effectLst/>
                <a:latin typeface="Times New Roman" panose="02020603050405020304" pitchFamily="18" charset="0"/>
              </a:rPr>
              <a:t>scatterplot.</a:t>
            </a:r>
            <a:endParaRPr lang="en-US" sz="2000" b="1" dirty="0">
              <a:solidFill>
                <a:srgbClr val="000000"/>
              </a:solidFill>
              <a:latin typeface="Times New Roman" panose="02020603050405020304" pitchFamily="18" charset="0"/>
            </a:endParaRPr>
          </a:p>
          <a:p>
            <a:pPr algn="l">
              <a:lnSpc>
                <a:spcPct val="150000"/>
              </a:lnSpc>
            </a:pPr>
            <a:r>
              <a:rPr lang="en-US" sz="2000" b="0" i="0" dirty="0">
                <a:solidFill>
                  <a:srgbClr val="000000"/>
                </a:solidFill>
                <a:effectLst/>
                <a:latin typeface="Times New Roman" panose="02020603050405020304" pitchFamily="18" charset="0"/>
              </a:rPr>
              <a:t>Using a scatterplot, we can generally assess the relationship between the variables and determine whether they are correlated or not.</a:t>
            </a:r>
          </a:p>
          <a:p>
            <a:pPr marL="0" indent="0">
              <a:buNone/>
            </a:pPr>
            <a:endParaRPr lang="en-IN" sz="2000" dirty="0"/>
          </a:p>
        </p:txBody>
      </p:sp>
      <p:sp>
        <p:nvSpPr>
          <p:cNvPr id="5" name="TextBox 4">
            <a:extLst>
              <a:ext uri="{FF2B5EF4-FFF2-40B4-BE49-F238E27FC236}">
                <a16:creationId xmlns:a16="http://schemas.microsoft.com/office/drawing/2014/main" id="{7A618724-0DF2-4413-AE45-12D4448F2413}"/>
              </a:ext>
            </a:extLst>
          </p:cNvPr>
          <p:cNvSpPr txBox="1"/>
          <p:nvPr/>
        </p:nvSpPr>
        <p:spPr>
          <a:xfrm>
            <a:off x="239697" y="6083421"/>
            <a:ext cx="11952303"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48A06F64-CEF0-42A6-A38A-8B3B70A74B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9770160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194CF6E6-F094-49F2-92E6-4D2537ABA57E}"/>
              </a:ext>
            </a:extLst>
          </p:cNvPr>
          <p:cNvGraphicFramePr/>
          <p:nvPr>
            <p:extLst>
              <p:ext uri="{D42A27DB-BD31-4B8C-83A1-F6EECF244321}">
                <p14:modId xmlns:p14="http://schemas.microsoft.com/office/powerpoint/2010/main" val="732387871"/>
              </p:ext>
            </p:extLst>
          </p:nvPr>
        </p:nvGraphicFramePr>
        <p:xfrm>
          <a:off x="1111739" y="1750645"/>
          <a:ext cx="10515600" cy="3008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a:extLst>
              <a:ext uri="{FF2B5EF4-FFF2-40B4-BE49-F238E27FC236}">
                <a16:creationId xmlns:a16="http://schemas.microsoft.com/office/drawing/2014/main" id="{CA3C807A-29AC-4E25-985C-B0F12EAE88F0}"/>
              </a:ext>
            </a:extLst>
          </p:cNvPr>
          <p:cNvPicPr>
            <a:picLocks noChangeAspect="1"/>
          </p:cNvPicPr>
          <p:nvPr/>
        </p:nvPicPr>
        <p:blipFill>
          <a:blip r:embed="rId7"/>
          <a:stretch>
            <a:fillRect/>
          </a:stretch>
        </p:blipFill>
        <p:spPr>
          <a:xfrm>
            <a:off x="10500614" y="127645"/>
            <a:ext cx="1335140" cy="1335140"/>
          </a:xfrm>
          <a:prstGeom prst="rect">
            <a:avLst/>
          </a:prstGeom>
        </p:spPr>
      </p:pic>
      <p:pic>
        <p:nvPicPr>
          <p:cNvPr id="8" name="Picture 7">
            <a:extLst>
              <a:ext uri="{FF2B5EF4-FFF2-40B4-BE49-F238E27FC236}">
                <a16:creationId xmlns:a16="http://schemas.microsoft.com/office/drawing/2014/main" id="{9202D71F-E60C-4A54-B7BE-1A69E496BF95}"/>
              </a:ext>
            </a:extLst>
          </p:cNvPr>
          <p:cNvPicPr>
            <a:picLocks noChangeAspect="1"/>
          </p:cNvPicPr>
          <p:nvPr/>
        </p:nvPicPr>
        <p:blipFill>
          <a:blip r:embed="rId8"/>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472206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C5652-9E37-4F76-BF30-61F44521E211}"/>
              </a:ext>
            </a:extLst>
          </p:cNvPr>
          <p:cNvSpPr>
            <a:spLocks noGrp="1"/>
          </p:cNvSpPr>
          <p:nvPr>
            <p:ph type="title"/>
          </p:nvPr>
        </p:nvSpPr>
        <p:spPr>
          <a:xfrm>
            <a:off x="177554" y="483832"/>
            <a:ext cx="10005134" cy="2130641"/>
          </a:xfrm>
        </p:spPr>
        <p:txBody>
          <a:bodyPr>
            <a:normAutofit fontScale="90000"/>
          </a:bodyPr>
          <a:lstStyle/>
          <a:p>
            <a:pPr>
              <a:lnSpc>
                <a:spcPct val="150000"/>
              </a:lnSpc>
            </a:pPr>
            <a:r>
              <a:rPr lang="en-US" sz="3100" b="1" i="0" dirty="0">
                <a:solidFill>
                  <a:srgbClr val="000000"/>
                </a:solidFill>
                <a:effectLst/>
                <a:latin typeface="Times New Roman" panose="02020603050405020304" pitchFamily="18" charset="0"/>
              </a:rPr>
              <a:t>correlation coefficient</a:t>
            </a:r>
            <a:r>
              <a:rPr lang="en-US" b="1" i="0" dirty="0">
                <a:solidFill>
                  <a:srgbClr val="000000"/>
                </a:solidFill>
                <a:effectLst/>
                <a:latin typeface="Times New Roman" panose="02020603050405020304" pitchFamily="18" charset="0"/>
              </a:rPr>
              <a:t>:</a:t>
            </a:r>
            <a:br>
              <a:rPr lang="en-US" b="1" i="0" dirty="0">
                <a:solidFill>
                  <a:srgbClr val="000000"/>
                </a:solidFill>
                <a:effectLst/>
                <a:latin typeface="Times New Roman" panose="02020603050405020304" pitchFamily="18" charset="0"/>
              </a:rPr>
            </a:br>
            <a:br>
              <a:rPr lang="en-US" sz="2800" b="0" i="0" dirty="0">
                <a:solidFill>
                  <a:srgbClr val="000000"/>
                </a:solidFill>
                <a:effectLst/>
                <a:latin typeface="Times New Roman" panose="02020603050405020304" pitchFamily="18" charset="0"/>
              </a:rPr>
            </a:br>
            <a:r>
              <a:rPr lang="en-US" sz="2200" b="0" i="0" dirty="0">
                <a:solidFill>
                  <a:srgbClr val="000000"/>
                </a:solidFill>
                <a:effectLst/>
                <a:latin typeface="Times New Roman" panose="02020603050405020304" pitchFamily="18" charset="0"/>
              </a:rPr>
              <a:t>The correlation coefficient is a value that indicates the strength of the relationship between variables. The coefficient can take any values from -1 to 1. </a:t>
            </a:r>
            <a:br>
              <a:rPr lang="en-US" sz="2200" b="0" i="0" dirty="0">
                <a:solidFill>
                  <a:srgbClr val="000000"/>
                </a:solidFill>
                <a:effectLst/>
                <a:latin typeface="Times New Roman" panose="02020603050405020304" pitchFamily="18" charset="0"/>
              </a:rPr>
            </a:br>
            <a:endParaRPr lang="en-IN" sz="2200" dirty="0"/>
          </a:p>
        </p:txBody>
      </p:sp>
      <p:graphicFrame>
        <p:nvGraphicFramePr>
          <p:cNvPr id="4" name="Content Placeholder 3">
            <a:extLst>
              <a:ext uri="{FF2B5EF4-FFF2-40B4-BE49-F238E27FC236}">
                <a16:creationId xmlns:a16="http://schemas.microsoft.com/office/drawing/2014/main" id="{E3802024-DCFA-4472-A047-305EC0EBF569}"/>
              </a:ext>
            </a:extLst>
          </p:cNvPr>
          <p:cNvGraphicFramePr>
            <a:graphicFrameLocks noGrp="1"/>
          </p:cNvGraphicFramePr>
          <p:nvPr>
            <p:ph idx="1"/>
            <p:extLst>
              <p:ext uri="{D42A27DB-BD31-4B8C-83A1-F6EECF244321}">
                <p14:modId xmlns:p14="http://schemas.microsoft.com/office/powerpoint/2010/main" val="1751257105"/>
              </p:ext>
            </p:extLst>
          </p:nvPr>
        </p:nvGraphicFramePr>
        <p:xfrm>
          <a:off x="949910" y="2423604"/>
          <a:ext cx="9499107" cy="29651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E7F2468B-CD60-4E72-96F3-5D2BF6213E6B}"/>
              </a:ext>
            </a:extLst>
          </p:cNvPr>
          <p:cNvSpPr txBox="1"/>
          <p:nvPr/>
        </p:nvSpPr>
        <p:spPr>
          <a:xfrm>
            <a:off x="346230" y="6107838"/>
            <a:ext cx="11931588"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7" name="Picture 6">
            <a:extLst>
              <a:ext uri="{FF2B5EF4-FFF2-40B4-BE49-F238E27FC236}">
                <a16:creationId xmlns:a16="http://schemas.microsoft.com/office/drawing/2014/main" id="{A5047D6B-CBD9-4850-A244-C18CF625F4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3058649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42541-93A2-40B3-9F1A-F821014AE3B1}"/>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Types of correlation:</a:t>
            </a:r>
          </a:p>
        </p:txBody>
      </p:sp>
      <p:sp>
        <p:nvSpPr>
          <p:cNvPr id="3" name="Content Placeholder 2">
            <a:extLst>
              <a:ext uri="{FF2B5EF4-FFF2-40B4-BE49-F238E27FC236}">
                <a16:creationId xmlns:a16="http://schemas.microsoft.com/office/drawing/2014/main" id="{F86B4B05-F211-4D9A-97AF-F002BC20E23C}"/>
              </a:ext>
            </a:extLst>
          </p:cNvPr>
          <p:cNvSpPr>
            <a:spLocks noGrp="1"/>
          </p:cNvSpPr>
          <p:nvPr>
            <p:ph idx="1"/>
          </p:nvPr>
        </p:nvSpPr>
        <p:spPr>
          <a:xfrm>
            <a:off x="838200" y="1526959"/>
            <a:ext cx="10515600" cy="4527084"/>
          </a:xfrm>
        </p:spPr>
        <p:txBody>
          <a:bodyPr>
            <a:normAutofit/>
          </a:bodyPr>
          <a:lstStyle/>
          <a:p>
            <a:pPr marL="0" indent="0">
              <a:lnSpc>
                <a:spcPct val="150000"/>
              </a:lnSpc>
              <a:buNone/>
            </a:pPr>
            <a:r>
              <a:rPr lang="en-US" sz="2000" b="0" i="0" dirty="0">
                <a:solidFill>
                  <a:srgbClr val="000000"/>
                </a:solidFill>
                <a:effectLst/>
                <a:latin typeface="Times New Roman" panose="02020603050405020304" pitchFamily="18" charset="0"/>
              </a:rPr>
              <a:t>The interpretations of the values are:</a:t>
            </a:r>
          </a:p>
          <a:p>
            <a:pPr>
              <a:lnSpc>
                <a:spcPct val="150000"/>
              </a:lnSpc>
            </a:pPr>
            <a:r>
              <a:rPr lang="en-US" sz="2000" b="1" i="0" dirty="0">
                <a:solidFill>
                  <a:srgbClr val="000000"/>
                </a:solidFill>
                <a:effectLst/>
                <a:latin typeface="Times New Roman" panose="02020603050405020304" pitchFamily="18" charset="0"/>
              </a:rPr>
              <a:t>-1: </a:t>
            </a:r>
            <a:r>
              <a:rPr lang="en-US" sz="2000" b="0" i="0" dirty="0">
                <a:solidFill>
                  <a:srgbClr val="000000"/>
                </a:solidFill>
                <a:effectLst/>
                <a:latin typeface="Times New Roman" panose="02020603050405020304" pitchFamily="18" charset="0"/>
              </a:rPr>
              <a:t>Perfect negative correlation. The variables tend to move in opposite directions. </a:t>
            </a:r>
            <a:r>
              <a:rPr lang="en-US" sz="2000" b="1" i="0" dirty="0">
                <a:solidFill>
                  <a:srgbClr val="000000"/>
                </a:solidFill>
                <a:effectLst/>
                <a:latin typeface="Times New Roman" panose="02020603050405020304" pitchFamily="18" charset="0"/>
              </a:rPr>
              <a:t>when one variable increases, the other variable decreases. </a:t>
            </a:r>
            <a:r>
              <a:rPr lang="en-US" sz="2000" i="0" dirty="0">
                <a:solidFill>
                  <a:srgbClr val="000000"/>
                </a:solidFill>
                <a:effectLst/>
                <a:latin typeface="Times New Roman" panose="02020603050405020304" pitchFamily="18" charset="0"/>
              </a:rPr>
              <a:t>(</a:t>
            </a:r>
            <a:r>
              <a:rPr lang="en-US" sz="2000" i="0" dirty="0" err="1">
                <a:solidFill>
                  <a:srgbClr val="000000"/>
                </a:solidFill>
                <a:effectLst/>
                <a:latin typeface="Times New Roman" panose="02020603050405020304" pitchFamily="18" charset="0"/>
              </a:rPr>
              <a:t>Eg</a:t>
            </a:r>
            <a:r>
              <a:rPr lang="en-US" sz="2000" i="0" dirty="0">
                <a:solidFill>
                  <a:srgbClr val="000000"/>
                </a:solidFill>
                <a:effectLst/>
                <a:latin typeface="Times New Roman" panose="02020603050405020304" pitchFamily="18" charset="0"/>
              </a:rPr>
              <a:t> :</a:t>
            </a:r>
            <a:r>
              <a:rPr lang="en-US" sz="1800" b="0" i="0" dirty="0">
                <a:effectLst/>
                <a:latin typeface="helvetica neue"/>
              </a:rPr>
              <a:t>A student who has many absences has a decrease in grades.</a:t>
            </a:r>
            <a:r>
              <a:rPr lang="en-US" sz="1800" i="0" dirty="0">
                <a:effectLst/>
                <a:latin typeface="Times New Roman" panose="02020603050405020304" pitchFamily="18" charset="0"/>
              </a:rPr>
              <a:t>)</a:t>
            </a:r>
          </a:p>
          <a:p>
            <a:pPr algn="l">
              <a:lnSpc>
                <a:spcPct val="150000"/>
              </a:lnSpc>
              <a:buFont typeface="Arial" panose="020B0604020202020204" pitchFamily="34" charset="0"/>
              <a:buChar char="•"/>
            </a:pPr>
            <a:r>
              <a:rPr lang="en-US" sz="2000" b="1" i="0" dirty="0">
                <a:solidFill>
                  <a:srgbClr val="000000"/>
                </a:solidFill>
                <a:effectLst/>
                <a:latin typeface="Times New Roman" panose="02020603050405020304" pitchFamily="18" charset="0"/>
              </a:rPr>
              <a:t>0:</a:t>
            </a:r>
            <a:r>
              <a:rPr lang="en-US" sz="2000" b="0" i="0" dirty="0">
                <a:solidFill>
                  <a:srgbClr val="000000"/>
                </a:solidFill>
                <a:effectLst/>
                <a:latin typeface="Times New Roman" panose="02020603050405020304" pitchFamily="18" charset="0"/>
              </a:rPr>
              <a:t> No correlation. The variables do not have a relationship with each other.</a:t>
            </a:r>
          </a:p>
          <a:p>
            <a:pPr>
              <a:lnSpc>
                <a:spcPct val="150000"/>
              </a:lnSpc>
            </a:pPr>
            <a:r>
              <a:rPr lang="en-US" sz="2000" b="1" i="0" dirty="0">
                <a:solidFill>
                  <a:srgbClr val="000000"/>
                </a:solidFill>
                <a:effectLst/>
                <a:latin typeface="Times New Roman" panose="02020603050405020304" pitchFamily="18" charset="0"/>
              </a:rPr>
              <a:t>1:</a:t>
            </a:r>
            <a:r>
              <a:rPr lang="en-US" sz="2000" b="0" i="0" dirty="0">
                <a:solidFill>
                  <a:srgbClr val="000000"/>
                </a:solidFill>
                <a:effectLst/>
                <a:latin typeface="Times New Roman" panose="02020603050405020304" pitchFamily="18" charset="0"/>
              </a:rPr>
              <a:t> Perfect positive correlation. The variables tend to move in the same direction  </a:t>
            </a:r>
            <a:r>
              <a:rPr lang="en-US" sz="2000" b="1" i="0" dirty="0">
                <a:solidFill>
                  <a:srgbClr val="000000"/>
                </a:solidFill>
                <a:effectLst/>
                <a:latin typeface="Times New Roman" panose="02020603050405020304" pitchFamily="18" charset="0"/>
              </a:rPr>
              <a:t>when one variable increases, the other variable also increases. </a:t>
            </a:r>
            <a:r>
              <a:rPr lang="en-US" sz="2000" i="0" dirty="0">
                <a:solidFill>
                  <a:srgbClr val="000000"/>
                </a:solidFill>
                <a:effectLst/>
                <a:latin typeface="Times New Roman" panose="02020603050405020304" pitchFamily="18" charset="0"/>
              </a:rPr>
              <a:t>(</a:t>
            </a:r>
            <a:r>
              <a:rPr lang="en-US" sz="2000" dirty="0" err="1">
                <a:solidFill>
                  <a:srgbClr val="000000"/>
                </a:solidFill>
                <a:latin typeface="Times New Roman" panose="02020603050405020304" pitchFamily="18" charset="0"/>
              </a:rPr>
              <a:t>E</a:t>
            </a:r>
            <a:r>
              <a:rPr lang="en-US" sz="2000" i="0" dirty="0" err="1">
                <a:solidFill>
                  <a:srgbClr val="000000"/>
                </a:solidFill>
                <a:effectLst/>
                <a:latin typeface="Times New Roman" panose="02020603050405020304" pitchFamily="18" charset="0"/>
              </a:rPr>
              <a:t>g</a:t>
            </a:r>
            <a:r>
              <a:rPr lang="en-US" sz="2000" i="0" dirty="0">
                <a:solidFill>
                  <a:srgbClr val="000000"/>
                </a:solidFill>
                <a:effectLst/>
                <a:latin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The more time you spend running on a treadmill, the more calories you will burn)</a:t>
            </a:r>
          </a:p>
          <a:p>
            <a:pPr algn="l">
              <a:lnSpc>
                <a:spcPct val="150000"/>
              </a:lnSpc>
              <a:buFont typeface="Arial" panose="020B0604020202020204" pitchFamily="34" charset="0"/>
              <a:buChar char="•"/>
            </a:pPr>
            <a:endParaRPr lang="en-US" sz="2000" i="0" dirty="0">
              <a:solidFill>
                <a:srgbClr val="000000"/>
              </a:solidFill>
              <a:effectLst/>
              <a:latin typeface="Times New Roman" panose="02020603050405020304" pitchFamily="18" charset="0"/>
            </a:endParaRPr>
          </a:p>
          <a:p>
            <a:pPr marL="0" indent="0">
              <a:buNone/>
            </a:pPr>
            <a:endParaRPr lang="en-IN" dirty="0"/>
          </a:p>
        </p:txBody>
      </p:sp>
      <p:sp>
        <p:nvSpPr>
          <p:cNvPr id="5" name="TextBox 4">
            <a:extLst>
              <a:ext uri="{FF2B5EF4-FFF2-40B4-BE49-F238E27FC236}">
                <a16:creationId xmlns:a16="http://schemas.microsoft.com/office/drawing/2014/main" id="{57E52118-C21E-4EFD-ACF7-7DEF8B9A7D0F}"/>
              </a:ext>
            </a:extLst>
          </p:cNvPr>
          <p:cNvSpPr txBox="1"/>
          <p:nvPr/>
        </p:nvSpPr>
        <p:spPr>
          <a:xfrm>
            <a:off x="41850" y="6054043"/>
            <a:ext cx="12032202"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6" name="Picture 5">
            <a:extLst>
              <a:ext uri="{FF2B5EF4-FFF2-40B4-BE49-F238E27FC236}">
                <a16:creationId xmlns:a16="http://schemas.microsoft.com/office/drawing/2014/main" id="{2331DA59-4959-498E-B28F-6F28AE74D7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129964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AE3C8-5E52-48F6-8A1B-1C5ECDCB98C2}"/>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Correlation diagram</a:t>
            </a:r>
          </a:p>
        </p:txBody>
      </p:sp>
      <p:pic>
        <p:nvPicPr>
          <p:cNvPr id="4" name="Content Placeholder 3">
            <a:extLst>
              <a:ext uri="{FF2B5EF4-FFF2-40B4-BE49-F238E27FC236}">
                <a16:creationId xmlns:a16="http://schemas.microsoft.com/office/drawing/2014/main" id="{742A1F72-96DE-434E-B84C-9C494AD59C91}"/>
              </a:ext>
            </a:extLst>
          </p:cNvPr>
          <p:cNvPicPr>
            <a:picLocks noGrp="1" noChangeAspect="1"/>
          </p:cNvPicPr>
          <p:nvPr>
            <p:ph idx="1"/>
          </p:nvPr>
        </p:nvPicPr>
        <p:blipFill>
          <a:blip r:embed="rId2"/>
          <a:stretch>
            <a:fillRect/>
          </a:stretch>
        </p:blipFill>
        <p:spPr>
          <a:xfrm>
            <a:off x="2015232" y="2219418"/>
            <a:ext cx="8043168" cy="3249228"/>
          </a:xfrm>
          <a:prstGeom prst="rect">
            <a:avLst/>
          </a:prstGeom>
        </p:spPr>
      </p:pic>
      <p:pic>
        <p:nvPicPr>
          <p:cNvPr id="5" name="Picture 4">
            <a:extLst>
              <a:ext uri="{FF2B5EF4-FFF2-40B4-BE49-F238E27FC236}">
                <a16:creationId xmlns:a16="http://schemas.microsoft.com/office/drawing/2014/main" id="{5BDC4B93-FBA3-4B88-8536-6548A76E6C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7" name="TextBox 6">
            <a:extLst>
              <a:ext uri="{FF2B5EF4-FFF2-40B4-BE49-F238E27FC236}">
                <a16:creationId xmlns:a16="http://schemas.microsoft.com/office/drawing/2014/main" id="{326B667D-FA96-417D-97BE-EE046C5AB0F4}"/>
              </a:ext>
            </a:extLst>
          </p:cNvPr>
          <p:cNvSpPr txBox="1"/>
          <p:nvPr/>
        </p:nvSpPr>
        <p:spPr>
          <a:xfrm>
            <a:off x="284085" y="6154321"/>
            <a:ext cx="12067713"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1866056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F5878-C8A4-4003-BA3E-EED0613FF8C6}"/>
              </a:ext>
            </a:extLst>
          </p:cNvPr>
          <p:cNvSpPr>
            <a:spLocks noGrp="1"/>
          </p:cNvSpPr>
          <p:nvPr>
            <p:ph type="title"/>
          </p:nvPr>
        </p:nvSpPr>
        <p:spPr>
          <a:xfrm>
            <a:off x="355107" y="1"/>
            <a:ext cx="10998693" cy="1690688"/>
          </a:xfrm>
        </p:spPr>
        <p:txBody>
          <a:bodyPr>
            <a:normAutofit/>
          </a:bodyPr>
          <a:lstStyle/>
          <a:p>
            <a:r>
              <a:rPr lang="en-US" sz="2800" b="1" i="0" dirty="0">
                <a:solidFill>
                  <a:srgbClr val="222222"/>
                </a:solidFill>
                <a:effectLst/>
                <a:latin typeface="Times New Roman" panose="02020603050405020304" pitchFamily="18" charset="0"/>
                <a:cs typeface="Times New Roman" panose="02020603050405020304" pitchFamily="18" charset="0"/>
              </a:rPr>
              <a:t>Pearson’s Coefficient of Correlation: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41F222-E683-4F36-A3F1-B7869CC47735}"/>
              </a:ext>
            </a:extLst>
          </p:cNvPr>
          <p:cNvSpPr>
            <a:spLocks noGrp="1"/>
          </p:cNvSpPr>
          <p:nvPr>
            <p:ph idx="1"/>
          </p:nvPr>
        </p:nvSpPr>
        <p:spPr>
          <a:xfrm>
            <a:off x="838200" y="1358283"/>
            <a:ext cx="10515600" cy="4818680"/>
          </a:xfrm>
        </p:spPr>
        <p:txBody>
          <a:bodyPr>
            <a:normAutofit/>
          </a:bodyPr>
          <a:lstStyle/>
          <a:p>
            <a:pPr>
              <a:lnSpc>
                <a:spcPct val="150000"/>
              </a:lnSpc>
            </a:pPr>
            <a:r>
              <a:rPr lang="en-IN" sz="2000" dirty="0">
                <a:latin typeface="Times New Roman" panose="02020603050405020304" pitchFamily="18" charset="0"/>
                <a:cs typeface="Times New Roman" panose="02020603050405020304" pitchFamily="18" charset="0"/>
              </a:rPr>
              <a:t>It is widely used mathematical method.</a:t>
            </a:r>
          </a:p>
          <a:p>
            <a:pPr>
              <a:lnSpc>
                <a:spcPct val="150000"/>
              </a:lnSpc>
            </a:pPr>
            <a:r>
              <a:rPr lang="en-IN" sz="2000" dirty="0">
                <a:latin typeface="Times New Roman" panose="02020603050405020304" pitchFamily="18" charset="0"/>
                <a:cs typeface="Times New Roman" panose="02020603050405020304" pitchFamily="18" charset="0"/>
              </a:rPr>
              <a:t>The numerical expression was used to calculate the degree and direction of the relationship between linear related variables.</a:t>
            </a:r>
          </a:p>
          <a:p>
            <a:pPr>
              <a:lnSpc>
                <a:spcPct val="150000"/>
              </a:lnSpc>
            </a:pPr>
            <a:r>
              <a:rPr lang="en-US" sz="2000" b="0" i="0" dirty="0">
                <a:solidFill>
                  <a:srgbClr val="222222"/>
                </a:solidFill>
                <a:effectLst/>
                <a:latin typeface="Times New Roman" panose="02020603050405020304" pitchFamily="18" charset="0"/>
                <a:cs typeface="Times New Roman" panose="02020603050405020304" pitchFamily="18" charset="0"/>
              </a:rPr>
              <a:t>Pearson’s method popularly known as a </a:t>
            </a:r>
            <a:r>
              <a:rPr lang="en-US" sz="2000" b="1" i="0" dirty="0">
                <a:solidFill>
                  <a:srgbClr val="222222"/>
                </a:solidFill>
                <a:effectLst/>
                <a:latin typeface="Times New Roman" panose="02020603050405020304" pitchFamily="18" charset="0"/>
                <a:cs typeface="Times New Roman" panose="02020603050405020304" pitchFamily="18" charset="0"/>
              </a:rPr>
              <a:t>Pearsonian Coefficient of Correlation, </a:t>
            </a:r>
            <a:r>
              <a:rPr lang="en-US" sz="2000" b="0" i="0" dirty="0">
                <a:solidFill>
                  <a:srgbClr val="222222"/>
                </a:solidFill>
                <a:effectLst/>
                <a:latin typeface="Times New Roman" panose="02020603050405020304" pitchFamily="18" charset="0"/>
                <a:cs typeface="Times New Roman" panose="02020603050405020304" pitchFamily="18" charset="0"/>
              </a:rPr>
              <a:t>is the most extensively used quantitative methods in practice. The coefficient of correlation is denoted by </a:t>
            </a:r>
            <a:r>
              <a:rPr lang="en-US" sz="2000" b="1" i="0" dirty="0">
                <a:solidFill>
                  <a:srgbClr val="222222"/>
                </a:solidFill>
                <a:effectLst/>
                <a:latin typeface="Times New Roman" panose="02020603050405020304" pitchFamily="18" charset="0"/>
                <a:cs typeface="Times New Roman" panose="02020603050405020304" pitchFamily="18" charset="0"/>
              </a:rPr>
              <a:t>“r”.</a:t>
            </a: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868E4ED-FA90-4463-89AC-2D9D8771D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11" name="TextBox 10">
            <a:extLst>
              <a:ext uri="{FF2B5EF4-FFF2-40B4-BE49-F238E27FC236}">
                <a16:creationId xmlns:a16="http://schemas.microsoft.com/office/drawing/2014/main" id="{961CFF9A-364D-4637-A4C4-65B36AC7779F}"/>
              </a:ext>
            </a:extLst>
          </p:cNvPr>
          <p:cNvSpPr txBox="1"/>
          <p:nvPr/>
        </p:nvSpPr>
        <p:spPr>
          <a:xfrm>
            <a:off x="1" y="5834846"/>
            <a:ext cx="12192000"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4036421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F5878-C8A4-4003-BA3E-EED0613FF8C6}"/>
              </a:ext>
            </a:extLst>
          </p:cNvPr>
          <p:cNvSpPr>
            <a:spLocks noGrp="1"/>
          </p:cNvSpPr>
          <p:nvPr>
            <p:ph type="title"/>
          </p:nvPr>
        </p:nvSpPr>
        <p:spPr>
          <a:xfrm>
            <a:off x="355107" y="1"/>
            <a:ext cx="10998693" cy="1690688"/>
          </a:xfrm>
        </p:spPr>
        <p:txBody>
          <a:bodyPr>
            <a:normAutofit/>
          </a:bodyPr>
          <a:lstStyle/>
          <a:p>
            <a:r>
              <a:rPr lang="en-US" sz="2800" b="1" i="0" dirty="0">
                <a:solidFill>
                  <a:srgbClr val="222222"/>
                </a:solidFill>
                <a:effectLst/>
                <a:latin typeface="Times New Roman" panose="02020603050405020304" pitchFamily="18" charset="0"/>
                <a:cs typeface="Times New Roman" panose="02020603050405020304" pitchFamily="18" charset="0"/>
              </a:rPr>
              <a:t>Pearson’s Coefficient of Correlation:</a:t>
            </a:r>
            <a:endParaRPr lang="en-IN" sz="2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41F222-E683-4F36-A3F1-B7869CC47735}"/>
              </a:ext>
            </a:extLst>
          </p:cNvPr>
          <p:cNvSpPr>
            <a:spLocks noGrp="1"/>
          </p:cNvSpPr>
          <p:nvPr>
            <p:ph idx="1"/>
          </p:nvPr>
        </p:nvSpPr>
        <p:spPr>
          <a:xfrm>
            <a:off x="941032" y="1358283"/>
            <a:ext cx="10412767" cy="2849733"/>
          </a:xfrm>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Pearson's r can range from −1 to 1. An r of −1 indicates a perfect negative linear relationship between variables, an r of 0 indicates no linear relationship between variables, and an r of 1 indicates a perfect positive linear relationship between variables.</a:t>
            </a:r>
            <a:endParaRPr lang="en-IN" sz="2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C868E4ED-FA90-4463-89AC-2D9D8771D2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
        <p:nvSpPr>
          <p:cNvPr id="11" name="TextBox 10">
            <a:extLst>
              <a:ext uri="{FF2B5EF4-FFF2-40B4-BE49-F238E27FC236}">
                <a16:creationId xmlns:a16="http://schemas.microsoft.com/office/drawing/2014/main" id="{961CFF9A-364D-4637-A4C4-65B36AC7779F}"/>
              </a:ext>
            </a:extLst>
          </p:cNvPr>
          <p:cNvSpPr txBox="1"/>
          <p:nvPr/>
        </p:nvSpPr>
        <p:spPr>
          <a:xfrm>
            <a:off x="1" y="5834846"/>
            <a:ext cx="12192000"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spTree>
    <p:extLst>
      <p:ext uri="{BB962C8B-B14F-4D97-AF65-F5344CB8AC3E}">
        <p14:creationId xmlns:p14="http://schemas.microsoft.com/office/powerpoint/2010/main" val="2063263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6180-6C60-4F83-A609-5CA6273306F2}"/>
              </a:ext>
            </a:extLst>
          </p:cNvPr>
          <p:cNvSpPr>
            <a:spLocks noGrp="1"/>
          </p:cNvSpPr>
          <p:nvPr>
            <p:ph type="title"/>
          </p:nvPr>
        </p:nvSpPr>
        <p:spPr/>
        <p:txBody>
          <a:bodyPr>
            <a:normAutofit/>
          </a:bodyPr>
          <a:lstStyle/>
          <a:p>
            <a:r>
              <a:rPr lang="en-US" sz="2800" b="1" i="0" dirty="0">
                <a:solidFill>
                  <a:srgbClr val="222222"/>
                </a:solidFill>
                <a:effectLst/>
                <a:latin typeface="Times New Roman" panose="02020603050405020304" pitchFamily="18" charset="0"/>
                <a:cs typeface="Times New Roman" panose="02020603050405020304" pitchFamily="18" charset="0"/>
              </a:rPr>
              <a:t> Pearson’s Coefficient formula:</a:t>
            </a:r>
            <a:endParaRPr lang="en-IN" sz="2800" dirty="0"/>
          </a:p>
        </p:txBody>
      </p:sp>
      <p:sp>
        <p:nvSpPr>
          <p:cNvPr id="3" name="Content Placeholder 2">
            <a:extLst>
              <a:ext uri="{FF2B5EF4-FFF2-40B4-BE49-F238E27FC236}">
                <a16:creationId xmlns:a16="http://schemas.microsoft.com/office/drawing/2014/main" id="{0409FD0B-9719-4C16-8CE1-5CC1143B88C4}"/>
              </a:ext>
            </a:extLst>
          </p:cNvPr>
          <p:cNvSpPr>
            <a:spLocks noGrp="1"/>
          </p:cNvSpPr>
          <p:nvPr>
            <p:ph idx="1"/>
          </p:nvPr>
        </p:nvSpPr>
        <p:spPr/>
        <p:txBody>
          <a:bodyPr>
            <a:normAutofit/>
          </a:bodyPr>
          <a:lstStyle/>
          <a:p>
            <a:pPr marL="0" indent="0">
              <a:lnSpc>
                <a:spcPct val="150000"/>
              </a:lnSpc>
              <a:buNone/>
            </a:pPr>
            <a:r>
              <a:rPr lang="en-US" sz="2000" dirty="0">
                <a:solidFill>
                  <a:srgbClr val="222222"/>
                </a:solidFill>
                <a:latin typeface="Times New Roman" panose="02020603050405020304" pitchFamily="18" charset="0"/>
                <a:cs typeface="Times New Roman" panose="02020603050405020304" pitchFamily="18" charset="0"/>
              </a:rPr>
              <a:t>T</a:t>
            </a:r>
            <a:r>
              <a:rPr lang="en-US" sz="2000" b="0" i="0" dirty="0">
                <a:solidFill>
                  <a:srgbClr val="222222"/>
                </a:solidFill>
                <a:effectLst/>
                <a:latin typeface="Times New Roman" panose="02020603050405020304" pitchFamily="18" charset="0"/>
                <a:cs typeface="Times New Roman" panose="02020603050405020304" pitchFamily="18" charset="0"/>
              </a:rPr>
              <a:t>he relationship between two variables X and Y is to be ascertained, then the following formula is used:</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67BC586-93A9-4BD5-A343-4745F21639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8951" y="3007887"/>
            <a:ext cx="4634144" cy="2709331"/>
          </a:xfrm>
          <a:prstGeom prst="rect">
            <a:avLst/>
          </a:prstGeom>
        </p:spPr>
      </p:pic>
      <p:sp>
        <p:nvSpPr>
          <p:cNvPr id="7" name="TextBox 6">
            <a:extLst>
              <a:ext uri="{FF2B5EF4-FFF2-40B4-BE49-F238E27FC236}">
                <a16:creationId xmlns:a16="http://schemas.microsoft.com/office/drawing/2014/main" id="{BA3220BF-4E32-4245-883E-9BD6D9D8A2F2}"/>
              </a:ext>
            </a:extLst>
          </p:cNvPr>
          <p:cNvSpPr txBox="1"/>
          <p:nvPr/>
        </p:nvSpPr>
        <p:spPr>
          <a:xfrm>
            <a:off x="319596" y="6176963"/>
            <a:ext cx="12046998" cy="677108"/>
          </a:xfrm>
          <a:prstGeom prst="rect">
            <a:avLst/>
          </a:prstGeom>
          <a:noFill/>
        </p:spPr>
        <p:txBody>
          <a:bodyPr wrap="square">
            <a:spAutoFit/>
          </a:bodyPr>
          <a:lstStyle/>
          <a:p>
            <a:r>
              <a:rPr lang="en-US" b="1" dirty="0"/>
              <a:t>ML LABS PVT LTD || WWW.ANALYTICS6.COM || DATA SCIENCE , AI , ML ,COMPUTER VISION || TRAINING AND CONSULTING </a:t>
            </a:r>
          </a:p>
          <a:p>
            <a:r>
              <a:rPr lang="en-IN" sz="2000" b="1" dirty="0"/>
              <a:t>		Phone Number : 91-6362546088 || Email : contact@analytics6.com</a:t>
            </a:r>
          </a:p>
        </p:txBody>
      </p:sp>
      <p:pic>
        <p:nvPicPr>
          <p:cNvPr id="8" name="Picture 7">
            <a:extLst>
              <a:ext uri="{FF2B5EF4-FFF2-40B4-BE49-F238E27FC236}">
                <a16:creationId xmlns:a16="http://schemas.microsoft.com/office/drawing/2014/main" id="{9064AD81-B504-459F-902B-6EDC48C845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spTree>
    <p:extLst>
      <p:ext uri="{BB962C8B-B14F-4D97-AF65-F5344CB8AC3E}">
        <p14:creationId xmlns:p14="http://schemas.microsoft.com/office/powerpoint/2010/main" val="1643183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2689-FC64-4182-A34A-AB6B75944A3D}"/>
              </a:ext>
            </a:extLst>
          </p:cNvPr>
          <p:cNvSpPr>
            <a:spLocks noGrp="1"/>
          </p:cNvSpPr>
          <p:nvPr>
            <p:ph type="title"/>
          </p:nvPr>
        </p:nvSpPr>
        <p:spPr/>
        <p:txBody>
          <a:bodyPr/>
          <a:lstStyle/>
          <a:p>
            <a:r>
              <a:rPr lang="en-US" sz="4400" b="1" i="0" dirty="0">
                <a:solidFill>
                  <a:srgbClr val="222222"/>
                </a:solidFill>
                <a:effectLst/>
                <a:latin typeface="Times New Roman" panose="02020603050405020304" pitchFamily="18" charset="0"/>
                <a:cs typeface="Times New Roman" panose="02020603050405020304" pitchFamily="18" charset="0"/>
              </a:rPr>
              <a:t> </a:t>
            </a:r>
            <a:r>
              <a:rPr lang="en-US" sz="3200" b="1" i="0" dirty="0">
                <a:solidFill>
                  <a:srgbClr val="222222"/>
                </a:solidFill>
                <a:effectLst/>
                <a:latin typeface="Times New Roman" panose="02020603050405020304" pitchFamily="18" charset="0"/>
                <a:cs typeface="Times New Roman" panose="02020603050405020304" pitchFamily="18" charset="0"/>
              </a:rPr>
              <a:t>Pearson’s Coefficient of Correlation</a:t>
            </a:r>
            <a:endParaRPr lang="en-IN" sz="3200" b="1" dirty="0"/>
          </a:p>
        </p:txBody>
      </p:sp>
      <p:sp>
        <p:nvSpPr>
          <p:cNvPr id="3" name="Content Placeholder 2">
            <a:extLst>
              <a:ext uri="{FF2B5EF4-FFF2-40B4-BE49-F238E27FC236}">
                <a16:creationId xmlns:a16="http://schemas.microsoft.com/office/drawing/2014/main" id="{8E4EDEA2-F873-413E-97A2-804D90900474}"/>
              </a:ext>
            </a:extLst>
          </p:cNvPr>
          <p:cNvSpPr>
            <a:spLocks noGrp="1"/>
          </p:cNvSpPr>
          <p:nvPr>
            <p:ph idx="1"/>
          </p:nvPr>
        </p:nvSpPr>
        <p:spPr/>
        <p:txBody>
          <a:bodyPr/>
          <a:lstStyle/>
          <a:p>
            <a:pPr marL="0" indent="0" algn="l">
              <a:buNone/>
            </a:pPr>
            <a:r>
              <a:rPr lang="en-US" sz="2000" b="0" i="0" dirty="0">
                <a:effectLst/>
                <a:latin typeface="Times New Roman" panose="02020603050405020304" pitchFamily="18" charset="0"/>
                <a:cs typeface="Times New Roman" panose="02020603050405020304" pitchFamily="18" charset="0"/>
              </a:rPr>
              <a:t>Example </a:t>
            </a:r>
          </a:p>
          <a:p>
            <a:pPr marL="0" indent="0" algn="l">
              <a:buNone/>
            </a:pPr>
            <a:r>
              <a:rPr lang="en-US" sz="2000" b="0" i="0" dirty="0">
                <a:effectLst/>
                <a:latin typeface="Times New Roman" panose="02020603050405020304" pitchFamily="18" charset="0"/>
                <a:cs typeface="Times New Roman" panose="02020603050405020304" pitchFamily="18" charset="0"/>
              </a:rPr>
              <a:t>In this example with the help of the following details in the table of the 6 people having a different age and different weights given below for the calculation of the value of the Pearson R</a:t>
            </a:r>
          </a:p>
          <a:p>
            <a:pPr marL="0" indent="0">
              <a:buNone/>
            </a:pPr>
            <a:endParaRPr lang="en-IN" dirty="0"/>
          </a:p>
        </p:txBody>
      </p:sp>
      <p:graphicFrame>
        <p:nvGraphicFramePr>
          <p:cNvPr id="4" name="Table 4">
            <a:extLst>
              <a:ext uri="{FF2B5EF4-FFF2-40B4-BE49-F238E27FC236}">
                <a16:creationId xmlns:a16="http://schemas.microsoft.com/office/drawing/2014/main" id="{269C19DC-9CE9-43BF-A8AE-413BE884291C}"/>
              </a:ext>
            </a:extLst>
          </p:cNvPr>
          <p:cNvGraphicFramePr>
            <a:graphicFrameLocks noGrp="1"/>
          </p:cNvGraphicFramePr>
          <p:nvPr>
            <p:extLst>
              <p:ext uri="{D42A27DB-BD31-4B8C-83A1-F6EECF244321}">
                <p14:modId xmlns:p14="http://schemas.microsoft.com/office/powerpoint/2010/main" val="168451853"/>
              </p:ext>
            </p:extLst>
          </p:nvPr>
        </p:nvGraphicFramePr>
        <p:xfrm>
          <a:off x="2430585" y="3040835"/>
          <a:ext cx="5861538" cy="2560320"/>
        </p:xfrm>
        <a:graphic>
          <a:graphicData uri="http://schemas.openxmlformats.org/drawingml/2006/table">
            <a:tbl>
              <a:tblPr firstRow="1" bandRow="1">
                <a:tableStyleId>{5C22544A-7EE6-4342-B048-85BDC9FD1C3A}</a:tableStyleId>
              </a:tblPr>
              <a:tblGrid>
                <a:gridCol w="1953846">
                  <a:extLst>
                    <a:ext uri="{9D8B030D-6E8A-4147-A177-3AD203B41FA5}">
                      <a16:colId xmlns:a16="http://schemas.microsoft.com/office/drawing/2014/main" val="3275569549"/>
                    </a:ext>
                  </a:extLst>
                </a:gridCol>
                <a:gridCol w="1953846">
                  <a:extLst>
                    <a:ext uri="{9D8B030D-6E8A-4147-A177-3AD203B41FA5}">
                      <a16:colId xmlns:a16="http://schemas.microsoft.com/office/drawing/2014/main" val="146792525"/>
                    </a:ext>
                  </a:extLst>
                </a:gridCol>
                <a:gridCol w="1953846">
                  <a:extLst>
                    <a:ext uri="{9D8B030D-6E8A-4147-A177-3AD203B41FA5}">
                      <a16:colId xmlns:a16="http://schemas.microsoft.com/office/drawing/2014/main" val="2921168733"/>
                    </a:ext>
                  </a:extLst>
                </a:gridCol>
              </a:tblGrid>
              <a:tr h="335969">
                <a:tc>
                  <a:txBody>
                    <a:bodyPr/>
                    <a:lstStyle/>
                    <a:p>
                      <a:pPr algn="ctr"/>
                      <a:r>
                        <a:rPr lang="en-IN" b="1" dirty="0">
                          <a:effectLst/>
                        </a:rPr>
                        <a:t>Sr No</a:t>
                      </a:r>
                      <a:endParaRPr lang="en-IN" dirty="0">
                        <a:effectLst/>
                      </a:endParaRPr>
                    </a:p>
                  </a:txBody>
                  <a:tcPr anchor="ctr"/>
                </a:tc>
                <a:tc>
                  <a:txBody>
                    <a:bodyPr/>
                    <a:lstStyle/>
                    <a:p>
                      <a:pPr algn="ctr"/>
                      <a:r>
                        <a:rPr lang="en-IN" b="1" dirty="0">
                          <a:effectLst/>
                        </a:rPr>
                        <a:t>Age (x)</a:t>
                      </a:r>
                      <a:endParaRPr lang="en-IN" dirty="0">
                        <a:effectLst/>
                      </a:endParaRPr>
                    </a:p>
                  </a:txBody>
                  <a:tcPr anchor="ctr"/>
                </a:tc>
                <a:tc>
                  <a:txBody>
                    <a:bodyPr/>
                    <a:lstStyle/>
                    <a:p>
                      <a:pPr algn="ctr"/>
                      <a:r>
                        <a:rPr lang="en-IN" b="1">
                          <a:effectLst/>
                        </a:rPr>
                        <a:t>Weight (y)</a:t>
                      </a:r>
                      <a:endParaRPr lang="en-IN">
                        <a:effectLst/>
                      </a:endParaRPr>
                    </a:p>
                  </a:txBody>
                  <a:tcPr anchor="ctr"/>
                </a:tc>
                <a:extLst>
                  <a:ext uri="{0D108BD9-81ED-4DB2-BD59-A6C34878D82A}">
                    <a16:rowId xmlns:a16="http://schemas.microsoft.com/office/drawing/2014/main" val="4008800265"/>
                  </a:ext>
                </a:extLst>
              </a:tr>
              <a:tr h="335969">
                <a:tc>
                  <a:txBody>
                    <a:bodyPr/>
                    <a:lstStyle/>
                    <a:p>
                      <a:pPr algn="ctr"/>
                      <a:r>
                        <a:rPr lang="en-IN">
                          <a:effectLst/>
                        </a:rPr>
                        <a:t>1</a:t>
                      </a:r>
                    </a:p>
                  </a:txBody>
                  <a:tcPr anchor="ctr"/>
                </a:tc>
                <a:tc>
                  <a:txBody>
                    <a:bodyPr/>
                    <a:lstStyle/>
                    <a:p>
                      <a:pPr algn="ctr"/>
                      <a:r>
                        <a:rPr lang="en-IN" dirty="0">
                          <a:effectLst/>
                        </a:rPr>
                        <a:t>40</a:t>
                      </a:r>
                    </a:p>
                  </a:txBody>
                  <a:tcPr anchor="ctr"/>
                </a:tc>
                <a:tc>
                  <a:txBody>
                    <a:bodyPr/>
                    <a:lstStyle/>
                    <a:p>
                      <a:pPr algn="ctr"/>
                      <a:r>
                        <a:rPr lang="en-IN">
                          <a:effectLst/>
                        </a:rPr>
                        <a:t>78</a:t>
                      </a:r>
                    </a:p>
                  </a:txBody>
                  <a:tcPr anchor="ctr"/>
                </a:tc>
                <a:extLst>
                  <a:ext uri="{0D108BD9-81ED-4DB2-BD59-A6C34878D82A}">
                    <a16:rowId xmlns:a16="http://schemas.microsoft.com/office/drawing/2014/main" val="142485992"/>
                  </a:ext>
                </a:extLst>
              </a:tr>
              <a:tr h="335969">
                <a:tc>
                  <a:txBody>
                    <a:bodyPr/>
                    <a:lstStyle/>
                    <a:p>
                      <a:pPr algn="ctr"/>
                      <a:r>
                        <a:rPr lang="en-IN">
                          <a:effectLst/>
                        </a:rPr>
                        <a:t>2</a:t>
                      </a:r>
                    </a:p>
                  </a:txBody>
                  <a:tcPr anchor="ctr"/>
                </a:tc>
                <a:tc>
                  <a:txBody>
                    <a:bodyPr/>
                    <a:lstStyle/>
                    <a:p>
                      <a:pPr algn="ctr"/>
                      <a:r>
                        <a:rPr lang="en-IN" dirty="0">
                          <a:effectLst/>
                        </a:rPr>
                        <a:t>21</a:t>
                      </a:r>
                    </a:p>
                  </a:txBody>
                  <a:tcPr anchor="ctr"/>
                </a:tc>
                <a:tc>
                  <a:txBody>
                    <a:bodyPr/>
                    <a:lstStyle/>
                    <a:p>
                      <a:pPr algn="ctr"/>
                      <a:r>
                        <a:rPr lang="en-IN" dirty="0">
                          <a:effectLst/>
                        </a:rPr>
                        <a:t>70</a:t>
                      </a:r>
                    </a:p>
                  </a:txBody>
                  <a:tcPr anchor="ctr"/>
                </a:tc>
                <a:extLst>
                  <a:ext uri="{0D108BD9-81ED-4DB2-BD59-A6C34878D82A}">
                    <a16:rowId xmlns:a16="http://schemas.microsoft.com/office/drawing/2014/main" val="3692774708"/>
                  </a:ext>
                </a:extLst>
              </a:tr>
              <a:tr h="335969">
                <a:tc>
                  <a:txBody>
                    <a:bodyPr/>
                    <a:lstStyle/>
                    <a:p>
                      <a:pPr algn="ctr"/>
                      <a:r>
                        <a:rPr lang="en-IN">
                          <a:effectLst/>
                        </a:rPr>
                        <a:t>3</a:t>
                      </a:r>
                    </a:p>
                  </a:txBody>
                  <a:tcPr anchor="ctr"/>
                </a:tc>
                <a:tc>
                  <a:txBody>
                    <a:bodyPr/>
                    <a:lstStyle/>
                    <a:p>
                      <a:pPr algn="ctr"/>
                      <a:r>
                        <a:rPr lang="en-IN">
                          <a:effectLst/>
                        </a:rPr>
                        <a:t>25</a:t>
                      </a:r>
                    </a:p>
                  </a:txBody>
                  <a:tcPr anchor="ctr"/>
                </a:tc>
                <a:tc>
                  <a:txBody>
                    <a:bodyPr/>
                    <a:lstStyle/>
                    <a:p>
                      <a:pPr algn="ctr"/>
                      <a:r>
                        <a:rPr lang="en-IN" dirty="0">
                          <a:effectLst/>
                        </a:rPr>
                        <a:t>60</a:t>
                      </a:r>
                    </a:p>
                  </a:txBody>
                  <a:tcPr anchor="ctr"/>
                </a:tc>
                <a:extLst>
                  <a:ext uri="{0D108BD9-81ED-4DB2-BD59-A6C34878D82A}">
                    <a16:rowId xmlns:a16="http://schemas.microsoft.com/office/drawing/2014/main" val="1750201067"/>
                  </a:ext>
                </a:extLst>
              </a:tr>
              <a:tr h="335969">
                <a:tc>
                  <a:txBody>
                    <a:bodyPr/>
                    <a:lstStyle/>
                    <a:p>
                      <a:pPr algn="ctr"/>
                      <a:r>
                        <a:rPr lang="en-IN">
                          <a:effectLst/>
                        </a:rPr>
                        <a:t>4</a:t>
                      </a:r>
                    </a:p>
                  </a:txBody>
                  <a:tcPr anchor="ctr"/>
                </a:tc>
                <a:tc>
                  <a:txBody>
                    <a:bodyPr/>
                    <a:lstStyle/>
                    <a:p>
                      <a:pPr algn="ctr"/>
                      <a:r>
                        <a:rPr lang="en-IN">
                          <a:effectLst/>
                        </a:rPr>
                        <a:t>31</a:t>
                      </a:r>
                    </a:p>
                  </a:txBody>
                  <a:tcPr anchor="ctr"/>
                </a:tc>
                <a:tc>
                  <a:txBody>
                    <a:bodyPr/>
                    <a:lstStyle/>
                    <a:p>
                      <a:pPr algn="ctr"/>
                      <a:r>
                        <a:rPr lang="en-IN" dirty="0">
                          <a:effectLst/>
                        </a:rPr>
                        <a:t>55</a:t>
                      </a:r>
                    </a:p>
                  </a:txBody>
                  <a:tcPr anchor="ctr"/>
                </a:tc>
                <a:extLst>
                  <a:ext uri="{0D108BD9-81ED-4DB2-BD59-A6C34878D82A}">
                    <a16:rowId xmlns:a16="http://schemas.microsoft.com/office/drawing/2014/main" val="58160557"/>
                  </a:ext>
                </a:extLst>
              </a:tr>
              <a:tr h="335969">
                <a:tc>
                  <a:txBody>
                    <a:bodyPr/>
                    <a:lstStyle/>
                    <a:p>
                      <a:pPr algn="ctr"/>
                      <a:r>
                        <a:rPr lang="en-IN">
                          <a:effectLst/>
                        </a:rPr>
                        <a:t>5</a:t>
                      </a:r>
                    </a:p>
                  </a:txBody>
                  <a:tcPr anchor="ctr"/>
                </a:tc>
                <a:tc>
                  <a:txBody>
                    <a:bodyPr/>
                    <a:lstStyle/>
                    <a:p>
                      <a:pPr algn="ctr"/>
                      <a:r>
                        <a:rPr lang="en-IN">
                          <a:effectLst/>
                        </a:rPr>
                        <a:t>38</a:t>
                      </a:r>
                    </a:p>
                  </a:txBody>
                  <a:tcPr anchor="ctr"/>
                </a:tc>
                <a:tc>
                  <a:txBody>
                    <a:bodyPr/>
                    <a:lstStyle/>
                    <a:p>
                      <a:pPr algn="ctr"/>
                      <a:r>
                        <a:rPr lang="en-IN" dirty="0">
                          <a:effectLst/>
                        </a:rPr>
                        <a:t>80</a:t>
                      </a:r>
                    </a:p>
                  </a:txBody>
                  <a:tcPr anchor="ctr"/>
                </a:tc>
                <a:extLst>
                  <a:ext uri="{0D108BD9-81ED-4DB2-BD59-A6C34878D82A}">
                    <a16:rowId xmlns:a16="http://schemas.microsoft.com/office/drawing/2014/main" val="3766787953"/>
                  </a:ext>
                </a:extLst>
              </a:tr>
              <a:tr h="335969">
                <a:tc>
                  <a:txBody>
                    <a:bodyPr/>
                    <a:lstStyle/>
                    <a:p>
                      <a:pPr algn="ctr"/>
                      <a:r>
                        <a:rPr lang="en-IN">
                          <a:effectLst/>
                        </a:rPr>
                        <a:t>6</a:t>
                      </a:r>
                    </a:p>
                  </a:txBody>
                  <a:tcPr anchor="ctr"/>
                </a:tc>
                <a:tc>
                  <a:txBody>
                    <a:bodyPr/>
                    <a:lstStyle/>
                    <a:p>
                      <a:pPr algn="ctr"/>
                      <a:r>
                        <a:rPr lang="en-IN">
                          <a:effectLst/>
                        </a:rPr>
                        <a:t>47</a:t>
                      </a:r>
                    </a:p>
                  </a:txBody>
                  <a:tcPr anchor="ctr"/>
                </a:tc>
                <a:tc>
                  <a:txBody>
                    <a:bodyPr/>
                    <a:lstStyle/>
                    <a:p>
                      <a:pPr algn="ctr"/>
                      <a:r>
                        <a:rPr lang="en-IN" dirty="0">
                          <a:effectLst/>
                        </a:rPr>
                        <a:t>66</a:t>
                      </a:r>
                    </a:p>
                  </a:txBody>
                  <a:tcPr anchor="ctr"/>
                </a:tc>
                <a:extLst>
                  <a:ext uri="{0D108BD9-81ED-4DB2-BD59-A6C34878D82A}">
                    <a16:rowId xmlns:a16="http://schemas.microsoft.com/office/drawing/2014/main" val="2554983037"/>
                  </a:ext>
                </a:extLst>
              </a:tr>
            </a:tbl>
          </a:graphicData>
        </a:graphic>
      </p:graphicFrame>
      <p:pic>
        <p:nvPicPr>
          <p:cNvPr id="5" name="Picture 4">
            <a:extLst>
              <a:ext uri="{FF2B5EF4-FFF2-40B4-BE49-F238E27FC236}">
                <a16:creationId xmlns:a16="http://schemas.microsoft.com/office/drawing/2014/main" id="{09295AC3-C26F-49FA-B740-C3395D3AD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7" name="Picture 6">
            <a:extLst>
              <a:ext uri="{FF2B5EF4-FFF2-40B4-BE49-F238E27FC236}">
                <a16:creationId xmlns:a16="http://schemas.microsoft.com/office/drawing/2014/main" id="{D13D6957-1940-4960-8906-9F067EEE6A4C}"/>
              </a:ext>
            </a:extLst>
          </p:cNvPr>
          <p:cNvPicPr>
            <a:picLocks noChangeAspect="1"/>
          </p:cNvPicPr>
          <p:nvPr/>
        </p:nvPicPr>
        <p:blipFill>
          <a:blip r:embed="rId3"/>
          <a:stretch>
            <a:fillRect/>
          </a:stretch>
        </p:blipFill>
        <p:spPr>
          <a:xfrm>
            <a:off x="66533" y="6161983"/>
            <a:ext cx="12058933" cy="810838"/>
          </a:xfrm>
          <a:prstGeom prst="rect">
            <a:avLst/>
          </a:prstGeom>
        </p:spPr>
      </p:pic>
    </p:spTree>
    <p:extLst>
      <p:ext uri="{BB962C8B-B14F-4D97-AF65-F5344CB8AC3E}">
        <p14:creationId xmlns:p14="http://schemas.microsoft.com/office/powerpoint/2010/main" val="32229262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 PPT Presentation</Template>
  <TotalTime>634</TotalTime>
  <Words>1486</Words>
  <Application>Microsoft Office PowerPoint</Application>
  <PresentationFormat>Widescreen</PresentationFormat>
  <Paragraphs>217</Paragraphs>
  <Slides>20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Arial</vt:lpstr>
      <vt:lpstr>Calibri</vt:lpstr>
      <vt:lpstr>Calibri Light</vt:lpstr>
      <vt:lpstr>helvetica neue</vt:lpstr>
      <vt:lpstr>Minion Pro</vt:lpstr>
      <vt:lpstr>Nunito Sans</vt:lpstr>
      <vt:lpstr>Rubik</vt:lpstr>
      <vt:lpstr>Times New Roman</vt:lpstr>
      <vt:lpstr>Wingdings</vt:lpstr>
      <vt:lpstr>Office Theme</vt:lpstr>
      <vt:lpstr>CORRELATION</vt:lpstr>
      <vt:lpstr>What is correlation?</vt:lpstr>
      <vt:lpstr>correlation coefficient:  The correlation coefficient is a value that indicates the strength of the relationship between variables. The coefficient can take any values from -1 to 1.  </vt:lpstr>
      <vt:lpstr>Types of correlation:</vt:lpstr>
      <vt:lpstr>Correlation diagram</vt:lpstr>
      <vt:lpstr>Pearson’s Coefficient of Correlation:</vt:lpstr>
      <vt:lpstr>Pearson’s Coefficient of Correlation:</vt:lpstr>
      <vt:lpstr> Pearson’s Coefficient formula:</vt:lpstr>
      <vt:lpstr> Pearson’s Coefficient of Correlation</vt:lpstr>
      <vt:lpstr>PowerPoint Presentation</vt:lpstr>
      <vt:lpstr>PowerPoint Presentation</vt:lpstr>
      <vt:lpstr>Spearman’s Rank Correlation Coefficient </vt:lpstr>
      <vt:lpstr>Spearman Rank Correlation </vt:lpstr>
      <vt:lpstr>Spearman’s Rank Correlation Coefficient formula:</vt:lpstr>
      <vt:lpstr>Solved Examples  On Spearman Rank Correlation </vt:lpstr>
      <vt:lpstr>PowerPoint Presentation</vt:lpstr>
      <vt:lpstr>PowerPoint Presentation</vt:lpstr>
      <vt:lpstr>PowerPoint Presentation</vt:lpstr>
      <vt:lpstr>A comparison of the Pearson and Spearman correlation methods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LIZY PERPETUA</dc:creator>
  <cp:lastModifiedBy>LIZY PERPETUA</cp:lastModifiedBy>
  <cp:revision>49</cp:revision>
  <dcterms:created xsi:type="dcterms:W3CDTF">2021-02-17T07:26:47Z</dcterms:created>
  <dcterms:modified xsi:type="dcterms:W3CDTF">2021-02-24T09:22:57Z</dcterms:modified>
</cp:coreProperties>
</file>