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164E-7186-487D-B508-F3E03014A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2535F-F71C-4CD6-9E6F-03D2D8774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6E81-CB75-4B3D-9E46-6F6139E3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06F6-0B86-44CA-8A15-2F806CCA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110C-F27F-40D0-9E86-550C7286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A807-8883-448F-90E2-780F4AB4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37C5D-D8EC-4299-8300-D559C731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0D84-8FEC-4AFB-81E5-E896E2FD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7C00-38D5-4B8D-AFF3-6B0C55DD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917C-B323-40A1-8998-20ED7442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5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E0827-844A-47FB-9566-E4E17C7E0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F1EE3-5DAF-4C86-8F70-240AF668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75E7-4066-4D6A-859C-9512C87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DC22-329C-40D3-8C9F-79F1EB98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BEA4-26A4-4C2C-B801-692FC1FB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4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0A7-BBC1-41A8-B370-F693D4BE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BA6C-EE17-4490-A167-A97FEF41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DFA9-8A87-426B-9712-51E3F8E1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7976-D14B-47FD-81F9-77D4B50F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232E-2768-4098-8F8E-3FC32888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3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5A5D-F58B-4524-85E5-6EBBCAC3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D8202-76F8-4FEB-9470-54C227B7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4769-D8AF-4651-AB38-3DE0964E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2F93-A56D-4C6C-A2ED-46211467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3AEB-6931-4F9C-8861-30E7169E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56C6-AC05-4F92-97D7-E5E34C93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A059-B4FD-45ED-A9DD-45AB021FA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D6C22-8328-43BB-981C-4EBAF65A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428C-5D7F-4740-9009-D62438D0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A6E2-B62C-4BE1-85C7-4A2D13F0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C56A9-C49D-4EE4-95BF-1B7B2BE4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A279-508E-4BF0-8E0B-53F4079E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6A354-2A78-42FD-BC70-B653DCC5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22F95-FD9F-4C01-A895-3D54FB181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5FF7C-CA8E-426E-811C-442E63288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9827D-2C57-4A6B-8EB8-A32E5478B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7C650-422B-4F16-ABEC-2B932630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2ED10-83B5-49DF-B092-EC19B663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C21BB-38A7-4755-B4D2-5D320AFD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30C6-57EB-4B03-8321-6E18AE99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16DBA-8578-4E38-85ED-F515AB14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841E3-AA2E-422F-B345-2794D41E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F79-152D-44AD-B350-D96EBC71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5ABB6-C352-45BE-9B5C-28FC564F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A5EBC-4FD7-4AC0-B11E-9295019B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E2E38-DF2C-46AF-923B-69DCFBB6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9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B1C2-855B-45AF-A256-12DB5BE3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0A19-55C3-4220-B9A8-E5863431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EF8AB-3080-4CED-8B68-9A5DD043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C191B-5873-43F0-B63D-49CAFB58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5F88D-D2E7-4756-8297-38794C2A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7F11A-B53C-488E-9813-55AAD40D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50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FA2C-82C6-41F4-AEE2-1EAF5FEB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85DCD-545E-48DA-B0B9-3E0281168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98C26-AA4C-4861-84EC-0BD7707DB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EB6E-B1B5-4190-91EB-157B18F2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E82D-D575-4F82-8868-3E5CDEC7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8F7CA-19D2-4D10-8B7F-41F1AF73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EE459-F0F6-4E03-952D-D7D18D4D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533E-3931-444E-A27A-D73B130A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FD3F-EA4A-474B-A72B-1A7C1B182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7BB5-AED2-4C92-A249-FCCB82C351FD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0F4C-CEF1-4F09-90B7-E6DB0AA38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8AB4-3DA1-4994-966C-7825AD3F1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6B7-E17E-4703-9E02-D4FEDE5AF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5881-ADA8-48AD-9E52-2D01F2B7B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and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FFCD-2C8E-42E7-930D-FD9C8E76C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3D76D-9515-4942-A646-618E266A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CF8BD9-DF02-4939-9CA8-A98D707D2FED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346027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Regression  Coefficient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one regression coefficient is greater than unity, then the other regression coefficient must be lesser than unity.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geometric mean between two regression coefficients is equal to the coefficient of correlation,</a:t>
            </a:r>
          </a:p>
          <a:p>
            <a:pPr marL="0" indent="0">
              <a:buNone/>
            </a:pPr>
            <a:r>
              <a:rPr lang="en-US" dirty="0">
                <a:solidFill>
                  <a:srgbClr val="424142"/>
                </a:solidFill>
                <a:latin typeface="Georgia" panose="02040502050405020303" pitchFamily="18" charset="0"/>
              </a:rPr>
              <a:t>                 </a:t>
            </a:r>
            <a:r>
              <a:rPr lang="en-US" b="0" i="0" dirty="0">
                <a:solidFill>
                  <a:srgbClr val="424142"/>
                </a:solidFill>
                <a:effectLst/>
                <a:latin typeface="Georgia" panose="02040502050405020303" pitchFamily="18" charset="0"/>
              </a:rPr>
              <a:t> r =√</a:t>
            </a:r>
            <a:r>
              <a:rPr lang="en-US" b="0" i="0" dirty="0" err="1">
                <a:solidFill>
                  <a:srgbClr val="424142"/>
                </a:solidFill>
                <a:effectLst/>
                <a:latin typeface="Georgia" panose="02040502050405020303" pitchFamily="18" charset="0"/>
              </a:rPr>
              <a:t>byx.bxy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21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Coefficient equations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Coefficient of X on Y: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regression coefficient of X on Y is represented by the symbol </a:t>
            </a:r>
            <a:r>
              <a:rPr lang="en-US" sz="24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i="0" baseline="-25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b="1" i="0" baseline="-25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measures the change in X for the unit change in Y. Symbolically, it can be represented as: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1AE78-4E9E-4EF3-90C9-D5A7862D0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591" y="3145744"/>
            <a:ext cx="2793731" cy="14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8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Coefficient of X on 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i="0" baseline="-25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b="1" i="0" baseline="-25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obtained by using the following formula when the deviations are taken from the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 means of X and 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A5ECB-FD13-4283-B5CF-5732B5349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27" y="2833007"/>
            <a:ext cx="2336346" cy="11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8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Coefficient of X on 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deviations are obtained from the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assumed mean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is used: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E7F58-5590-4E36-9AD5-206618DA0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2804772"/>
            <a:ext cx="3214007" cy="12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2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Coefficient of  Y  on X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symbol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i="0" baseline="-25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that measures the change in Y corresponding to the unit change in X. Symbolically, it can be represented as: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58F42-8B3F-450E-8ED6-E9A50CBEC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58" y="3041991"/>
            <a:ext cx="2024742" cy="11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6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Coefficient of  Y  on X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case, the deviations are taken from the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 means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the following formula is used: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23378-514C-4634-A56C-DB12D65A1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58" y="2532805"/>
            <a:ext cx="2340613" cy="11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Coefficient of  Y  on X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i="0" baseline="-25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  calculated by using the following formula when the deviations are taken from the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assumed means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5A320-1AFC-4B59-963A-675A3069A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3014662"/>
            <a:ext cx="3083379" cy="11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3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Coefficient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 is also called as a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slope coefficient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it determines the slope of the line i.e. the change in the independent variable for the unit change in the independent variable.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2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Regression  analysis?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analysis is a form of  predictive modelling technique which investigates the relationship between a dependent (target) and independent variable (predictor).This technique is used for forecasting.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1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use Regression  analysis?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say, you want to estimate growth in sales of a company based on current economic conditions. You have the recent company data. Which indicates that the growth in sales is around  two and a half times the growth in the economy. Using this insight we can predict the future sales of the company based on current and past information.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9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correlation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169-E33E-42E7-B5B4-0EBBED5C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statistical measure of the degree to which changes to the value of one variable predict change to the value of another.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refers to a technique used to measure the relationship between two are more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146914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Regression 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indicates the significant relationships between dependent variable and independent variable.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indicates the strength of impact of multiple independent variables on a dependent variable.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6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most widely known modelling technique.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technique, the dependent variable is continuous , Independent variable can be continuous or discrete and nature of regression line is linear.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6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establishes a relationship between dependent variable (Y) and one or more independent variables (X) using a best fit straight line also known as regression line.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8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represented by an equation y = a + b*x + 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= intercept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b= slope of the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e= error term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equation can be used to predict the value of target variable based on given predictor variable(s)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76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generally classified into two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simple linear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multiple linear regression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9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linear regression, we try to find the relationship between a single independent variable (input) and a corresponding dependent variable (output).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1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equation of a line can be re-written as: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is the predicted value of the dependent variable (y) for any given value of the independent variable (x).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A0E76-6E61-43A4-88F6-8F618678D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63" y="2146294"/>
            <a:ext cx="3048264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l-GR" sz="2400" b="0" i="0" dirty="0">
                <a:solidFill>
                  <a:srgbClr val="57595D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el-GR" sz="2400" b="0" i="0" u="none" strike="noStrike" dirty="0"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β0</a:t>
            </a:r>
            <a:r>
              <a:rPr lang="en-IN" sz="2400" b="0" i="0" u="none" strike="noStrike" dirty="0"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intercept the predicted value of y when the x is 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l-G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400" b="0" i="0" u="none" strike="noStrike" dirty="0">
                <a:solidFill>
                  <a:srgbClr val="242729"/>
                </a:solidFill>
                <a:effectLst/>
                <a:latin typeface="MathJax_Math-italic"/>
              </a:rPr>
              <a:t>β</a:t>
            </a:r>
            <a:r>
              <a:rPr lang="el-GR" sz="2400" b="0" i="0" u="none" strike="noStrike" dirty="0">
                <a:solidFill>
                  <a:srgbClr val="242729"/>
                </a:solidFill>
                <a:effectLst/>
                <a:latin typeface="MathJax_Main"/>
              </a:rPr>
              <a:t>1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regression coefficient – how much we expect y to change as x increases.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the independent variable.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is the error of the estimate.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6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solidFill>
                  <a:srgbClr val="5759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multiple linear regression we try to find the relationship between 2 or more independent variables (inputs) and the corresponding dependent variable (output).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57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independent variables can be continuous or categorical.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23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7E699-1046-4576-B1E2-DC1D3DD4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solidFill>
                  <a:srgbClr val="5759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that describes how the predicted values of Y is related to P independent variables is called as multiple linear regression equation.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6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correlation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169-E33E-42E7-B5B4-0EBBED5C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correlation can only indicate the presence or absence of a relationship, not the nature of the relationship.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4099478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5238-F58D-486F-AAD6-AA5ED79B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253331"/>
            <a:ext cx="10515600" cy="4351338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Y = response, dependent variable , observation , y-variables</a:t>
            </a:r>
          </a:p>
          <a:p>
            <a:r>
              <a:rPr lang="en-IN" dirty="0"/>
              <a:t>X1 = predictor, x-variable , independent variable</a:t>
            </a:r>
          </a:p>
          <a:p>
            <a:r>
              <a:rPr lang="en-IN" dirty="0"/>
              <a:t> </a:t>
            </a:r>
            <a:r>
              <a:rPr lang="el-GR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800" b="0" i="0" u="none" strike="noStrike" dirty="0">
                <a:solidFill>
                  <a:srgbClr val="242729"/>
                </a:solidFill>
                <a:effectLst/>
                <a:latin typeface="MathJax_Math-italic"/>
              </a:rPr>
              <a:t>β</a:t>
            </a:r>
            <a:r>
              <a:rPr lang="en-IN" sz="2800" b="0" i="0" u="none" strike="noStrike" dirty="0">
                <a:solidFill>
                  <a:srgbClr val="242729"/>
                </a:solidFill>
                <a:effectLst/>
                <a:latin typeface="MathJax_Math-italic"/>
              </a:rPr>
              <a:t> = coefficient</a:t>
            </a:r>
          </a:p>
          <a:p>
            <a:r>
              <a:rPr lang="en-IN" dirty="0">
                <a:solidFill>
                  <a:srgbClr val="242729"/>
                </a:solidFill>
                <a:latin typeface="MathJax_Math-italic"/>
              </a:rPr>
              <a:t>E = random error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AD130-62A4-49CA-AFD2-05C716918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97" y="1736463"/>
            <a:ext cx="49053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37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correlation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5238-F58D-486F-AAD6-AA5ED79B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finding out the lack between two variables.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relationships between different rankings on the same set of items.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deals with measuring correspondence between two rankings, and assessing the significance of this correspondence.</a:t>
            </a:r>
          </a:p>
        </p:txBody>
      </p:sp>
    </p:spTree>
    <p:extLst>
      <p:ext uri="{BB962C8B-B14F-4D97-AF65-F5344CB8AC3E}">
        <p14:creationId xmlns:p14="http://schemas.microsoft.com/office/powerpoint/2010/main" val="2147283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correlation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5238-F58D-486F-AAD6-AA5ED79B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368964"/>
            <a:ext cx="10515600" cy="4197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Spearman’s correlation coefficient is defined 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r, denotes rank coefficient of correlation and D refers to the difference of rank relation between paired 1 terms in two series.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7672EACF-19C0-4838-B571-111D7818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54" y="2334986"/>
            <a:ext cx="2924175" cy="13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66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Rank correlation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5238-F58D-486F-AAD6-AA5ED79B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368964"/>
            <a:ext cx="10515600" cy="4197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rank correlation we may have two types of problems: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Where ranks are given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Where ranks are not given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Where repeated ranks occur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50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46957"/>
            <a:ext cx="11353800" cy="1333501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Rank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5238-F58D-486F-AAD6-AA5ED79B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368964"/>
            <a:ext cx="10515600" cy="41975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 = 1 then there is a perfect Positive correlation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r = 0 then the variables are uncorrelated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r=-1 then there is a perfect Negative Correlation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9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formula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169-E33E-42E7-B5B4-0EBBED5C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formulas are used to find how strong a relationship is between data .The formulas return a value between -1 and 1 where: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indicates a strong positive relationship.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indicates a strong negative relationship.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 of zero indicates no relationship at all.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303731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formula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169-E33E-42E7-B5B4-0EBBED5C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723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types of correlation are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correlation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Non- linear correlation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Multiple and Partial correlation.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300777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Coefficient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169-E33E-42E7-B5B4-0EBBED5C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322614"/>
            <a:ext cx="10858869" cy="4501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coefficient is a statistical measure of the average functional relationship between two or more variables.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regression analysis, one variable is considered as dependent and other(s) as independent.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287668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Coefficient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169-E33E-42E7-B5B4-0EBBED5C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322614"/>
            <a:ext cx="10858869" cy="4501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4241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measures the degree of dependence of one variable on the other(s).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coefficient was first used for estimating the relationship between the heights of fathers and their sons.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398659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Regression  Coefficient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169-E33E-42E7-B5B4-0EBBED5C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322614"/>
            <a:ext cx="10858869" cy="4501090"/>
          </a:xfrm>
        </p:spPr>
        <p:txBody>
          <a:bodyPr>
            <a:norm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400" b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b.</a:t>
            </a:r>
          </a:p>
          <a:p>
            <a:pPr algn="l" fontAlgn="base">
              <a:lnSpc>
                <a:spcPct val="150000"/>
              </a:lnSpc>
            </a:pPr>
            <a:r>
              <a:rPr lang="en-US" sz="2400" b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expressed in terms of original unit of data.</a:t>
            </a:r>
          </a:p>
          <a:p>
            <a:pPr algn="l" fontAlgn="base">
              <a:lnSpc>
                <a:spcPct val="150000"/>
              </a:lnSpc>
            </a:pPr>
            <a:r>
              <a:rPr lang="en-US" sz="2400" b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two variables (say x and y), two values of regression coefficient can be obtained.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214959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DBC-1085-4E2E-AEE2-D38E608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-146957"/>
            <a:ext cx="11087469" cy="18376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Regression  Coefficient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169-E33E-42E7-B5B4-0EBBED5C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322614"/>
            <a:ext cx="10858869" cy="4501090"/>
          </a:xfrm>
        </p:spPr>
        <p:txBody>
          <a:bodyPr>
            <a:norm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400" b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will be obtained when we consider x as independent and y as dependent and the other when we consider y as independent and x as dependent. </a:t>
            </a:r>
          </a:p>
          <a:p>
            <a:pPr algn="l" fontAlgn="base">
              <a:lnSpc>
                <a:spcPct val="150000"/>
              </a:lnSpc>
            </a:pPr>
            <a:r>
              <a:rPr lang="en-US" sz="2400" b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 of y on x is represented as </a:t>
            </a:r>
            <a:r>
              <a:rPr lang="en-US" sz="2400" b="0" dirty="0" err="1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byx</a:t>
            </a:r>
            <a:r>
              <a:rPr lang="en-US" sz="2400" b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that of x on y as </a:t>
            </a:r>
            <a:r>
              <a:rPr lang="en-US" sz="2400" b="0" dirty="0" err="1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bxy</a:t>
            </a:r>
            <a:r>
              <a:rPr lang="en-US" sz="2400" b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sz="1600" b="0" i="0" dirty="0">
                <a:solidFill>
                  <a:srgbClr val="424142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2400" b="0" i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regression coefficients must have the same sign. If </a:t>
            </a:r>
            <a:r>
              <a:rPr lang="en-US" sz="2400" b="0" i="0" dirty="0" err="1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byx</a:t>
            </a:r>
            <a:r>
              <a:rPr lang="en-US" sz="2400" b="0" i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positive, </a:t>
            </a:r>
            <a:r>
              <a:rPr lang="en-US" sz="2400" b="0" i="0" dirty="0" err="1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bxy</a:t>
            </a:r>
            <a:r>
              <a:rPr lang="en-US" sz="2400" b="0" i="0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also be positive and vice versa.</a:t>
            </a:r>
          </a:p>
          <a:p>
            <a:pPr algn="l" fontAlgn="base">
              <a:lnSpc>
                <a:spcPct val="150000"/>
              </a:lnSpc>
            </a:pPr>
            <a:endParaRPr lang="en-US" sz="2400" b="0" dirty="0">
              <a:solidFill>
                <a:srgbClr val="4241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5810-C4BA-49FD-A0CC-75FFC35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9ED89-BF42-427D-9F77-40824B83F03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306998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PPT Presentation</Template>
  <TotalTime>996</TotalTime>
  <Words>2549</Words>
  <Application>Microsoft Office PowerPoint</Application>
  <PresentationFormat>Widescreen</PresentationFormat>
  <Paragraphs>185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Georgia</vt:lpstr>
      <vt:lpstr>MathJax_Main</vt:lpstr>
      <vt:lpstr>MathJax_Math-italic</vt:lpstr>
      <vt:lpstr>Open Sans</vt:lpstr>
      <vt:lpstr>Times New Roman</vt:lpstr>
      <vt:lpstr>Office Theme</vt:lpstr>
      <vt:lpstr>Correlation and Regression</vt:lpstr>
      <vt:lpstr>Coefficient of correlation</vt:lpstr>
      <vt:lpstr>Coefficient of correlation</vt:lpstr>
      <vt:lpstr>Correlation Coefficient formula</vt:lpstr>
      <vt:lpstr>Correlation Coefficient formula</vt:lpstr>
      <vt:lpstr>Regression  Coefficient</vt:lpstr>
      <vt:lpstr>Regression  Coefficient</vt:lpstr>
      <vt:lpstr>Properties of Regression  Coefficient</vt:lpstr>
      <vt:lpstr>Properties of Regression  Coefficient</vt:lpstr>
      <vt:lpstr>Properties of Regression  Coefficient</vt:lpstr>
      <vt:lpstr>Regression  Coefficient equations</vt:lpstr>
      <vt:lpstr>Regression  Coefficient of X on Y</vt:lpstr>
      <vt:lpstr>Regression  Coefficient of X on Y</vt:lpstr>
      <vt:lpstr>Regression  Coefficient of  Y  on X</vt:lpstr>
      <vt:lpstr>Regression  Coefficient of  Y  on X</vt:lpstr>
      <vt:lpstr>Regression  Coefficient of  Y  on X</vt:lpstr>
      <vt:lpstr>Regression  Coefficient</vt:lpstr>
      <vt:lpstr>What is Regression  analysis?</vt:lpstr>
      <vt:lpstr>Why do we use Regression  analysis?</vt:lpstr>
      <vt:lpstr>Benefits of using Regression  analysis</vt:lpstr>
      <vt:lpstr>Linear Regression</vt:lpstr>
      <vt:lpstr>Linear Regression</vt:lpstr>
      <vt:lpstr>Linear Regression</vt:lpstr>
      <vt:lpstr>Linear Regression</vt:lpstr>
      <vt:lpstr>Linear Regression</vt:lpstr>
      <vt:lpstr>Simple Linear Regression</vt:lpstr>
      <vt:lpstr>Simple Linear Regression</vt:lpstr>
      <vt:lpstr>Multiple Linear Regression</vt:lpstr>
      <vt:lpstr>Multiple Linear Regression</vt:lpstr>
      <vt:lpstr>Multiple Linear Regression</vt:lpstr>
      <vt:lpstr>Rank correlation</vt:lpstr>
      <vt:lpstr>Rank correlation</vt:lpstr>
      <vt:lpstr>Types of Rank correlation</vt:lpstr>
      <vt:lpstr>Types of Rank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LIZY PERPETUA</dc:creator>
  <cp:lastModifiedBy>LIZY PERPETUA</cp:lastModifiedBy>
  <cp:revision>42</cp:revision>
  <dcterms:created xsi:type="dcterms:W3CDTF">2021-05-19T01:56:32Z</dcterms:created>
  <dcterms:modified xsi:type="dcterms:W3CDTF">2021-08-09T06:18:15Z</dcterms:modified>
</cp:coreProperties>
</file>