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1" r:id="rId2"/>
    <p:sldId id="256" r:id="rId3"/>
    <p:sldId id="257" r:id="rId4"/>
    <p:sldId id="262" r:id="rId5"/>
    <p:sldId id="260" r:id="rId6"/>
    <p:sldId id="258" r:id="rId7"/>
    <p:sldId id="259" r:id="rId8"/>
    <p:sldId id="261"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5" autoAdjust="0"/>
    <p:restoredTop sz="84270" autoAdjust="0"/>
  </p:normalViewPr>
  <p:slideViewPr>
    <p:cSldViewPr snapToGrid="0">
      <p:cViewPr varScale="1">
        <p:scale>
          <a:sx n="73" d="100"/>
          <a:sy n="73" d="100"/>
        </p:scale>
        <p:origin x="1070" y="53"/>
      </p:cViewPr>
      <p:guideLst/>
    </p:cSldViewPr>
  </p:slideViewPr>
  <p:outlineViewPr>
    <p:cViewPr>
      <p:scale>
        <a:sx n="33" d="100"/>
        <a:sy n="33" d="100"/>
      </p:scale>
      <p:origin x="0" y="-159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4E506-9B6A-42FF-92DC-A8A817C89C07}" type="datetimeFigureOut">
              <a:rPr lang="en-IN" smtClean="0"/>
              <a:t>10-03-2021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379E-C959-47C1-AD4E-11DE37621B36}" type="slidenum">
              <a:rPr lang="en-IN" smtClean="0"/>
              <a:t>‹#›</a:t>
            </a:fld>
            <a:endParaRPr lang="en-IN"/>
          </a:p>
        </p:txBody>
      </p:sp>
    </p:spTree>
    <p:extLst>
      <p:ext uri="{BB962C8B-B14F-4D97-AF65-F5344CB8AC3E}">
        <p14:creationId xmlns:p14="http://schemas.microsoft.com/office/powerpoint/2010/main" val="1998798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6C379E-C959-47C1-AD4E-11DE37621B36}" type="slidenum">
              <a:rPr lang="en-IN" smtClean="0"/>
              <a:t>1</a:t>
            </a:fld>
            <a:endParaRPr lang="en-IN"/>
          </a:p>
        </p:txBody>
      </p:sp>
    </p:spTree>
    <p:extLst>
      <p:ext uri="{BB962C8B-B14F-4D97-AF65-F5344CB8AC3E}">
        <p14:creationId xmlns:p14="http://schemas.microsoft.com/office/powerpoint/2010/main" val="616383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6C379E-C959-47C1-AD4E-11DE37621B36}" type="slidenum">
              <a:rPr lang="en-IN" smtClean="0"/>
              <a:t>2</a:t>
            </a:fld>
            <a:endParaRPr lang="en-IN"/>
          </a:p>
        </p:txBody>
      </p:sp>
    </p:spTree>
    <p:extLst>
      <p:ext uri="{BB962C8B-B14F-4D97-AF65-F5344CB8AC3E}">
        <p14:creationId xmlns:p14="http://schemas.microsoft.com/office/powerpoint/2010/main" val="217505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8F96-9621-4A37-BFE0-4B720C215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EF7157-2936-4CD3-AAA9-7851D18F05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0C65C0-1BC9-4896-8BFE-095B714B1187}"/>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5" name="Footer Placeholder 4">
            <a:extLst>
              <a:ext uri="{FF2B5EF4-FFF2-40B4-BE49-F238E27FC236}">
                <a16:creationId xmlns:a16="http://schemas.microsoft.com/office/drawing/2014/main" id="{D515A53A-0D4B-4BC6-B7B6-C91EA8A5D5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4130B7-33D8-4681-A485-F47A3DB4B661}"/>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3684729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7AF7E-EB4B-4C49-832C-A242895F30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B5A8E4-8C7A-4569-B5E9-3FB04EE93D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6354B2-7C45-43EB-9297-9FB6A3711F76}"/>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5" name="Footer Placeholder 4">
            <a:extLst>
              <a:ext uri="{FF2B5EF4-FFF2-40B4-BE49-F238E27FC236}">
                <a16:creationId xmlns:a16="http://schemas.microsoft.com/office/drawing/2014/main" id="{EF9030AF-BB27-4072-BB4F-75C294CBD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F6064E-48A6-41D4-A8D3-DC54843532EC}"/>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1108862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75617-2949-4D5D-97C1-16155982D3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73EB61-889A-4CCD-B5B9-2C4B6210C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A9E5F1-FD74-41BD-8A7B-7B52EA31E437}"/>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5" name="Footer Placeholder 4">
            <a:extLst>
              <a:ext uri="{FF2B5EF4-FFF2-40B4-BE49-F238E27FC236}">
                <a16:creationId xmlns:a16="http://schemas.microsoft.com/office/drawing/2014/main" id="{4FD16914-9665-4DA0-A361-E4011CB2A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2ED83A-E0E0-434A-B283-99F48F8838AC}"/>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256605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40D5-25AE-4EF5-BBA8-720BD4B26B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254399-8A5D-40B0-80D7-C58D2AF83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F807A0-49A0-4933-9664-A777AA93BEDC}"/>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5" name="Footer Placeholder 4">
            <a:extLst>
              <a:ext uri="{FF2B5EF4-FFF2-40B4-BE49-F238E27FC236}">
                <a16:creationId xmlns:a16="http://schemas.microsoft.com/office/drawing/2014/main" id="{2390D0C1-6479-4419-AE78-B97C2191BE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79C9E-F4B6-48E7-BA10-7CE09C128559}"/>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151045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9353-D3A0-41EC-9557-79BBC708B0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E6673E-5CF2-4A81-9EB0-F65322D75D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FB43B-FAF4-48B9-A286-644D4E80FE8F}"/>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5" name="Footer Placeholder 4">
            <a:extLst>
              <a:ext uri="{FF2B5EF4-FFF2-40B4-BE49-F238E27FC236}">
                <a16:creationId xmlns:a16="http://schemas.microsoft.com/office/drawing/2014/main" id="{99E2F1DF-89E9-4FCD-8E4A-B5F08B9E0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DD0099-4462-432D-81E5-79D35F436120}"/>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296645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E9A3-4D16-45FC-A174-91E49C2CF4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D51C91-4D5B-43B9-8A00-F5996F968A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707209B-A1B1-499B-904C-DD4DB48577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4A595F-A96C-4D78-ACF5-9DF888ED2770}"/>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6" name="Footer Placeholder 5">
            <a:extLst>
              <a:ext uri="{FF2B5EF4-FFF2-40B4-BE49-F238E27FC236}">
                <a16:creationId xmlns:a16="http://schemas.microsoft.com/office/drawing/2014/main" id="{114F0B6C-204C-460F-B5D6-D216595A47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8252B3-C181-4E5A-8FEA-19AECCE673B3}"/>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10154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2A2D-8AF7-495E-91AC-E9D53D2151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7E93D-0460-40F0-A32D-AA12A11D0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94FC93-8353-498C-A63C-D18B3E9BB1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4C7E64-F1CB-403F-B135-42B027EE2E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C5926D-8480-4873-8966-9C12C4DDF8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67C8F6-4D49-4CD2-B4A1-ED3586386DD0}"/>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8" name="Footer Placeholder 7">
            <a:extLst>
              <a:ext uri="{FF2B5EF4-FFF2-40B4-BE49-F238E27FC236}">
                <a16:creationId xmlns:a16="http://schemas.microsoft.com/office/drawing/2014/main" id="{2125A146-3F00-43DC-98D8-FAD19374A0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654027-36D6-4898-BD56-ECE99153EA4B}"/>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220659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E4DA-BA41-461A-B7FB-AB06288422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681301-6F0C-4D4A-A473-1572F3FFC90C}"/>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4" name="Footer Placeholder 3">
            <a:extLst>
              <a:ext uri="{FF2B5EF4-FFF2-40B4-BE49-F238E27FC236}">
                <a16:creationId xmlns:a16="http://schemas.microsoft.com/office/drawing/2014/main" id="{69BD1789-5500-4A47-8191-88189BCD301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98840A-D4E5-49BC-8588-8A0DF38B03E9}"/>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2343999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FBF38-C510-47CA-B464-70F4192AB03A}"/>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3" name="Footer Placeholder 2">
            <a:extLst>
              <a:ext uri="{FF2B5EF4-FFF2-40B4-BE49-F238E27FC236}">
                <a16:creationId xmlns:a16="http://schemas.microsoft.com/office/drawing/2014/main" id="{56423330-D02A-4B58-94C9-73A986CC5A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6EAA5A-874E-4346-A6AF-3B025D7C7FC2}"/>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580375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490D-D12E-4B22-9C7C-4D6F442FAD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2334A4-9667-4E7F-80BF-423B16AA1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B3F713-33A4-47AB-A43A-697C153E2B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54884-20B0-4A13-B48D-C4594CFB0343}"/>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6" name="Footer Placeholder 5">
            <a:extLst>
              <a:ext uri="{FF2B5EF4-FFF2-40B4-BE49-F238E27FC236}">
                <a16:creationId xmlns:a16="http://schemas.microsoft.com/office/drawing/2014/main" id="{83D4D3E8-E488-4FFE-A7F6-BBC7EE591D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186E15-64BD-44C4-80BF-E93EE28177D5}"/>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1011560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3AD7-C736-4CED-B32A-907041840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C26BF4-ED44-480C-B256-36CD694AB3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A54D306-AFC0-47E2-AED0-0CC6FCAB5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FAD707-1B0B-49D8-AF98-C17B34353F7D}"/>
              </a:ext>
            </a:extLst>
          </p:cNvPr>
          <p:cNvSpPr>
            <a:spLocks noGrp="1"/>
          </p:cNvSpPr>
          <p:nvPr>
            <p:ph type="dt" sz="half" idx="10"/>
          </p:nvPr>
        </p:nvSpPr>
        <p:spPr/>
        <p:txBody>
          <a:bodyPr/>
          <a:lstStyle/>
          <a:p>
            <a:fld id="{E7A0EDFB-1A85-43DB-A3CA-1C6CDA205B8A}" type="datetimeFigureOut">
              <a:rPr lang="en-IN" smtClean="0"/>
              <a:t>10-03-2021</a:t>
            </a:fld>
            <a:endParaRPr lang="en-IN"/>
          </a:p>
        </p:txBody>
      </p:sp>
      <p:sp>
        <p:nvSpPr>
          <p:cNvPr id="6" name="Footer Placeholder 5">
            <a:extLst>
              <a:ext uri="{FF2B5EF4-FFF2-40B4-BE49-F238E27FC236}">
                <a16:creationId xmlns:a16="http://schemas.microsoft.com/office/drawing/2014/main" id="{6B20BFDB-B160-4CAE-A7B8-2E121598DB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21000A-AA65-400B-8467-8215079BF08E}"/>
              </a:ext>
            </a:extLst>
          </p:cNvPr>
          <p:cNvSpPr>
            <a:spLocks noGrp="1"/>
          </p:cNvSpPr>
          <p:nvPr>
            <p:ph type="sldNum" sz="quarter" idx="12"/>
          </p:nvPr>
        </p:nvSpPr>
        <p:spPr/>
        <p:txBody>
          <a:bodyPr/>
          <a:lstStyle/>
          <a:p>
            <a:fld id="{6E128C81-3083-4DCE-8C7B-4574220F730A}" type="slidenum">
              <a:rPr lang="en-IN" smtClean="0"/>
              <a:t>‹#›</a:t>
            </a:fld>
            <a:endParaRPr lang="en-IN"/>
          </a:p>
        </p:txBody>
      </p:sp>
    </p:spTree>
    <p:extLst>
      <p:ext uri="{BB962C8B-B14F-4D97-AF65-F5344CB8AC3E}">
        <p14:creationId xmlns:p14="http://schemas.microsoft.com/office/powerpoint/2010/main" val="489155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5322-C256-4D6F-AB56-FBF627FA0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2CC8BE-FDA6-44E6-AA31-D2665F587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A10A9-554B-4E76-8701-01C817C8B5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0EDFB-1A85-43DB-A3CA-1C6CDA205B8A}" type="datetimeFigureOut">
              <a:rPr lang="en-IN" smtClean="0"/>
              <a:t>10-03-2021</a:t>
            </a:fld>
            <a:endParaRPr lang="en-IN"/>
          </a:p>
        </p:txBody>
      </p:sp>
      <p:sp>
        <p:nvSpPr>
          <p:cNvPr id="5" name="Footer Placeholder 4">
            <a:extLst>
              <a:ext uri="{FF2B5EF4-FFF2-40B4-BE49-F238E27FC236}">
                <a16:creationId xmlns:a16="http://schemas.microsoft.com/office/drawing/2014/main" id="{652788B6-0FB3-4A04-872A-B6CFCC8A6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A86E13-42EC-4CD5-812A-D6D8B25E1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128C81-3083-4DCE-8C7B-4574220F730A}" type="slidenum">
              <a:rPr lang="en-IN" smtClean="0"/>
              <a:t>‹#›</a:t>
            </a:fld>
            <a:endParaRPr lang="en-IN"/>
          </a:p>
        </p:txBody>
      </p:sp>
    </p:spTree>
    <p:extLst>
      <p:ext uri="{BB962C8B-B14F-4D97-AF65-F5344CB8AC3E}">
        <p14:creationId xmlns:p14="http://schemas.microsoft.com/office/powerpoint/2010/main" val="4007700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EB9CE4-38A9-417B-BB66-511FD78FEC0E}"/>
              </a:ext>
            </a:extLst>
          </p:cNvPr>
          <p:cNvSpPr txBox="1"/>
          <p:nvPr/>
        </p:nvSpPr>
        <p:spPr>
          <a:xfrm>
            <a:off x="2280745" y="2598003"/>
            <a:ext cx="7977352" cy="830997"/>
          </a:xfrm>
          <a:prstGeom prst="rect">
            <a:avLst/>
          </a:prstGeom>
          <a:noFill/>
        </p:spPr>
        <p:txBody>
          <a:bodyPr wrap="square">
            <a:spAutoFit/>
          </a:bodyPr>
          <a:lstStyle/>
          <a:p>
            <a:r>
              <a:rPr lang="en-US" sz="4800" b="1" dirty="0"/>
              <a:t>Introduction to Probability </a:t>
            </a:r>
            <a:endParaRPr lang="en-IN" sz="4800" b="1" dirty="0"/>
          </a:p>
        </p:txBody>
      </p:sp>
      <p:pic>
        <p:nvPicPr>
          <p:cNvPr id="6" name="Picture 5">
            <a:extLst>
              <a:ext uri="{FF2B5EF4-FFF2-40B4-BE49-F238E27FC236}">
                <a16:creationId xmlns:a16="http://schemas.microsoft.com/office/drawing/2014/main" id="{63CEF2EF-7FB5-4EFC-A8CC-0267F276B6D8}"/>
              </a:ext>
            </a:extLst>
          </p:cNvPr>
          <p:cNvPicPr>
            <a:picLocks noChangeAspect="1"/>
          </p:cNvPicPr>
          <p:nvPr/>
        </p:nvPicPr>
        <p:blipFill>
          <a:blip r:embed="rId3">
            <a:duotone>
              <a:schemeClr val="accent3">
                <a:shade val="45000"/>
                <a:satMod val="135000"/>
              </a:schemeClr>
              <a:prstClr val="white"/>
            </a:duotone>
          </a:blip>
          <a:stretch>
            <a:fillRect/>
          </a:stretch>
        </p:blipFill>
        <p:spPr>
          <a:xfrm>
            <a:off x="66533" y="6047162"/>
            <a:ext cx="12058933" cy="810838"/>
          </a:xfrm>
          <a:prstGeom prst="rect">
            <a:avLst/>
          </a:prstGeom>
        </p:spPr>
      </p:pic>
      <p:pic>
        <p:nvPicPr>
          <p:cNvPr id="7" name="Picture 6">
            <a:extLst>
              <a:ext uri="{FF2B5EF4-FFF2-40B4-BE49-F238E27FC236}">
                <a16:creationId xmlns:a16="http://schemas.microsoft.com/office/drawing/2014/main" id="{70A7DB3C-2FD0-46A3-B0D8-4B4496A91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216400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a:xfrm>
            <a:off x="301841" y="365125"/>
            <a:ext cx="11051959" cy="664685"/>
          </a:xfrm>
        </p:spPr>
        <p:txBody>
          <a:bodyPr>
            <a:normAutofit/>
          </a:bodyPr>
          <a:lstStyle/>
          <a:p>
            <a:r>
              <a:rPr lang="en-US" sz="4000" dirty="0">
                <a:latin typeface="Times New Roman" panose="02020603050405020304" pitchFamily="18" charset="0"/>
                <a:cs typeface="Times New Roman" panose="02020603050405020304" pitchFamily="18" charset="0"/>
              </a:rPr>
              <a:t>Probability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426364" y="1034221"/>
            <a:ext cx="10980938" cy="4586813"/>
          </a:xfrm>
        </p:spPr>
        <p:txBody>
          <a:bodyPr>
            <a:no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Example:</a:t>
            </a:r>
          </a:p>
          <a:p>
            <a:pPr marL="0" indent="0">
              <a:lnSpc>
                <a:spcPct val="150000"/>
              </a:lnSpc>
              <a:buNone/>
            </a:pPr>
            <a:r>
              <a:rPr lang="en-US" sz="2000" dirty="0">
                <a:latin typeface="Times New Roman" panose="02020603050405020304" pitchFamily="18" charset="0"/>
                <a:cs typeface="Times New Roman" panose="02020603050405020304" pitchFamily="18" charset="0"/>
              </a:rPr>
              <a:t> Toss two coins. Find the probability of at least one head appearing.</a:t>
            </a:r>
          </a:p>
          <a:p>
            <a:pPr marL="0" indent="0">
              <a:lnSpc>
                <a:spcPct val="150000"/>
              </a:lnSpc>
              <a:buNone/>
            </a:pPr>
            <a:r>
              <a:rPr lang="en-US" sz="2000" dirty="0">
                <a:latin typeface="Times New Roman" panose="02020603050405020304" pitchFamily="18" charset="0"/>
                <a:cs typeface="Times New Roman" panose="02020603050405020304" pitchFamily="18" charset="0"/>
              </a:rPr>
              <a:t> Solution: At least one head is interpreted as one head or two heads.</a:t>
            </a:r>
          </a:p>
          <a:p>
            <a:pPr marL="0" indent="0">
              <a:lnSpc>
                <a:spcPct val="150000"/>
              </a:lnSpc>
              <a:buNone/>
            </a:pPr>
            <a:r>
              <a:rPr lang="en-US" sz="2000" dirty="0">
                <a:latin typeface="Times New Roman" panose="02020603050405020304" pitchFamily="18" charset="0"/>
                <a:cs typeface="Times New Roman" panose="02020603050405020304" pitchFamily="18" charset="0"/>
              </a:rPr>
              <a:t>  Step 1: Find the sample space:{ HH, HT, TH, TT} There are four possible outcomes.</a:t>
            </a:r>
          </a:p>
          <a:p>
            <a:pPr marL="0" indent="0">
              <a:lnSpc>
                <a:spcPct val="150000"/>
              </a:lnSpc>
              <a:buNone/>
            </a:pPr>
            <a:r>
              <a:rPr lang="en-US" sz="2000" dirty="0">
                <a:latin typeface="Times New Roman" panose="02020603050405020304" pitchFamily="18" charset="0"/>
                <a:cs typeface="Times New Roman" panose="02020603050405020304" pitchFamily="18" charset="0"/>
              </a:rPr>
              <a:t>   Step 2: How many outcomes of the event “at least one head” </a:t>
            </a:r>
          </a:p>
          <a:p>
            <a:pPr marL="0" indent="0">
              <a:lnSpc>
                <a:spcPct val="150000"/>
              </a:lnSpc>
              <a:buNone/>
            </a:pPr>
            <a:r>
              <a:rPr lang="en-US" sz="2000" dirty="0">
                <a:latin typeface="Times New Roman" panose="02020603050405020304" pitchFamily="18" charset="0"/>
                <a:cs typeface="Times New Roman" panose="02020603050405020304" pitchFamily="18" charset="0"/>
              </a:rPr>
              <a:t>   Answer: 3 : { HH, HT, TH}</a:t>
            </a:r>
          </a:p>
          <a:p>
            <a:pPr marL="0" indent="0">
              <a:lnSpc>
                <a:spcPct val="150000"/>
              </a:lnSpc>
              <a:buNone/>
            </a:pPr>
            <a:r>
              <a:rPr lang="en-US" sz="2000" dirty="0">
                <a:latin typeface="Times New Roman" panose="02020603050405020304" pitchFamily="18" charset="0"/>
                <a:cs typeface="Times New Roman" panose="02020603050405020304" pitchFamily="18" charset="0"/>
              </a:rPr>
              <a:t>   Step 3: Use P(E)=</a:t>
            </a:r>
            <a:r>
              <a:rPr lang="en-IN" sz="2000" dirty="0">
                <a:latin typeface="Times New Roman" panose="02020603050405020304" pitchFamily="18" charset="0"/>
                <a:cs typeface="Times New Roman" panose="02020603050405020304" pitchFamily="18" charset="0"/>
              </a:rPr>
              <a:t>n (E)/n( S</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¾ = </a:t>
            </a:r>
            <a:r>
              <a:rPr lang="en-US" sz="2000" dirty="0">
                <a:latin typeface="Times New Roman" panose="02020603050405020304" pitchFamily="18" charset="0"/>
                <a:cs typeface="Times New Roman" panose="02020603050405020304" pitchFamily="18" charset="0"/>
              </a:rPr>
              <a:t>0.75 = 75%</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315421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a:xfrm>
            <a:off x="301841" y="365125"/>
            <a:ext cx="11051959" cy="664685"/>
          </a:xfrm>
        </p:spPr>
        <p:txBody>
          <a:bodyPr>
            <a:normAutofit/>
          </a:bodyPr>
          <a:lstStyle/>
          <a:p>
            <a:r>
              <a:rPr lang="en-US" sz="4000" dirty="0">
                <a:latin typeface="Times New Roman" panose="02020603050405020304" pitchFamily="18" charset="0"/>
                <a:cs typeface="Times New Roman" panose="02020603050405020304" pitchFamily="18" charset="0"/>
              </a:rPr>
              <a:t>Axioms of Probability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426364" y="1034221"/>
            <a:ext cx="10980938" cy="4586813"/>
          </a:xfrm>
        </p:spPr>
        <p:txBody>
          <a:bodyPr>
            <a:noAutofit/>
          </a:bodyPr>
          <a:lstStyle/>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Axiomatic probability is just another way of describing the probability of an event.</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As, the word itself says, in this approach some axioms are predefined before assigning probabilities.</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is done to quantize the event and hence to ease the calculation of  </a:t>
            </a:r>
            <a:r>
              <a:rPr lang="en-US" sz="2000" b="1" dirty="0">
                <a:latin typeface="Times New Roman" panose="02020603050405020304" pitchFamily="18" charset="0"/>
                <a:cs typeface="Times New Roman" panose="02020603050405020304" pitchFamily="18" charset="0"/>
              </a:rPr>
              <a:t>occurrence </a:t>
            </a:r>
            <a:r>
              <a:rPr lang="en-US" sz="2000" dirty="0">
                <a:latin typeface="Times New Roman" panose="02020603050405020304" pitchFamily="18" charset="0"/>
                <a:cs typeface="Times New Roman" panose="02020603050405020304" pitchFamily="18" charset="0"/>
              </a:rPr>
              <a:t>or </a:t>
            </a:r>
            <a:r>
              <a:rPr lang="en-US" sz="2000" b="1" dirty="0">
                <a:latin typeface="Times New Roman" panose="02020603050405020304" pitchFamily="18" charset="0"/>
                <a:cs typeface="Times New Roman" panose="02020603050405020304" pitchFamily="18" charset="0"/>
              </a:rPr>
              <a:t>non-occurrence </a:t>
            </a:r>
            <a:r>
              <a:rPr lang="en-US" sz="2000" dirty="0">
                <a:latin typeface="Times New Roman" panose="02020603050405020304" pitchFamily="18" charset="0"/>
                <a:cs typeface="Times New Roman" panose="02020603050405020304" pitchFamily="18" charset="0"/>
              </a:rPr>
              <a:t>of the event.</a:t>
            </a:r>
          </a:p>
          <a:p>
            <a:pPr>
              <a:lnSpc>
                <a:spcPct val="150000"/>
              </a:lnSpc>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The axioms of probability are mathematical rules that probability must satisfy. </a:t>
            </a:r>
          </a:p>
          <a:p>
            <a:pPr>
              <a:lnSpc>
                <a:spcPct val="150000"/>
              </a:lnSpc>
              <a:buFont typeface="Wingdings" panose="05000000000000000000" pitchFamily="2" charset="2"/>
              <a:buChar char="v"/>
            </a:pPr>
            <a:r>
              <a:rPr lang="en-US" sz="2000" b="0" i="0" dirty="0">
                <a:solidFill>
                  <a:srgbClr val="000000"/>
                </a:solidFill>
                <a:effectLst/>
                <a:latin typeface="Times New Roman" panose="02020603050405020304" pitchFamily="18" charset="0"/>
                <a:cs typeface="Times New Roman" panose="02020603050405020304" pitchFamily="18" charset="0"/>
              </a:rPr>
              <a:t>Let A and B be events. Let </a:t>
            </a:r>
            <a:r>
              <a:rPr lang="en-US" sz="2000" b="1" i="0" dirty="0">
                <a:solidFill>
                  <a:srgbClr val="000000"/>
                </a:solidFill>
                <a:effectLst/>
                <a:latin typeface="Times New Roman" panose="02020603050405020304" pitchFamily="18" charset="0"/>
                <a:cs typeface="Times New Roman" panose="02020603050405020304" pitchFamily="18" charset="0"/>
              </a:rPr>
              <a:t>p(A)</a:t>
            </a:r>
            <a:r>
              <a:rPr lang="en-US" sz="2000" b="0" i="0" dirty="0">
                <a:solidFill>
                  <a:srgbClr val="000000"/>
                </a:solidFill>
                <a:effectLst/>
                <a:latin typeface="Times New Roman" panose="02020603050405020304" pitchFamily="18" charset="0"/>
                <a:cs typeface="Times New Roman" panose="02020603050405020304" pitchFamily="18" charset="0"/>
              </a:rPr>
              <a:t> denote the probability of the event </a:t>
            </a:r>
            <a:r>
              <a:rPr lang="en-US" sz="2000" b="1" i="0" dirty="0">
                <a:solidFill>
                  <a:srgbClr val="000000"/>
                </a:solidFill>
                <a:effectLst/>
                <a:latin typeface="Times New Roman" panose="02020603050405020304" pitchFamily="18" charset="0"/>
                <a:cs typeface="Times New Roman" panose="02020603050405020304" pitchFamily="18" charset="0"/>
              </a:rPr>
              <a:t>A</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35474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a:xfrm>
            <a:off x="301841" y="365125"/>
            <a:ext cx="11051959" cy="664685"/>
          </a:xfrm>
        </p:spPr>
        <p:txBody>
          <a:bodyPr>
            <a:normAutofit/>
          </a:bodyPr>
          <a:lstStyle/>
          <a:p>
            <a:r>
              <a:rPr lang="en-US" sz="4000" dirty="0">
                <a:latin typeface="Times New Roman" panose="02020603050405020304" pitchFamily="18" charset="0"/>
                <a:cs typeface="Times New Roman" panose="02020603050405020304" pitchFamily="18" charset="0"/>
              </a:rPr>
              <a:t>Axioms of Probability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426364" y="1034221"/>
            <a:ext cx="10182452" cy="4586813"/>
          </a:xfrm>
        </p:spPr>
        <p:txBody>
          <a:bodyPr>
            <a:noAutofit/>
          </a:bodyPr>
          <a:lstStyle/>
          <a:p>
            <a:pPr marL="0" indent="0" algn="l">
              <a:lnSpc>
                <a:spcPct val="150000"/>
              </a:lnSpc>
              <a:buNone/>
            </a:pPr>
            <a:r>
              <a:rPr lang="en-US" sz="2000" b="0" i="0" dirty="0">
                <a:solidFill>
                  <a:srgbClr val="000000"/>
                </a:solidFill>
                <a:effectLst/>
                <a:latin typeface="Times New Roman" panose="02020603050405020304" pitchFamily="18" charset="0"/>
                <a:cs typeface="Times New Roman" panose="02020603050405020304" pitchFamily="18" charset="0"/>
              </a:rPr>
              <a:t>    The axioms of probability are these three conditions on the function </a:t>
            </a:r>
            <a:r>
              <a:rPr lang="en-US" sz="2000" b="1" i="0" dirty="0">
                <a:solidFill>
                  <a:srgbClr val="000085"/>
                </a:solidFill>
                <a:effectLst/>
                <a:latin typeface="Times New Roman" panose="02020603050405020304" pitchFamily="18" charset="0"/>
                <a:cs typeface="Times New Roman" panose="02020603050405020304" pitchFamily="18" charset="0"/>
              </a:rPr>
              <a:t>P </a:t>
            </a:r>
          </a:p>
          <a:p>
            <a:pPr algn="l">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The probability of every event is at least zero. (For every event A, </a:t>
            </a:r>
            <a:r>
              <a:rPr lang="en-US" sz="2000" b="1" i="0" dirty="0">
                <a:effectLst/>
                <a:latin typeface="Times New Roman" panose="02020603050405020304" pitchFamily="18" charset="0"/>
                <a:cs typeface="Times New Roman" panose="02020603050405020304" pitchFamily="18" charset="0"/>
              </a:rPr>
              <a:t>P(A) ≥ 0</a:t>
            </a:r>
            <a:r>
              <a:rPr lang="en-US" sz="2000" b="0" i="0" dirty="0">
                <a:solidFill>
                  <a:srgbClr val="000000"/>
                </a:solidFill>
                <a:effectLst/>
                <a:latin typeface="Times New Roman" panose="02020603050405020304" pitchFamily="18" charset="0"/>
                <a:cs typeface="Times New Roman" panose="02020603050405020304" pitchFamily="18" charset="0"/>
              </a:rPr>
              <a:t>. There is no such thing as a negative probability.)</a:t>
            </a:r>
          </a:p>
          <a:p>
            <a:pPr algn="l">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The probability of the entire outcome space is 100% (</a:t>
            </a:r>
            <a:r>
              <a:rPr lang="en-US" sz="2000" b="1" dirty="0">
                <a:solidFill>
                  <a:srgbClr val="000000"/>
                </a:solidFill>
                <a:latin typeface="Times New Roman" panose="02020603050405020304" pitchFamily="18" charset="0"/>
                <a:cs typeface="Times New Roman" panose="02020603050405020304" pitchFamily="18" charset="0"/>
              </a:rPr>
              <a:t>P</a:t>
            </a:r>
            <a:r>
              <a:rPr lang="en-US" sz="2000" b="1" i="0" dirty="0">
                <a:solidFill>
                  <a:srgbClr val="000000"/>
                </a:solidFill>
                <a:effectLst/>
                <a:latin typeface="Times New Roman" panose="02020603050405020304" pitchFamily="18" charset="0"/>
                <a:cs typeface="Times New Roman" panose="02020603050405020304" pitchFamily="18" charset="0"/>
              </a:rPr>
              <a:t>(</a:t>
            </a:r>
            <a:r>
              <a:rPr lang="en-US" sz="2000" b="1" dirty="0">
                <a:solidFill>
                  <a:srgbClr val="000000"/>
                </a:solidFill>
                <a:latin typeface="Times New Roman" panose="02020603050405020304" pitchFamily="18" charset="0"/>
                <a:cs typeface="Times New Roman" panose="02020603050405020304" pitchFamily="18" charset="0"/>
              </a:rPr>
              <a:t>S</a:t>
            </a:r>
            <a:r>
              <a:rPr lang="en-US" sz="2000" b="1" i="0" dirty="0">
                <a:solidFill>
                  <a:srgbClr val="000000"/>
                </a:solidFill>
                <a:effectLst/>
                <a:latin typeface="Times New Roman" panose="02020603050405020304" pitchFamily="18" charset="0"/>
                <a:cs typeface="Times New Roman" panose="02020603050405020304" pitchFamily="18" charset="0"/>
              </a:rPr>
              <a:t>)=100% </a:t>
            </a:r>
            <a:r>
              <a:rPr lang="en-US" sz="2000" b="0" i="0" dirty="0">
                <a:solidFill>
                  <a:srgbClr val="000000"/>
                </a:solidFill>
                <a:effectLst/>
                <a:latin typeface="Times New Roman" panose="02020603050405020304" pitchFamily="18" charset="0"/>
                <a:cs typeface="Times New Roman" panose="02020603050405020304" pitchFamily="18" charset="0"/>
              </a:rPr>
              <a:t>The chance that </a:t>
            </a:r>
            <a:r>
              <a:rPr lang="en-US" sz="2000" b="0" i="1" dirty="0">
                <a:solidFill>
                  <a:srgbClr val="000000"/>
                </a:solidFill>
                <a:effectLst/>
                <a:latin typeface="Times New Roman" panose="02020603050405020304" pitchFamily="18" charset="0"/>
                <a:cs typeface="Times New Roman" panose="02020603050405020304" pitchFamily="18" charset="0"/>
              </a:rPr>
              <a:t>something</a:t>
            </a:r>
            <a:r>
              <a:rPr lang="en-US" sz="2000" b="0" i="0" dirty="0">
                <a:solidFill>
                  <a:srgbClr val="000000"/>
                </a:solidFill>
                <a:effectLst/>
                <a:latin typeface="Times New Roman" panose="02020603050405020304" pitchFamily="18" charset="0"/>
                <a:cs typeface="Times New Roman" panose="02020603050405020304" pitchFamily="18" charset="0"/>
              </a:rPr>
              <a:t> in the outcome space occurs is 100%, because the outcome space contains every possible outcome.)</a:t>
            </a:r>
          </a:p>
          <a:p>
            <a:pPr algn="l">
              <a:lnSpc>
                <a:spcPct val="150000"/>
              </a:lnSpc>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If two events are disjoint the probability that either of the events happens is the sum of the probabilities that each happens. (If </a:t>
            </a:r>
            <a:r>
              <a:rPr lang="en-US" sz="2000" b="1" i="0" dirty="0">
                <a:effectLst/>
                <a:latin typeface="Times New Roman" panose="02020603050405020304" pitchFamily="18" charset="0"/>
                <a:cs typeface="Times New Roman" panose="02020603050405020304" pitchFamily="18" charset="0"/>
              </a:rPr>
              <a:t>AB = {}</a:t>
            </a: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P(A ∪ B) = P(A) + P(B)</a:t>
            </a:r>
            <a:r>
              <a:rPr lang="en-US" sz="2000" b="0" i="0" dirty="0">
                <a:effectLst/>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2507783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a:xfrm>
            <a:off x="301841" y="218972"/>
            <a:ext cx="11051959" cy="810838"/>
          </a:xfrm>
        </p:spPr>
        <p:txBody>
          <a:bodyPr>
            <a:normAutofit fontScale="90000"/>
          </a:bodyPr>
          <a:lstStyle/>
          <a:p>
            <a:pPr marL="0" marR="0" lvl="0" indent="0" defTabSz="914400" rtl="0" eaLnBrk="1" fontAlgn="auto" latinLnBrk="0" hangingPunct="1">
              <a:lnSpc>
                <a:spcPct val="90000"/>
              </a:lnSpc>
              <a:spcBef>
                <a:spcPts val="1000"/>
              </a:spcBef>
              <a:spcAft>
                <a:spcPts val="0"/>
              </a:spcAft>
              <a:tabLst/>
              <a:defRPr/>
            </a:pPr>
            <a:b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IN" sz="3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Baye’s</a:t>
            </a:r>
            <a: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theorem in probability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426364" y="1034221"/>
            <a:ext cx="10182452" cy="4586813"/>
          </a:xfrm>
        </p:spPr>
        <p:txBody>
          <a:bodyPr>
            <a:noAutofit/>
          </a:bodyPr>
          <a:lstStyle/>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In probability, bayes theorem is a mathematical formula, which is used to determine the conditional probability of the given event. </a:t>
            </a:r>
            <a:r>
              <a:rPr lang="en-US" sz="2000" dirty="0">
                <a:latin typeface="Times New Roman" panose="02020603050405020304" pitchFamily="18" charset="0"/>
                <a:cs typeface="Times New Roman" panose="02020603050405020304" pitchFamily="18" charset="0"/>
              </a:rPr>
              <a:t>Conditional probability is defined as the likelihood that an event will occur, based on the occurrence of a previous outcome</a:t>
            </a:r>
            <a:endParaRPr lang="en-US" sz="20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3541656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a:xfrm>
            <a:off x="301841" y="218972"/>
            <a:ext cx="11051959" cy="810838"/>
          </a:xfrm>
        </p:spPr>
        <p:txBody>
          <a:bodyPr>
            <a:normAutofit fontScale="90000"/>
          </a:bodyPr>
          <a:lstStyle/>
          <a:p>
            <a:pPr marL="0" marR="0" lvl="0" indent="0" defTabSz="914400" rtl="0" eaLnBrk="1" fontAlgn="auto" latinLnBrk="0" hangingPunct="1">
              <a:lnSpc>
                <a:spcPct val="90000"/>
              </a:lnSpc>
              <a:spcBef>
                <a:spcPts val="1000"/>
              </a:spcBef>
              <a:spcAft>
                <a:spcPts val="0"/>
              </a:spcAft>
              <a:tabLst/>
              <a:defRPr/>
            </a:pPr>
            <a:b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Formula for </a:t>
            </a:r>
            <a:r>
              <a:rPr kumimoji="0" lang="en-IN" sz="3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Baye’s</a:t>
            </a:r>
            <a: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theorem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301842" y="1289154"/>
            <a:ext cx="10306974" cy="4497049"/>
          </a:xfrm>
        </p:spPr>
        <p:txBody>
          <a:bodyPr>
            <a:noAutofit/>
          </a:bodyPr>
          <a:lstStyle/>
          <a:p>
            <a:pPr algn="l"/>
            <a:r>
              <a:rPr lang="en-US" sz="2000" b="0" i="0" dirty="0">
                <a:effectLst/>
                <a:latin typeface="Times New Roman" panose="02020603050405020304" pitchFamily="18" charset="0"/>
                <a:cs typeface="Times New Roman" panose="02020603050405020304" pitchFamily="18" charset="0"/>
              </a:rPr>
              <a:t>The Bayes’ theorem is expressed in the following formula:</a:t>
            </a:r>
          </a:p>
          <a:p>
            <a:pPr marL="0" indent="0" algn="l">
              <a:buNone/>
            </a:pPr>
            <a:endParaRPr lang="en-US" sz="2000" b="0" i="0" dirty="0">
              <a:effectLst/>
              <a:latin typeface="Times New Roman" panose="02020603050405020304" pitchFamily="18" charset="0"/>
              <a:cs typeface="Times New Roman" panose="02020603050405020304" pitchFamily="18" charset="0"/>
            </a:endParaRPr>
          </a:p>
          <a:p>
            <a:pPr marL="0" indent="0" algn="l">
              <a:lnSpc>
                <a:spcPct val="150000"/>
              </a:lnSpc>
              <a:buNone/>
            </a:pPr>
            <a:endParaRPr lang="en-US" sz="2000" b="0" i="0" dirty="0">
              <a:effectLst/>
              <a:latin typeface="Times New Roman" panose="02020603050405020304" pitchFamily="18" charset="0"/>
              <a:cs typeface="Times New Roman" panose="02020603050405020304" pitchFamily="18" charset="0"/>
            </a:endParaRP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Where:</a:t>
            </a: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P(A|B) – the probability of event A occurring, given event B has occurred</a:t>
            </a: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P(B|A) – the probability of event B occurring, given event A has occurred</a:t>
            </a: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P(A) – the probability of event A</a:t>
            </a: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P(B) – the probability of event B</a:t>
            </a: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pic>
        <p:nvPicPr>
          <p:cNvPr id="6" name="Picture 5">
            <a:extLst>
              <a:ext uri="{FF2B5EF4-FFF2-40B4-BE49-F238E27FC236}">
                <a16:creationId xmlns:a16="http://schemas.microsoft.com/office/drawing/2014/main" id="{D9A5BCCD-495E-42A8-866B-C706050903A4}"/>
              </a:ext>
            </a:extLst>
          </p:cNvPr>
          <p:cNvPicPr>
            <a:picLocks noChangeAspect="1"/>
          </p:cNvPicPr>
          <p:nvPr/>
        </p:nvPicPr>
        <p:blipFill>
          <a:blip r:embed="rId4"/>
          <a:stretch>
            <a:fillRect/>
          </a:stretch>
        </p:blipFill>
        <p:spPr>
          <a:xfrm>
            <a:off x="2984760" y="1914994"/>
            <a:ext cx="3286125" cy="971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52859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a:xfrm>
            <a:off x="301841" y="218972"/>
            <a:ext cx="11051959" cy="810838"/>
          </a:xfrm>
        </p:spPr>
        <p:txBody>
          <a:bodyPr>
            <a:normAutofit fontScale="90000"/>
          </a:bodyPr>
          <a:lstStyle/>
          <a:p>
            <a:pPr marL="0" marR="0" lvl="0" indent="0" defTabSz="914400" rtl="0" eaLnBrk="1" fontAlgn="auto" latinLnBrk="0" hangingPunct="1">
              <a:lnSpc>
                <a:spcPct val="90000"/>
              </a:lnSpc>
              <a:spcBef>
                <a:spcPts val="1000"/>
              </a:spcBef>
              <a:spcAft>
                <a:spcPts val="0"/>
              </a:spcAft>
              <a:tabLst/>
              <a:defRPr/>
            </a:pPr>
            <a:b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lang="en-IN" sz="3200" dirty="0">
                <a:solidFill>
                  <a:prstClr val="black"/>
                </a:solidFill>
                <a:latin typeface="Times New Roman" panose="02020603050405020304" pitchFamily="18" charset="0"/>
                <a:ea typeface="+mn-ea"/>
                <a:cs typeface="Times New Roman" panose="02020603050405020304" pitchFamily="18" charset="0"/>
              </a:rPr>
              <a:t>E</a:t>
            </a:r>
            <a:r>
              <a:rPr kumimoji="0" lang="en-IN" sz="3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xample</a:t>
            </a:r>
            <a: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for Bayes theorem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301842" y="1289154"/>
            <a:ext cx="10306974" cy="4497049"/>
          </a:xfrm>
        </p:spPr>
        <p:txBody>
          <a:bodyPr>
            <a:noAutofit/>
          </a:bodyPr>
          <a:lstStyle/>
          <a:p>
            <a:pPr marL="0" indent="0" algn="l" fontAlgn="base">
              <a:lnSpc>
                <a:spcPct val="150000"/>
              </a:lnSpc>
              <a:buNone/>
            </a:pPr>
            <a:r>
              <a:rPr lang="en-US" sz="2000" dirty="0">
                <a:latin typeface="Times New Roman" panose="02020603050405020304" pitchFamily="18" charset="0"/>
                <a:cs typeface="Times New Roman" panose="02020603050405020304" pitchFamily="18" charset="0"/>
              </a:rPr>
              <a:t>F</a:t>
            </a:r>
            <a:r>
              <a:rPr lang="en-US" sz="2000" b="0" i="0" dirty="0">
                <a:effectLst/>
                <a:latin typeface="Times New Roman" panose="02020603050405020304" pitchFamily="18" charset="0"/>
                <a:cs typeface="Times New Roman" panose="02020603050405020304" pitchFamily="18" charset="0"/>
              </a:rPr>
              <a:t>ind out a patient’s probability of having cancer disease if they are an alcoholic. “Being an alcoholic” is the test (kind of like a litmus test) for liver disease.</a:t>
            </a:r>
          </a:p>
          <a:p>
            <a:pPr algn="l" fontAlgn="base">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a:t>
            </a:r>
            <a:r>
              <a:rPr lang="en-US" sz="2000" b="0" i="0" dirty="0">
                <a:effectLst/>
                <a:latin typeface="Times New Roman" panose="02020603050405020304" pitchFamily="18" charset="0"/>
                <a:cs typeface="Times New Roman" panose="02020603050405020304" pitchFamily="18" charset="0"/>
              </a:rPr>
              <a:t> could mean the event “Patient has cancer disease.” Past data tells you that 20% of patients entering your clinic have cancer disease. P(A) = 0.20.</a:t>
            </a:r>
          </a:p>
          <a:p>
            <a:pPr algn="l" fontAlgn="base">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B</a:t>
            </a:r>
            <a:r>
              <a:rPr lang="en-US" sz="2000" b="0" i="0" dirty="0">
                <a:effectLst/>
                <a:latin typeface="Times New Roman" panose="02020603050405020304" pitchFamily="18" charset="0"/>
                <a:cs typeface="Times New Roman" panose="02020603050405020304" pitchFamily="18" charset="0"/>
              </a:rPr>
              <a:t> could mean the litmus test that “Patient is an alcoholic.” Five percent of the clinic’s patients are alcoholics. P(B) = 0.05.</a:t>
            </a:r>
          </a:p>
          <a:p>
            <a:pPr algn="l" fontAlgn="base">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You might also know that among those patients diagnosed with cancer disease, 9% are alcoholics. This is your </a:t>
            </a:r>
            <a:r>
              <a:rPr lang="en-US" sz="2000" b="1" i="0" dirty="0">
                <a:effectLst/>
                <a:latin typeface="Times New Roman" panose="02020603050405020304" pitchFamily="18" charset="0"/>
                <a:cs typeface="Times New Roman" panose="02020603050405020304" pitchFamily="18" charset="0"/>
              </a:rPr>
              <a:t>B|A:</a:t>
            </a:r>
            <a:r>
              <a:rPr lang="en-US" sz="2000" b="0" i="0" dirty="0">
                <a:effectLst/>
                <a:latin typeface="Times New Roman" panose="02020603050405020304" pitchFamily="18" charset="0"/>
                <a:cs typeface="Times New Roman" panose="02020603050405020304" pitchFamily="18" charset="0"/>
              </a:rPr>
              <a:t> the probability that a patient is alcoholic, given that they have cancer disease, is 9%.</a:t>
            </a:r>
          </a:p>
          <a:p>
            <a:pPr marL="0" indent="0" algn="l">
              <a:buNone/>
            </a:pPr>
            <a:endParaRPr lang="en-US" sz="20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4291165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a:xfrm>
            <a:off x="301841" y="218972"/>
            <a:ext cx="11051959" cy="810838"/>
          </a:xfrm>
        </p:spPr>
        <p:txBody>
          <a:bodyPr>
            <a:normAutofit fontScale="90000"/>
          </a:bodyPr>
          <a:lstStyle/>
          <a:p>
            <a:pPr marL="0" marR="0" lvl="0" indent="0" defTabSz="914400" rtl="0" eaLnBrk="1" fontAlgn="auto" latinLnBrk="0" hangingPunct="1">
              <a:lnSpc>
                <a:spcPct val="90000"/>
              </a:lnSpc>
              <a:spcBef>
                <a:spcPts val="1000"/>
              </a:spcBef>
              <a:spcAft>
                <a:spcPts val="0"/>
              </a:spcAft>
              <a:tabLst/>
              <a:defRPr/>
            </a:pPr>
            <a:b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lang="en-IN" sz="3200" dirty="0">
                <a:solidFill>
                  <a:prstClr val="black"/>
                </a:solidFill>
                <a:latin typeface="Times New Roman" panose="02020603050405020304" pitchFamily="18" charset="0"/>
                <a:ea typeface="+mn-ea"/>
                <a:cs typeface="Times New Roman" panose="02020603050405020304" pitchFamily="18" charset="0"/>
              </a:rPr>
              <a:t>Ex</a:t>
            </a:r>
            <a:r>
              <a:rPr kumimoji="0" lang="en-IN"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ample for Bayes theorem</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301842" y="1289154"/>
            <a:ext cx="10306974" cy="4497049"/>
          </a:xfrm>
        </p:spPr>
        <p:txBody>
          <a:bodyPr>
            <a:noAutofit/>
          </a:bodyPr>
          <a:lstStyle/>
          <a:p>
            <a:pPr algn="l" fontAlgn="base">
              <a:lnSpc>
                <a:spcPct val="150000"/>
              </a:lnSpc>
            </a:pPr>
            <a:r>
              <a:rPr lang="en-US" sz="2000" b="0" i="0" dirty="0">
                <a:effectLst/>
                <a:latin typeface="Times New Roman" panose="02020603050405020304" pitchFamily="18" charset="0"/>
                <a:cs typeface="Times New Roman" panose="02020603050405020304" pitchFamily="18" charset="0"/>
              </a:rPr>
              <a:t>Bayes’ theorem tells you:</a:t>
            </a:r>
            <a:br>
              <a:rPr lang="en-US" sz="2000" b="0" i="0" dirty="0">
                <a:effectLst/>
                <a:latin typeface="Times New Roman" panose="02020603050405020304" pitchFamily="18" charset="0"/>
                <a:cs typeface="Times New Roman" panose="02020603050405020304" pitchFamily="18" charset="0"/>
              </a:rPr>
            </a:br>
            <a:r>
              <a:rPr lang="en-US" sz="2000" b="1" i="0" dirty="0">
                <a:effectLst/>
                <a:latin typeface="Times New Roman" panose="02020603050405020304" pitchFamily="18" charset="0"/>
                <a:cs typeface="Times New Roman" panose="02020603050405020304" pitchFamily="18" charset="0"/>
              </a:rPr>
              <a:t>P(A|B) = (0.09 * 0.2)/0.05 = 0.36</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In other words, if the patient is an alcoholic, their chances of having cancer disease is 0.14 (14%). This is a large increase from the 10% suggested by past data. But it’s still unlikely that any particular patient has cancer disease.</a:t>
            </a:r>
          </a:p>
          <a:p>
            <a:pPr marL="0" indent="0" algn="l">
              <a:buNone/>
            </a:pPr>
            <a:endParaRPr lang="en-US" sz="20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77066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6847-C434-4631-9A45-6A058BE7FF5B}"/>
              </a:ext>
            </a:extLst>
          </p:cNvPr>
          <p:cNvSpPr>
            <a:spLocks noGrp="1"/>
          </p:cNvSpPr>
          <p:nvPr>
            <p:ph type="ctrTitle"/>
          </p:nvPr>
        </p:nvSpPr>
        <p:spPr>
          <a:xfrm>
            <a:off x="991007" y="331734"/>
            <a:ext cx="9144000" cy="923730"/>
          </a:xfrm>
        </p:spPr>
        <p:txBody>
          <a:bodyPr>
            <a:normAutofit/>
          </a:bodyPr>
          <a:lstStyle/>
          <a:p>
            <a:r>
              <a:rPr lang="en-IN" sz="4000" dirty="0">
                <a:latin typeface="Times New Roman" panose="02020603050405020304" pitchFamily="18" charset="0"/>
                <a:cs typeface="Times New Roman" panose="02020603050405020304" pitchFamily="18" charset="0"/>
              </a:rPr>
              <a:t>Agenda</a:t>
            </a:r>
          </a:p>
        </p:txBody>
      </p:sp>
      <p:sp>
        <p:nvSpPr>
          <p:cNvPr id="3" name="Subtitle 2">
            <a:extLst>
              <a:ext uri="{FF2B5EF4-FFF2-40B4-BE49-F238E27FC236}">
                <a16:creationId xmlns:a16="http://schemas.microsoft.com/office/drawing/2014/main" id="{FFB0F5D3-CFB7-4D6F-B3CA-B2FA33D91874}"/>
              </a:ext>
            </a:extLst>
          </p:cNvPr>
          <p:cNvSpPr>
            <a:spLocks noGrp="1"/>
          </p:cNvSpPr>
          <p:nvPr>
            <p:ph type="subTitle" idx="1"/>
          </p:nvPr>
        </p:nvSpPr>
        <p:spPr>
          <a:xfrm>
            <a:off x="839755" y="1754810"/>
            <a:ext cx="9446505" cy="3433010"/>
          </a:xfrm>
        </p:spPr>
        <p:txBody>
          <a:bodyPr>
            <a:noAutofit/>
          </a:bodyPr>
          <a:lstStyle/>
          <a:p>
            <a:pPr marL="457200" indent="-4572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Sample space and events</a:t>
            </a:r>
            <a:endParaRPr lang="en-US" sz="2400" dirty="0">
              <a:latin typeface="Times New Roman" panose="02020603050405020304" pitchFamily="18" charset="0"/>
              <a:cs typeface="Times New Roman" panose="02020603050405020304" pitchFamily="18" charset="0"/>
            </a:endParaRPr>
          </a:p>
          <a:p>
            <a:pPr marL="457200" indent="-4572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Probability</a:t>
            </a:r>
          </a:p>
          <a:p>
            <a:pPr marL="457200" indent="-4572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axioms of probability</a:t>
            </a:r>
          </a:p>
          <a:p>
            <a:pPr marL="457200" indent="-457200" algn="l">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Bayes theorem</a:t>
            </a:r>
          </a:p>
          <a:p>
            <a:pPr marL="457200" indent="-457200" algn="l">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457200" indent="-457200" algn="l">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B565AC4-EB18-4913-98EA-00FC25E1C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6" name="Picture 5">
            <a:extLst>
              <a:ext uri="{FF2B5EF4-FFF2-40B4-BE49-F238E27FC236}">
                <a16:creationId xmlns:a16="http://schemas.microsoft.com/office/drawing/2014/main" id="{485B9C8B-EB6A-469B-A8C9-187782E0F1AD}"/>
              </a:ext>
            </a:extLst>
          </p:cNvPr>
          <p:cNvPicPr>
            <a:picLocks noChangeAspect="1"/>
          </p:cNvPicPr>
          <p:nvPr/>
        </p:nvPicPr>
        <p:blipFill>
          <a:blip r:embed="rId4"/>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9195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What is sample space in statistics?</a:t>
            </a: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838200" y="1825624"/>
            <a:ext cx="10670628" cy="3471589"/>
          </a:xfrm>
        </p:spPr>
        <p:txBody>
          <a:bodyPr>
            <a:normAutofit/>
          </a:bodyPr>
          <a:lstStyle/>
          <a:p>
            <a:pPr>
              <a:lnSpc>
                <a:spcPct val="160000"/>
              </a:lnSpc>
            </a:pPr>
            <a:r>
              <a:rPr lang="en-IN" sz="2400" dirty="0">
                <a:latin typeface="Times New Roman" panose="02020603050405020304" pitchFamily="18" charset="0"/>
                <a:cs typeface="Times New Roman" panose="02020603050405020304" pitchFamily="18" charset="0"/>
              </a:rPr>
              <a:t>A </a:t>
            </a:r>
            <a:r>
              <a:rPr lang="en-IN" sz="2400" b="1" dirty="0">
                <a:solidFill>
                  <a:srgbClr val="FF0000"/>
                </a:solidFill>
                <a:latin typeface="Times New Roman" panose="02020603050405020304" pitchFamily="18" charset="0"/>
                <a:cs typeface="Times New Roman" panose="02020603050405020304" pitchFamily="18" charset="0"/>
              </a:rPr>
              <a:t>Sample space </a:t>
            </a:r>
            <a:r>
              <a:rPr lang="en-IN" sz="2400" dirty="0">
                <a:latin typeface="Times New Roman" panose="02020603050405020304" pitchFamily="18" charset="0"/>
                <a:cs typeface="Times New Roman" panose="02020603050405020304" pitchFamily="18" charset="0"/>
              </a:rPr>
              <a:t>is the </a:t>
            </a:r>
            <a:r>
              <a:rPr lang="en-IN" sz="2400" b="1" dirty="0">
                <a:solidFill>
                  <a:srgbClr val="FF0000"/>
                </a:solidFill>
                <a:latin typeface="Times New Roman" panose="02020603050405020304" pitchFamily="18" charset="0"/>
                <a:cs typeface="Times New Roman" panose="02020603050405020304" pitchFamily="18" charset="0"/>
              </a:rPr>
              <a:t>set of all possible outcomes</a:t>
            </a:r>
            <a:r>
              <a:rPr lang="en-IN" sz="2400" dirty="0">
                <a:solidFill>
                  <a:srgbClr val="FF0000"/>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of a statistical experiment , and it is sometimes referred to as a </a:t>
            </a:r>
            <a:r>
              <a:rPr lang="en-IN" sz="2400" b="1" dirty="0">
                <a:solidFill>
                  <a:srgbClr val="FF0000"/>
                </a:solidFill>
                <a:latin typeface="Times New Roman" panose="02020603050405020304" pitchFamily="18" charset="0"/>
                <a:cs typeface="Times New Roman" panose="02020603050405020304" pitchFamily="18" charset="0"/>
              </a:rPr>
              <a:t>probability space</a:t>
            </a:r>
            <a:r>
              <a:rPr lang="en-IN" sz="2400" dirty="0">
                <a:latin typeface="Times New Roman" panose="02020603050405020304" pitchFamily="18" charset="0"/>
                <a:cs typeface="Times New Roman" panose="02020603050405020304" pitchFamily="18" charset="0"/>
              </a:rPr>
              <a:t>. And outcomes are observations of the experiment , and they are sometimes referred to as sample points.</a:t>
            </a:r>
          </a:p>
          <a:p>
            <a:pPr>
              <a:lnSpc>
                <a:spcPct val="160000"/>
              </a:lnSpc>
            </a:pPr>
            <a:r>
              <a:rPr lang="en-IN" sz="2400" dirty="0">
                <a:latin typeface="Times New Roman" panose="02020603050405020304" pitchFamily="18" charset="0"/>
                <a:cs typeface="Times New Roman" panose="02020603050405020304" pitchFamily="18" charset="0"/>
              </a:rPr>
              <a:t>The outcomes must be mutually exclusive and exhaustive. Mutually exclusive means they are distinct and non overlapping. Exhaustive means complete.</a:t>
            </a: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1082947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Event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683581" y="1825624"/>
            <a:ext cx="10670219" cy="3758429"/>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It is a subset of the sample space.</a:t>
            </a:r>
          </a:p>
          <a:p>
            <a:pPr>
              <a:lnSpc>
                <a:spcPct val="150000"/>
              </a:lnSpc>
            </a:pPr>
            <a:r>
              <a:rPr lang="en-IN" sz="2000" dirty="0">
                <a:latin typeface="Times New Roman" panose="02020603050405020304" pitchFamily="18" charset="0"/>
                <a:cs typeface="Times New Roman" panose="02020603050405020304" pitchFamily="18" charset="0"/>
              </a:rPr>
              <a:t>An event can be classified as a simple event or compound event.</a:t>
            </a:r>
          </a:p>
          <a:p>
            <a:pPr>
              <a:lnSpc>
                <a:spcPct val="150000"/>
              </a:lnSpc>
            </a:pPr>
            <a:r>
              <a:rPr lang="en-US" sz="2000" dirty="0">
                <a:latin typeface="Times New Roman" panose="02020603050405020304" pitchFamily="18" charset="0"/>
                <a:cs typeface="Times New Roman" panose="02020603050405020304" pitchFamily="18" charset="0"/>
              </a:rPr>
              <a:t>Event with a single outcome is named as simple event and an event with having two or more than two outcomes is known as compound event. Simple events can be defined as the single outcome of the performed experiment or it is an event which cannot be broken down any more. </a:t>
            </a:r>
          </a:p>
          <a:p>
            <a:pPr>
              <a:lnSpc>
                <a:spcPct val="150000"/>
              </a:lnSpc>
            </a:pPr>
            <a:r>
              <a:rPr lang="en-US" sz="2000" dirty="0">
                <a:latin typeface="Times New Roman" panose="02020603050405020304" pitchFamily="18" charset="0"/>
                <a:cs typeface="Times New Roman" panose="02020603050405020304" pitchFamily="18" charset="0"/>
              </a:rPr>
              <a:t>Compound events is the combination of two or more than two simple event.</a:t>
            </a:r>
          </a:p>
          <a:p>
            <a:pPr>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76265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Sample Space and Events</a:t>
            </a: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A Set of all possible outcomes of an experiment is called a </a:t>
            </a:r>
            <a:r>
              <a:rPr lang="en-IN" sz="2000" b="1" dirty="0">
                <a:latin typeface="Times New Roman" panose="02020603050405020304" pitchFamily="18" charset="0"/>
                <a:cs typeface="Times New Roman" panose="02020603050405020304" pitchFamily="18" charset="0"/>
              </a:rPr>
              <a:t>sample space </a:t>
            </a:r>
            <a:r>
              <a:rPr lang="en-IN" sz="2000" dirty="0">
                <a:latin typeface="Times New Roman" panose="02020603050405020304" pitchFamily="18" charset="0"/>
                <a:cs typeface="Times New Roman" panose="02020603050405020304" pitchFamily="18" charset="0"/>
              </a:rPr>
              <a:t>. It is denoted by s.</a:t>
            </a:r>
          </a:p>
          <a:p>
            <a:pPr>
              <a:lnSpc>
                <a:spcPct val="150000"/>
              </a:lnSpc>
            </a:pPr>
            <a:r>
              <a:rPr lang="en-IN" sz="2000" dirty="0">
                <a:latin typeface="Times New Roman" panose="02020603050405020304" pitchFamily="18" charset="0"/>
                <a:cs typeface="Times New Roman" panose="02020603050405020304" pitchFamily="18" charset="0"/>
              </a:rPr>
              <a:t>A particular outcome, i.e. an element in S is called a </a:t>
            </a:r>
            <a:r>
              <a:rPr lang="en-IN" sz="2000" b="1" dirty="0">
                <a:latin typeface="Times New Roman" panose="02020603050405020304" pitchFamily="18" charset="0"/>
                <a:cs typeface="Times New Roman" panose="02020603050405020304" pitchFamily="18" charset="0"/>
              </a:rPr>
              <a:t>sample point</a:t>
            </a:r>
            <a:r>
              <a:rPr lang="en-IN" sz="2000" dirty="0">
                <a:latin typeface="Times New Roman" panose="02020603050405020304" pitchFamily="18" charset="0"/>
                <a:cs typeface="Times New Roman" panose="02020603050405020304" pitchFamily="18" charset="0"/>
              </a:rPr>
              <a:t>.</a:t>
            </a:r>
          </a:p>
          <a:p>
            <a:pPr>
              <a:lnSpc>
                <a:spcPct val="150000"/>
              </a:lnSpc>
            </a:pPr>
            <a:r>
              <a:rPr lang="en-IN" sz="2000" dirty="0">
                <a:latin typeface="Times New Roman" panose="02020603050405020304" pitchFamily="18" charset="0"/>
                <a:cs typeface="Times New Roman" panose="02020603050405020304" pitchFamily="18" charset="0"/>
              </a:rPr>
              <a:t>The subset {a} consisting of a single sample point a</a:t>
            </a:r>
            <a:r>
              <a:rPr lang="en-IN" sz="2000" dirty="0">
                <a:latin typeface="Times New Roman" panose="02020603050405020304" pitchFamily="18" charset="0"/>
                <a:cs typeface="Times New Roman" panose="02020603050405020304" pitchFamily="18" charset="0"/>
                <a:sym typeface="Symbol" panose="05050102010706020507" pitchFamily="18" charset="2"/>
              </a:rPr>
              <a:t> s is called an </a:t>
            </a:r>
            <a:r>
              <a:rPr lang="en-IN" sz="2000" b="1" dirty="0">
                <a:latin typeface="Times New Roman" panose="02020603050405020304" pitchFamily="18" charset="0"/>
                <a:cs typeface="Times New Roman" panose="02020603050405020304" pitchFamily="18" charset="0"/>
                <a:sym typeface="Symbol" panose="05050102010706020507" pitchFamily="18" charset="2"/>
              </a:rPr>
              <a:t>elementary event</a:t>
            </a:r>
            <a:r>
              <a:rPr lang="en-IN" sz="2000" dirty="0">
                <a:latin typeface="Times New Roman" panose="02020603050405020304" pitchFamily="18" charset="0"/>
                <a:cs typeface="Times New Roman" panose="02020603050405020304" pitchFamily="18" charset="0"/>
                <a:sym typeface="Symbol" panose="05050102010706020507" pitchFamily="18" charset="2"/>
              </a:rPr>
              <a:t>.</a:t>
            </a:r>
          </a:p>
          <a:p>
            <a:pPr>
              <a:lnSpc>
                <a:spcPct val="150000"/>
              </a:lnSpc>
            </a:pPr>
            <a:r>
              <a:rPr lang="en-IN" sz="2000" dirty="0">
                <a:latin typeface="Times New Roman" panose="02020603050405020304" pitchFamily="18" charset="0"/>
                <a:cs typeface="Times New Roman" panose="02020603050405020304" pitchFamily="18" charset="0"/>
              </a:rPr>
              <a:t>Rolling an ordinary six- sided die is a familiar example of a </a:t>
            </a:r>
            <a:r>
              <a:rPr lang="en-IN" sz="2000" b="1" dirty="0">
                <a:latin typeface="Times New Roman" panose="02020603050405020304" pitchFamily="18" charset="0"/>
                <a:cs typeface="Times New Roman" panose="02020603050405020304" pitchFamily="18" charset="0"/>
              </a:rPr>
              <a:t>random</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experiment.</a:t>
            </a:r>
            <a:r>
              <a:rPr lang="en-IN" sz="2000" dirty="0">
                <a:latin typeface="Times New Roman" panose="02020603050405020304" pitchFamily="18" charset="0"/>
                <a:cs typeface="Times New Roman" panose="02020603050405020304" pitchFamily="18" charset="0"/>
              </a:rPr>
              <a:t> </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161662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a:xfrm>
            <a:off x="296661" y="317424"/>
            <a:ext cx="10515600" cy="1325563"/>
          </a:xfrm>
        </p:spPr>
        <p:txBody>
          <a:bodyPr>
            <a:normAutofit/>
          </a:bodyPr>
          <a:lstStyle/>
          <a:p>
            <a:r>
              <a:rPr lang="en-IN" sz="4000" dirty="0">
                <a:latin typeface="Times New Roman" panose="02020603050405020304" pitchFamily="18" charset="0"/>
                <a:cs typeface="Times New Roman" panose="02020603050405020304" pitchFamily="18" charset="0"/>
              </a:rPr>
              <a:t>What is total number of events in a sample space?</a:t>
            </a: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Total number of events that occurs in a sample space is known as total number of events.</a:t>
            </a:r>
          </a:p>
          <a:p>
            <a:pPr>
              <a:lnSpc>
                <a:spcPct val="150000"/>
              </a:lnSpc>
            </a:pPr>
            <a:r>
              <a:rPr lang="en-IN" sz="2000" dirty="0">
                <a:latin typeface="Times New Roman" panose="02020603050405020304" pitchFamily="18" charset="0"/>
                <a:cs typeface="Times New Roman" panose="02020603050405020304" pitchFamily="18" charset="0"/>
              </a:rPr>
              <a:t>It is the sum of all the simple and compound events.</a:t>
            </a:r>
          </a:p>
          <a:p>
            <a:pPr>
              <a:lnSpc>
                <a:spcPct val="150000"/>
              </a:lnSpc>
            </a:pPr>
            <a:r>
              <a:rPr lang="en-IN" sz="2000" dirty="0">
                <a:latin typeface="Times New Roman" panose="02020603050405020304" pitchFamily="18" charset="0"/>
                <a:cs typeface="Times New Roman" panose="02020603050405020304" pitchFamily="18" charset="0"/>
              </a:rPr>
              <a:t>Event is a subset of a sample space.</a:t>
            </a:r>
          </a:p>
          <a:p>
            <a:pPr>
              <a:lnSpc>
                <a:spcPct val="150000"/>
              </a:lnSpc>
            </a:pPr>
            <a:r>
              <a:rPr lang="en-IN" sz="2000" dirty="0">
                <a:latin typeface="Times New Roman" panose="02020603050405020304" pitchFamily="18" charset="0"/>
                <a:cs typeface="Times New Roman" panose="02020603050405020304" pitchFamily="18" charset="0"/>
              </a:rPr>
              <a:t> It may contain some, all or none of the outcomes comprising the sample space.</a:t>
            </a:r>
          </a:p>
          <a:p>
            <a:pPr>
              <a:lnSpc>
                <a:spcPct val="150000"/>
              </a:lnSpc>
            </a:pPr>
            <a:r>
              <a:rPr lang="en-IN" sz="2000" dirty="0">
                <a:latin typeface="Times New Roman" panose="02020603050405020304" pitchFamily="18" charset="0"/>
                <a:cs typeface="Times New Roman" panose="02020603050405020304" pitchFamily="18" charset="0"/>
              </a:rPr>
              <a:t>If the event contains only one sample point , it is a simple event.</a:t>
            </a: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379016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Sample Spaces and Events</a:t>
            </a: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568171" y="1460349"/>
            <a:ext cx="10785629" cy="3750843"/>
          </a:xfrm>
        </p:spPr>
        <p:txBody>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Example:</a:t>
            </a:r>
          </a:p>
          <a:p>
            <a:pPr marL="0" indent="0">
              <a:lnSpc>
                <a:spcPct val="150000"/>
              </a:lnSpc>
              <a:buNone/>
            </a:pPr>
            <a:r>
              <a:rPr lang="en-US" sz="2000" dirty="0">
                <a:latin typeface="Times New Roman" panose="02020603050405020304" pitchFamily="18" charset="0"/>
                <a:cs typeface="Times New Roman" panose="02020603050405020304" pitchFamily="18" charset="0"/>
              </a:rPr>
              <a:t>Construct a sample space for the experiment that consists of tossing a single coin.</a:t>
            </a:r>
          </a:p>
          <a:p>
            <a:pPr marL="0" indent="0">
              <a:lnSpc>
                <a:spcPct val="150000"/>
              </a:lnSpc>
              <a:buNone/>
            </a:pPr>
            <a:r>
              <a:rPr lang="en-US" sz="2000" dirty="0">
                <a:latin typeface="Times New Roman" panose="02020603050405020304" pitchFamily="18" charset="0"/>
                <a:cs typeface="Times New Roman" panose="02020603050405020304" pitchFamily="18" charset="0"/>
              </a:rPr>
              <a:t>Solution:</a:t>
            </a:r>
          </a:p>
          <a:p>
            <a:pPr marL="0" indent="0">
              <a:lnSpc>
                <a:spcPct val="150000"/>
              </a:lnSpc>
              <a:buNone/>
            </a:pPr>
            <a:r>
              <a:rPr lang="en-US" sz="2000" dirty="0">
                <a:latin typeface="Times New Roman" panose="02020603050405020304" pitchFamily="18" charset="0"/>
                <a:cs typeface="Times New Roman" panose="02020603050405020304" pitchFamily="18" charset="0"/>
              </a:rPr>
              <a:t>The outcomes could be labeled h for heads and t for tails.</a:t>
            </a:r>
          </a:p>
          <a:p>
            <a:pPr marL="0" indent="0">
              <a:lnSpc>
                <a:spcPct val="150000"/>
              </a:lnSpc>
              <a:buNone/>
            </a:pPr>
            <a:r>
              <a:rPr lang="en-US" sz="2000" dirty="0">
                <a:latin typeface="Times New Roman" panose="02020603050405020304" pitchFamily="18" charset="0"/>
                <a:cs typeface="Times New Roman" panose="02020603050405020304" pitchFamily="18" charset="0"/>
              </a:rPr>
              <a:t> Then the sample space is the set S={h , 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pic>
        <p:nvPicPr>
          <p:cNvPr id="7" name="Picture 6">
            <a:extLst>
              <a:ext uri="{FF2B5EF4-FFF2-40B4-BE49-F238E27FC236}">
                <a16:creationId xmlns:a16="http://schemas.microsoft.com/office/drawing/2014/main" id="{6BD651A4-6DDA-4D74-8F33-2A5008994CA1}"/>
              </a:ext>
            </a:extLst>
          </p:cNvPr>
          <p:cNvPicPr>
            <a:picLocks noChangeAspect="1"/>
          </p:cNvPicPr>
          <p:nvPr/>
        </p:nvPicPr>
        <p:blipFill>
          <a:blip r:embed="rId4"/>
          <a:stretch>
            <a:fillRect/>
          </a:stretch>
        </p:blipFill>
        <p:spPr>
          <a:xfrm>
            <a:off x="8481087" y="3029382"/>
            <a:ext cx="2536101" cy="1587006"/>
          </a:xfrm>
          <a:prstGeom prst="rect">
            <a:avLst/>
          </a:prstGeom>
        </p:spPr>
      </p:pic>
    </p:spTree>
    <p:extLst>
      <p:ext uri="{BB962C8B-B14F-4D97-AF65-F5344CB8AC3E}">
        <p14:creationId xmlns:p14="http://schemas.microsoft.com/office/powerpoint/2010/main" val="407665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a:xfrm>
            <a:off x="301841" y="365125"/>
            <a:ext cx="11051959" cy="664685"/>
          </a:xfrm>
        </p:spPr>
        <p:txBody>
          <a:bodyPr>
            <a:normAutofit/>
          </a:bodyPr>
          <a:lstStyle/>
          <a:p>
            <a:r>
              <a:rPr lang="en-US" sz="4000" dirty="0">
                <a:latin typeface="Times New Roman" panose="02020603050405020304" pitchFamily="18" charset="0"/>
                <a:cs typeface="Times New Roman" panose="02020603050405020304" pitchFamily="18" charset="0"/>
              </a:rPr>
              <a:t>Probability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568171" y="1460349"/>
            <a:ext cx="10785629" cy="3750843"/>
          </a:xfrm>
        </p:spPr>
        <p:txBody>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Probability is a branch of mathematics that deals with the occurrence of a random event.</a:t>
            </a:r>
          </a:p>
          <a:p>
            <a:pPr marL="0" indent="0">
              <a:lnSpc>
                <a:spcPct val="150000"/>
              </a:lnSpc>
              <a:buNone/>
            </a:pPr>
            <a:r>
              <a:rPr lang="en-US" sz="2000" dirty="0">
                <a:latin typeface="Times New Roman" panose="02020603050405020304" pitchFamily="18" charset="0"/>
                <a:cs typeface="Times New Roman" panose="02020603050405020304" pitchFamily="18" charset="0"/>
              </a:rPr>
              <a:t>Probability is all about chance.</a:t>
            </a:r>
          </a:p>
          <a:p>
            <a:pPr marL="0" indent="0">
              <a:lnSpc>
                <a:spcPct val="150000"/>
              </a:lnSpc>
              <a:buNone/>
            </a:pPr>
            <a:r>
              <a:rPr lang="en-US" sz="2000" dirty="0">
                <a:latin typeface="Times New Roman" panose="02020603050405020304" pitchFamily="18" charset="0"/>
                <a:cs typeface="Times New Roman" panose="02020603050405020304" pitchFamily="18" charset="0"/>
              </a:rPr>
              <a:t>Whereas statistics is more about how we handle various data using different techniques.</a:t>
            </a:r>
          </a:p>
          <a:p>
            <a:pPr marL="0" indent="0">
              <a:lnSpc>
                <a:spcPct val="150000"/>
              </a:lnSpc>
              <a:buNone/>
            </a:pPr>
            <a:r>
              <a:rPr lang="en-US" sz="2000" dirty="0">
                <a:latin typeface="Times New Roman" panose="02020603050405020304" pitchFamily="18" charset="0"/>
                <a:cs typeface="Times New Roman" panose="02020603050405020304" pitchFamily="18" charset="0"/>
              </a:rPr>
              <a:t>It helps to represent complicated data in very easy and understandable way.</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579694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C781-D2E1-4E55-9334-900C6120B0FC}"/>
              </a:ext>
            </a:extLst>
          </p:cNvPr>
          <p:cNvSpPr>
            <a:spLocks noGrp="1"/>
          </p:cNvSpPr>
          <p:nvPr>
            <p:ph type="title"/>
          </p:nvPr>
        </p:nvSpPr>
        <p:spPr>
          <a:xfrm>
            <a:off x="301841" y="365125"/>
            <a:ext cx="11051959" cy="664685"/>
          </a:xfrm>
        </p:spPr>
        <p:txBody>
          <a:bodyPr>
            <a:normAutofit/>
          </a:bodyPr>
          <a:lstStyle/>
          <a:p>
            <a:r>
              <a:rPr lang="en-US" sz="4000" dirty="0">
                <a:latin typeface="Times New Roman" panose="02020603050405020304" pitchFamily="18" charset="0"/>
                <a:cs typeface="Times New Roman" panose="02020603050405020304" pitchFamily="18" charset="0"/>
              </a:rPr>
              <a:t>Properties of Probability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21154E-61F9-4471-AA8A-9B379A9535DD}"/>
              </a:ext>
            </a:extLst>
          </p:cNvPr>
          <p:cNvSpPr>
            <a:spLocks noGrp="1"/>
          </p:cNvSpPr>
          <p:nvPr>
            <p:ph idx="1"/>
          </p:nvPr>
        </p:nvSpPr>
        <p:spPr>
          <a:xfrm>
            <a:off x="568171" y="1460349"/>
            <a:ext cx="10785629" cy="3750843"/>
          </a:xfrm>
        </p:spPr>
        <p:txBody>
          <a:bodyPr/>
          <a:lstStyle/>
          <a:p>
            <a:pPr algn="l"/>
            <a:r>
              <a:rPr lang="en-US" sz="2000" b="0" i="0" dirty="0">
                <a:solidFill>
                  <a:srgbClr val="222222"/>
                </a:solidFill>
                <a:effectLst/>
                <a:latin typeface="Times New Roman" panose="02020603050405020304" pitchFamily="18" charset="0"/>
                <a:cs typeface="Times New Roman" panose="02020603050405020304" pitchFamily="18" charset="0"/>
              </a:rPr>
              <a:t>The probability is positive and less than or equal to 1.</a:t>
            </a:r>
          </a:p>
          <a:p>
            <a:pPr marL="0" indent="0" algn="l">
              <a:buNone/>
            </a:pPr>
            <a:r>
              <a:rPr lang="en-US" sz="2000" b="1" i="0" dirty="0">
                <a:solidFill>
                  <a:srgbClr val="222222"/>
                </a:solidFill>
                <a:effectLst/>
                <a:latin typeface="Times New Roman" panose="02020603050405020304" pitchFamily="18" charset="0"/>
                <a:cs typeface="Times New Roman" panose="02020603050405020304" pitchFamily="18" charset="0"/>
              </a:rPr>
              <a:t>     0 ≤ p(A) ≤ 1</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r>
              <a:rPr lang="en-US" sz="2000" b="0" i="0" dirty="0">
                <a:solidFill>
                  <a:srgbClr val="222222"/>
                </a:solidFill>
                <a:effectLst/>
                <a:latin typeface="Times New Roman" panose="02020603050405020304" pitchFamily="18" charset="0"/>
                <a:cs typeface="Times New Roman" panose="02020603050405020304" pitchFamily="18" charset="0"/>
              </a:rPr>
              <a:t>The probability of the sure event is 1.</a:t>
            </a:r>
          </a:p>
          <a:p>
            <a:pPr marL="0" indent="0" algn="l">
              <a:buNone/>
            </a:pPr>
            <a:r>
              <a:rPr lang="en-US" sz="2000" b="1" i="0" dirty="0">
                <a:solidFill>
                  <a:srgbClr val="222222"/>
                </a:solidFill>
                <a:effectLst/>
                <a:latin typeface="Times New Roman" panose="02020603050405020304" pitchFamily="18" charset="0"/>
                <a:cs typeface="Times New Roman" panose="02020603050405020304" pitchFamily="18" charset="0"/>
              </a:rPr>
              <a:t>      p(S) = 1</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algn="l"/>
            <a:r>
              <a:rPr lang="en-US" sz="2000" b="0" i="0" dirty="0">
                <a:solidFill>
                  <a:srgbClr val="222222"/>
                </a:solidFill>
                <a:effectLst/>
                <a:latin typeface="Times New Roman" panose="02020603050405020304" pitchFamily="18" charset="0"/>
                <a:cs typeface="Times New Roman" panose="02020603050405020304" pitchFamily="18" charset="0"/>
              </a:rPr>
              <a:t>If A and B are mutually exclusive, then:</a:t>
            </a:r>
          </a:p>
          <a:p>
            <a:pPr marL="0" indent="0" algn="l">
              <a:buNone/>
            </a:pPr>
            <a:r>
              <a:rPr lang="en-US" sz="2000" b="1" i="0" dirty="0">
                <a:solidFill>
                  <a:srgbClr val="222222"/>
                </a:solidFill>
                <a:effectLst/>
                <a:latin typeface="Times New Roman" panose="02020603050405020304" pitchFamily="18" charset="0"/>
                <a:cs typeface="Times New Roman" panose="02020603050405020304" pitchFamily="18" charset="0"/>
              </a:rPr>
              <a:t>      p(A </a:t>
            </a:r>
            <a:r>
              <a:rPr lang="en-US" sz="2000" b="1" i="1" dirty="0">
                <a:solidFill>
                  <a:srgbClr val="222222"/>
                </a:solidFill>
                <a:effectLst/>
                <a:latin typeface="Times New Roman" panose="02020603050405020304" pitchFamily="18" charset="0"/>
                <a:cs typeface="Times New Roman" panose="02020603050405020304" pitchFamily="18" charset="0"/>
              </a:rPr>
              <a:t>∪</a:t>
            </a:r>
            <a:r>
              <a:rPr lang="en-US" sz="2000" b="1" i="0" dirty="0">
                <a:solidFill>
                  <a:srgbClr val="222222"/>
                </a:solidFill>
                <a:effectLst/>
                <a:latin typeface="Times New Roman" panose="02020603050405020304" pitchFamily="18" charset="0"/>
                <a:cs typeface="Times New Roman" panose="02020603050405020304" pitchFamily="18" charset="0"/>
              </a:rPr>
              <a:t> B) = p(A) + p(B)</a:t>
            </a:r>
            <a:endParaRPr lang="en-US" sz="2000" b="0" i="0" dirty="0">
              <a:solidFill>
                <a:srgbClr val="222222"/>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C36A7-A437-4675-8608-EBCE4EFBA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A90DB03-1F00-436A-9103-9AB19818DFD2}"/>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2893121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PPT Presentation</Template>
  <TotalTime>900</TotalTime>
  <Words>1185</Words>
  <Application>Microsoft Office PowerPoint</Application>
  <PresentationFormat>Widescreen</PresentationFormat>
  <Paragraphs>82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Agenda</vt:lpstr>
      <vt:lpstr>What is sample space in statistics?</vt:lpstr>
      <vt:lpstr>Event</vt:lpstr>
      <vt:lpstr>Sample Space and Events</vt:lpstr>
      <vt:lpstr>What is total number of events in a sample space?</vt:lpstr>
      <vt:lpstr>Sample Spaces and Events</vt:lpstr>
      <vt:lpstr>Probability</vt:lpstr>
      <vt:lpstr>Properties of Probability</vt:lpstr>
      <vt:lpstr>Probability </vt:lpstr>
      <vt:lpstr>Axioms of Probability</vt:lpstr>
      <vt:lpstr>Axioms of Probability</vt:lpstr>
      <vt:lpstr> Baye’s theorem in probability</vt:lpstr>
      <vt:lpstr> Formula for Baye’s theorem</vt:lpstr>
      <vt:lpstr> Example for Bayes theorem</vt:lpstr>
      <vt:lpstr> Example for Bayes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LIZY PERPETUA</dc:creator>
  <cp:lastModifiedBy>LIZY PERPETUA</cp:lastModifiedBy>
  <cp:revision>75</cp:revision>
  <dcterms:created xsi:type="dcterms:W3CDTF">2021-02-24T10:38:14Z</dcterms:created>
  <dcterms:modified xsi:type="dcterms:W3CDTF">2021-03-10T07:54:34Z</dcterms:modified>
</cp:coreProperties>
</file>