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1" r:id="rId4"/>
    <p:sldId id="261" r:id="rId5"/>
    <p:sldId id="262" r:id="rId6"/>
    <p:sldId id="263" r:id="rId7"/>
    <p:sldId id="265" r:id="rId8"/>
    <p:sldId id="268" r:id="rId9"/>
    <p:sldId id="267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9FC7-8925-458A-A5F3-62DE66E3F9D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521C5EE-EF62-4029-B8F4-A971FE4153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278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9FC7-8925-458A-A5F3-62DE66E3F9D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21C5EE-EF62-4029-B8F4-A971FE4153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017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9FC7-8925-458A-A5F3-62DE66E3F9D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21C5EE-EF62-4029-B8F4-A971FE415399}" type="slidenum">
              <a:rPr lang="nl-NL" smtClean="0"/>
              <a:t>‹nr.›</a:t>
            </a:fld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2958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9FC7-8925-458A-A5F3-62DE66E3F9D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21C5EE-EF62-4029-B8F4-A971FE4153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4697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9FC7-8925-458A-A5F3-62DE66E3F9D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21C5EE-EF62-4029-B8F4-A971FE415399}" type="slidenum">
              <a:rPr lang="nl-NL" smtClean="0"/>
              <a:t>‹nr.›</a:t>
            </a:fld>
            <a:endParaRPr lang="nl-N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7458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9FC7-8925-458A-A5F3-62DE66E3F9D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21C5EE-EF62-4029-B8F4-A971FE4153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9550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9FC7-8925-458A-A5F3-62DE66E3F9D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C5EE-EF62-4029-B8F4-A971FE4153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1305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9FC7-8925-458A-A5F3-62DE66E3F9D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C5EE-EF62-4029-B8F4-A971FE4153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454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9FC7-8925-458A-A5F3-62DE66E3F9D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C5EE-EF62-4029-B8F4-A971FE4153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098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9FC7-8925-458A-A5F3-62DE66E3F9D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21C5EE-EF62-4029-B8F4-A971FE4153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992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9FC7-8925-458A-A5F3-62DE66E3F9D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21C5EE-EF62-4029-B8F4-A971FE4153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309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9FC7-8925-458A-A5F3-62DE66E3F9D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21C5EE-EF62-4029-B8F4-A971FE4153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84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9FC7-8925-458A-A5F3-62DE66E3F9D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C5EE-EF62-4029-B8F4-A971FE4153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233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9FC7-8925-458A-A5F3-62DE66E3F9D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C5EE-EF62-4029-B8F4-A971FE4153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075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9FC7-8925-458A-A5F3-62DE66E3F9D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C5EE-EF62-4029-B8F4-A971FE4153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000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9FC7-8925-458A-A5F3-62DE66E3F9D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21C5EE-EF62-4029-B8F4-A971FE4153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32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29FC7-8925-458A-A5F3-62DE66E3F9D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521C5EE-EF62-4029-B8F4-A971FE4153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219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596" y="732336"/>
            <a:ext cx="5705519" cy="321264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b="1" dirty="0" smtClean="0"/>
              <a:t>Project Inspectie Drone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PP</a:t>
            </a:r>
            <a:r>
              <a:rPr lang="en-US" dirty="0" smtClean="0"/>
              <a:t>ROD1 04/03/2017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Damy, Jeroen, Jos, Sander &amp; Teun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54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LIDAR </a:t>
            </a:r>
            <a:r>
              <a:rPr lang="nl-NL" sz="3200" dirty="0" smtClean="0"/>
              <a:t>Vergelijking</a:t>
            </a:r>
            <a:endParaRPr lang="nl-NL" dirty="0"/>
          </a:p>
        </p:txBody>
      </p:sp>
      <p:graphicFrame>
        <p:nvGraphicFramePr>
          <p:cNvPr id="10" name="Tijdelijke aanduiding voor inhoud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275531"/>
              </p:ext>
            </p:extLst>
          </p:nvPr>
        </p:nvGraphicFramePr>
        <p:xfrm>
          <a:off x="1750423" y="1206261"/>
          <a:ext cx="10215154" cy="5651739"/>
        </p:xfrm>
        <a:graphic>
          <a:graphicData uri="http://schemas.openxmlformats.org/drawingml/2006/table">
            <a:tbl>
              <a:tblPr firstRow="1" firstCol="1" bandRow="1"/>
              <a:tblGrid>
                <a:gridCol w="1332015">
                  <a:extLst>
                    <a:ext uri="{9D8B030D-6E8A-4147-A177-3AD203B41FA5}">
                      <a16:colId xmlns:a16="http://schemas.microsoft.com/office/drawing/2014/main" val="2853248538"/>
                    </a:ext>
                  </a:extLst>
                </a:gridCol>
                <a:gridCol w="597942">
                  <a:extLst>
                    <a:ext uri="{9D8B030D-6E8A-4147-A177-3AD203B41FA5}">
                      <a16:colId xmlns:a16="http://schemas.microsoft.com/office/drawing/2014/main" val="4177995214"/>
                    </a:ext>
                  </a:extLst>
                </a:gridCol>
                <a:gridCol w="665030">
                  <a:extLst>
                    <a:ext uri="{9D8B030D-6E8A-4147-A177-3AD203B41FA5}">
                      <a16:colId xmlns:a16="http://schemas.microsoft.com/office/drawing/2014/main" val="3352731804"/>
                    </a:ext>
                  </a:extLst>
                </a:gridCol>
                <a:gridCol w="965304">
                  <a:extLst>
                    <a:ext uri="{9D8B030D-6E8A-4147-A177-3AD203B41FA5}">
                      <a16:colId xmlns:a16="http://schemas.microsoft.com/office/drawing/2014/main" val="311007002"/>
                    </a:ext>
                  </a:extLst>
                </a:gridCol>
                <a:gridCol w="848712">
                  <a:extLst>
                    <a:ext uri="{9D8B030D-6E8A-4147-A177-3AD203B41FA5}">
                      <a16:colId xmlns:a16="http://schemas.microsoft.com/office/drawing/2014/main" val="1307115002"/>
                    </a:ext>
                  </a:extLst>
                </a:gridCol>
                <a:gridCol w="1191323">
                  <a:extLst>
                    <a:ext uri="{9D8B030D-6E8A-4147-A177-3AD203B41FA5}">
                      <a16:colId xmlns:a16="http://schemas.microsoft.com/office/drawing/2014/main" val="1770394039"/>
                    </a:ext>
                  </a:extLst>
                </a:gridCol>
                <a:gridCol w="833730">
                  <a:extLst>
                    <a:ext uri="{9D8B030D-6E8A-4147-A177-3AD203B41FA5}">
                      <a16:colId xmlns:a16="http://schemas.microsoft.com/office/drawing/2014/main" val="1360448486"/>
                    </a:ext>
                  </a:extLst>
                </a:gridCol>
                <a:gridCol w="860437">
                  <a:extLst>
                    <a:ext uri="{9D8B030D-6E8A-4147-A177-3AD203B41FA5}">
                      <a16:colId xmlns:a16="http://schemas.microsoft.com/office/drawing/2014/main" val="2556374811"/>
                    </a:ext>
                  </a:extLst>
                </a:gridCol>
                <a:gridCol w="838290">
                  <a:extLst>
                    <a:ext uri="{9D8B030D-6E8A-4147-A177-3AD203B41FA5}">
                      <a16:colId xmlns:a16="http://schemas.microsoft.com/office/drawing/2014/main" val="1856997777"/>
                    </a:ext>
                  </a:extLst>
                </a:gridCol>
                <a:gridCol w="915801">
                  <a:extLst>
                    <a:ext uri="{9D8B030D-6E8A-4147-A177-3AD203B41FA5}">
                      <a16:colId xmlns:a16="http://schemas.microsoft.com/office/drawing/2014/main" val="1932755464"/>
                    </a:ext>
                  </a:extLst>
                </a:gridCol>
                <a:gridCol w="1166570">
                  <a:extLst>
                    <a:ext uri="{9D8B030D-6E8A-4147-A177-3AD203B41FA5}">
                      <a16:colId xmlns:a16="http://schemas.microsoft.com/office/drawing/2014/main" val="143393302"/>
                    </a:ext>
                  </a:extLst>
                </a:gridCol>
              </a:tblGrid>
              <a:tr h="34589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 / Requirements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Price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2D/3D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Detection range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Weight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Reso</a:t>
                      </a: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lution / Accuracy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Angular resolution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 rate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Scan rate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Supply voltage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Power consumption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917024"/>
                  </a:ext>
                </a:extLst>
              </a:tr>
              <a:tr h="6629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RPLIDAR A1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>
                      <a:noFill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$399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2D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 – 6m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170gr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&lt;1% of current distance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1°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2000Hz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5.5Hz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Max.: 10Hz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Motor: 5-10V (according speed)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Digital: 5V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Motor: 100mA: 500mW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Scanner: 200mA: 1W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142041"/>
                  </a:ext>
                </a:extLst>
              </a:tr>
              <a:tr h="3714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RPLIDAR A2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>
                      <a:noFill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$449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2D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 – 6m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190gr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&lt;1% of current distance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0.9°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4000Hz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5-15Hz (typ</a:t>
                      </a: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.: 10Hz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5V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On: 400mA: 2W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Off: 200mA: 1W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427097"/>
                  </a:ext>
                </a:extLst>
              </a:tr>
              <a:tr h="34589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DE-LIDAR TF01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>
                      <a:noFill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$140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2D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 – 10m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50gr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4-6cm @5m (1%)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1°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500Hz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7.4-12V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1W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065677"/>
                  </a:ext>
                </a:extLst>
              </a:tr>
              <a:tr h="3646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2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Sweep V1</a:t>
                      </a:r>
                      <a:endParaRPr lang="nl-NL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>
                      <a:noFill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$349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2D 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Max. 40m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120gr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1%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0,5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°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1000Hz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2-10Hz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5V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400mA: 2W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301216"/>
                  </a:ext>
                </a:extLst>
              </a:tr>
              <a:tr h="3977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Velodyne VLD-16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>
                      <a:noFill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$7999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3D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Max. 100m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830gr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590gr (LITE)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Typ.: 3cm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 – 0,4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°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300kHz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5-20Hz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9-18V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8W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484901"/>
                  </a:ext>
                </a:extLst>
              </a:tr>
              <a:tr h="92814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LIDAR-Lite v3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>
                      <a:noFill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$150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2D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Max. 40m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22gr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&lt;5m: ±2.5cm ≥5m: ±10cm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Typ.: 270Hz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Fast mode: 650Hz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&gt;1000Hz for short range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50Hz default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500Hz max.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5V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Idle: 105mA, 525mW  Continuous: 130ma, 650mW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04624"/>
                  </a:ext>
                </a:extLst>
              </a:tr>
              <a:tr h="4131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Adafruit VL53L0X Time of Flight Distance Sensor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>
                      <a:noFill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$14.95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1D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 – 1000mm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1.3gr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3-12%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3-5V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355420"/>
                  </a:ext>
                </a:extLst>
              </a:tr>
              <a:tr h="2754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Riegl VUX-1UAV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>
                      <a:noFill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2D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– 920m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3.5kg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10mm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 – 550kHz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200Hz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831152"/>
                  </a:ext>
                </a:extLst>
              </a:tr>
              <a:tr h="2754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YellowScan Mapper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>
                      <a:noFill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2D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2.1kg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10cm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40kHz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10W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085097"/>
                  </a:ext>
                </a:extLst>
              </a:tr>
              <a:tr h="5509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GEO-MMS SAASM LIDAR SENSOR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>
                      <a:noFill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3D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&lt;2.26kg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&gt;5cm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125Hz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10-30V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&gt;2A, 20-60W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010518"/>
                  </a:ext>
                </a:extLst>
              </a:tr>
              <a:tr h="3977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LeddarVu8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>
                      <a:noFill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€520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 3D beam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 215m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128.5g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5cm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100Hz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12V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2W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34" marR="45334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21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3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934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 smtClean="0"/>
              <a:t>Specificaties</a:t>
            </a:r>
          </a:p>
          <a:p>
            <a:r>
              <a:rPr lang="nl-NL" sz="2400" dirty="0" smtClean="0"/>
              <a:t>GUI</a:t>
            </a:r>
          </a:p>
          <a:p>
            <a:r>
              <a:rPr lang="nl-NL" sz="2400" dirty="0" err="1" smtClean="0"/>
              <a:t>Manifold</a:t>
            </a:r>
            <a:endParaRPr lang="nl-NL" sz="2400" dirty="0" smtClean="0"/>
          </a:p>
          <a:p>
            <a:r>
              <a:rPr lang="nl-NL" sz="2400" dirty="0" smtClean="0"/>
              <a:t>QT</a:t>
            </a:r>
          </a:p>
          <a:p>
            <a:r>
              <a:rPr lang="nl-NL" sz="2400" dirty="0" smtClean="0"/>
              <a:t>SSL (?)</a:t>
            </a:r>
          </a:p>
          <a:p>
            <a:r>
              <a:rPr lang="nl-NL" sz="2400" dirty="0" smtClean="0"/>
              <a:t>LIDAR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17194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Specificaties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343572"/>
              </p:ext>
            </p:extLst>
          </p:nvPr>
        </p:nvGraphicFramePr>
        <p:xfrm>
          <a:off x="446638" y="1698174"/>
          <a:ext cx="6019475" cy="5193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5118">
                  <a:extLst>
                    <a:ext uri="{9D8B030D-6E8A-4147-A177-3AD203B41FA5}">
                      <a16:colId xmlns:a16="http://schemas.microsoft.com/office/drawing/2014/main" val="1108248592"/>
                    </a:ext>
                  </a:extLst>
                </a:gridCol>
                <a:gridCol w="4683472">
                  <a:extLst>
                    <a:ext uri="{9D8B030D-6E8A-4147-A177-3AD203B41FA5}">
                      <a16:colId xmlns:a16="http://schemas.microsoft.com/office/drawing/2014/main" val="3774102736"/>
                    </a:ext>
                  </a:extLst>
                </a:gridCol>
                <a:gridCol w="890885">
                  <a:extLst>
                    <a:ext uri="{9D8B030D-6E8A-4147-A177-3AD203B41FA5}">
                      <a16:colId xmlns:a16="http://schemas.microsoft.com/office/drawing/2014/main" val="2568413507"/>
                    </a:ext>
                  </a:extLst>
                </a:gridCol>
              </a:tblGrid>
              <a:tr h="2448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#</a:t>
                      </a:r>
                      <a:endParaRPr lang="nl-N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Eis</a:t>
                      </a:r>
                      <a:endParaRPr lang="nl-N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Prioriteit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extLst>
                  <a:ext uri="{0D108BD9-81ED-4DB2-BD59-A6C34878D82A}">
                    <a16:rowId xmlns:a16="http://schemas.microsoft.com/office/drawing/2014/main" val="2443809277"/>
                  </a:ext>
                </a:extLst>
              </a:tr>
              <a:tr h="32713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De drone moet autonoom kunnen vliegen.</a:t>
                      </a:r>
                      <a:endParaRPr lang="nl-N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M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extLst>
                  <a:ext uri="{0D108BD9-81ED-4DB2-BD59-A6C34878D82A}">
                    <a16:rowId xmlns:a16="http://schemas.microsoft.com/office/drawing/2014/main" val="1928018935"/>
                  </a:ext>
                </a:extLst>
              </a:tr>
              <a:tr h="4897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2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De drone moet een noodstop bevatten. D.m.v. deze noodstop krijgt de piloot de volledige controle.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M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extLst>
                  <a:ext uri="{0D108BD9-81ED-4DB2-BD59-A6C34878D82A}">
                    <a16:rowId xmlns:a16="http://schemas.microsoft.com/office/drawing/2014/main" val="1833602727"/>
                  </a:ext>
                </a:extLst>
              </a:tr>
              <a:tr h="33393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3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De drone moet vaste obstakels kunnen ontwijken.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M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extLst>
                  <a:ext uri="{0D108BD9-81ED-4DB2-BD59-A6C34878D82A}">
                    <a16:rowId xmlns:a16="http://schemas.microsoft.com/office/drawing/2014/main" val="2051351619"/>
                  </a:ext>
                </a:extLst>
              </a:tr>
              <a:tr h="34012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4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De drone moet zijn locatie bijhouden.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M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extLst>
                  <a:ext uri="{0D108BD9-81ED-4DB2-BD59-A6C34878D82A}">
                    <a16:rowId xmlns:a16="http://schemas.microsoft.com/office/drawing/2014/main" val="2380649953"/>
                  </a:ext>
                </a:extLst>
              </a:tr>
              <a:tr h="33393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5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De drone moet zijn locatie versturen naar een User Interface.</a:t>
                      </a:r>
                      <a:endParaRPr lang="nl-N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M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extLst>
                  <a:ext uri="{0D108BD9-81ED-4DB2-BD59-A6C34878D82A}">
                    <a16:rowId xmlns:a16="http://schemas.microsoft.com/office/drawing/2014/main" val="118055547"/>
                  </a:ext>
                </a:extLst>
              </a:tr>
              <a:tr h="33393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6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In de User Interface is te zien waar de drone zich bevindt.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M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extLst>
                  <a:ext uri="{0D108BD9-81ED-4DB2-BD59-A6C34878D82A}">
                    <a16:rowId xmlns:a16="http://schemas.microsoft.com/office/drawing/2014/main" val="2843652176"/>
                  </a:ext>
                </a:extLst>
              </a:tr>
              <a:tr h="48572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7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De verbinding tussen de drone en User Interface moet beveiligd zijn.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M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extLst>
                  <a:ext uri="{0D108BD9-81ED-4DB2-BD59-A6C34878D82A}">
                    <a16:rowId xmlns:a16="http://schemas.microsoft.com/office/drawing/2014/main" val="3410469995"/>
                  </a:ext>
                </a:extLst>
              </a:tr>
              <a:tr h="48572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8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De drone moet indoor kunnen navigeren naar vooraf bepaalde punten</a:t>
                      </a:r>
                      <a:endParaRPr lang="nl-N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S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extLst>
                  <a:ext uri="{0D108BD9-81ED-4DB2-BD59-A6C34878D82A}">
                    <a16:rowId xmlns:a16="http://schemas.microsoft.com/office/drawing/2014/main" val="4210686594"/>
                  </a:ext>
                </a:extLst>
              </a:tr>
              <a:tr h="34012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9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De drone moet bewegende obstakels kunnen ontwijken</a:t>
                      </a:r>
                      <a:endParaRPr lang="nl-N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C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extLst>
                  <a:ext uri="{0D108BD9-81ED-4DB2-BD59-A6C34878D82A}">
                    <a16:rowId xmlns:a16="http://schemas.microsoft.com/office/drawing/2014/main" val="1555889723"/>
                  </a:ext>
                </a:extLst>
              </a:tr>
              <a:tr h="4897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10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De drone kan metingen uitvoeren van de omgeving op vooraf bepaalde punten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C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extLst>
                  <a:ext uri="{0D108BD9-81ED-4DB2-BD59-A6C34878D82A}">
                    <a16:rowId xmlns:a16="http://schemas.microsoft.com/office/drawing/2014/main" val="2461706543"/>
                  </a:ext>
                </a:extLst>
              </a:tr>
              <a:tr h="33393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11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De drone moet 3D ruimte genereren uit de data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W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extLst>
                  <a:ext uri="{0D108BD9-81ED-4DB2-BD59-A6C34878D82A}">
                    <a16:rowId xmlns:a16="http://schemas.microsoft.com/office/drawing/2014/main" val="225297915"/>
                  </a:ext>
                </a:extLst>
              </a:tr>
              <a:tr h="52935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12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De drone moet meetpunten verzamelen van de ruimte d.m.v. LIDAR (laser)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W</a:t>
                      </a:r>
                      <a:endParaRPr lang="nl-N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15" marR="53515" marT="0" marB="0"/>
                </a:tc>
                <a:extLst>
                  <a:ext uri="{0D108BD9-81ED-4DB2-BD59-A6C34878D82A}">
                    <a16:rowId xmlns:a16="http://schemas.microsoft.com/office/drawing/2014/main" val="2630195417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219087"/>
              </p:ext>
            </p:extLst>
          </p:nvPr>
        </p:nvGraphicFramePr>
        <p:xfrm>
          <a:off x="6706006" y="1871440"/>
          <a:ext cx="5485995" cy="15354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8174">
                  <a:extLst>
                    <a:ext uri="{9D8B030D-6E8A-4147-A177-3AD203B41FA5}">
                      <a16:colId xmlns:a16="http://schemas.microsoft.com/office/drawing/2014/main" val="835177783"/>
                    </a:ext>
                  </a:extLst>
                </a:gridCol>
                <a:gridCol w="4096003">
                  <a:extLst>
                    <a:ext uri="{9D8B030D-6E8A-4147-A177-3AD203B41FA5}">
                      <a16:colId xmlns:a16="http://schemas.microsoft.com/office/drawing/2014/main" val="3504239331"/>
                    </a:ext>
                  </a:extLst>
                </a:gridCol>
                <a:gridCol w="931818">
                  <a:extLst>
                    <a:ext uri="{9D8B030D-6E8A-4147-A177-3AD203B41FA5}">
                      <a16:colId xmlns:a16="http://schemas.microsoft.com/office/drawing/2014/main" val="3275056697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#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Eis</a:t>
                      </a:r>
                      <a:endParaRPr lang="nl-N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Prioriteit</a:t>
                      </a:r>
                      <a:endParaRPr lang="nl-N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2695055"/>
                  </a:ext>
                </a:extLst>
              </a:tr>
              <a:tr h="35623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Het project moet voor 15/06/2017 klaar zijn.</a:t>
                      </a:r>
                      <a:endParaRPr lang="nl-N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M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916223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2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Er wordt minstens elke 2 weken een update naar de begeleiders gestuurd</a:t>
                      </a:r>
                      <a:endParaRPr lang="nl-N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M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729792"/>
                  </a:ext>
                </a:extLst>
              </a:tr>
              <a:tr h="35623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3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De studenten mogen niet met de drone vliegen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M</a:t>
                      </a:r>
                      <a:endParaRPr lang="nl-N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3476746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249787"/>
              </p:ext>
            </p:extLst>
          </p:nvPr>
        </p:nvGraphicFramePr>
        <p:xfrm>
          <a:off x="7348582" y="5212040"/>
          <a:ext cx="3263265" cy="12825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8635">
                  <a:extLst>
                    <a:ext uri="{9D8B030D-6E8A-4147-A177-3AD203B41FA5}">
                      <a16:colId xmlns:a16="http://schemas.microsoft.com/office/drawing/2014/main" val="3483545812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val="765892899"/>
                    </a:ext>
                  </a:extLst>
                </a:gridCol>
              </a:tblGrid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#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Eis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8683575"/>
                  </a:ext>
                </a:extLst>
              </a:tr>
              <a:tr h="45275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Er wordt gewerkt met een </a:t>
                      </a:r>
                      <a:r>
                        <a:rPr lang="nl-NL" sz="1200" dirty="0" err="1">
                          <a:effectLst/>
                        </a:rPr>
                        <a:t>Matrice</a:t>
                      </a:r>
                      <a:r>
                        <a:rPr lang="nl-NL" sz="1200" dirty="0">
                          <a:effectLst/>
                        </a:rPr>
                        <a:t> 100</a:t>
                      </a:r>
                      <a:endParaRPr lang="nl-N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0627240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2</a:t>
                      </a:r>
                      <a:endParaRPr lang="nl-N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De computer op de drone draait op Linux</a:t>
                      </a:r>
                      <a:endParaRPr lang="nl-N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7606601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446638" y="1328842"/>
            <a:ext cx="377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Technische specificaties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6706006" y="1487262"/>
            <a:ext cx="377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Randvoorwaarden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7348582" y="4842708"/>
            <a:ext cx="377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Ontwerpbeperkingen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362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GUI </a:t>
            </a:r>
            <a:br>
              <a:rPr lang="nl-NL" dirty="0" smtClean="0"/>
            </a:br>
            <a:r>
              <a:rPr lang="nl-NL" dirty="0" smtClean="0"/>
              <a:t>- Nu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000" dirty="0"/>
              <a:t>GUI maakt verbinding met server naar keuze</a:t>
            </a:r>
          </a:p>
          <a:p>
            <a:r>
              <a:rPr lang="nl-NL" sz="2000" dirty="0"/>
              <a:t>Loopt niet meer vast wanneer verbinding wegvalt</a:t>
            </a:r>
          </a:p>
          <a:p>
            <a:r>
              <a:rPr lang="nl-NL" sz="2000" dirty="0"/>
              <a:t>Werkt met random gegeneerde data van de webserver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3131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GUI</a:t>
            </a:r>
            <a:br>
              <a:rPr lang="nl-NL" dirty="0" smtClean="0"/>
            </a:br>
            <a:r>
              <a:rPr lang="nl-NL" dirty="0" smtClean="0"/>
              <a:t>- </a:t>
            </a:r>
            <a:r>
              <a:rPr lang="nl-NL" dirty="0" smtClean="0"/>
              <a:t>Straks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Verbinden met </a:t>
            </a:r>
            <a:r>
              <a:rPr lang="nl-NL" sz="2000" dirty="0" err="1"/>
              <a:t>Manifold</a:t>
            </a:r>
            <a:endParaRPr lang="nl-NL" sz="2000" dirty="0"/>
          </a:p>
          <a:p>
            <a:r>
              <a:rPr lang="nl-NL" sz="2000" dirty="0"/>
              <a:t>Krijgt real time positie van drone</a:t>
            </a:r>
          </a:p>
          <a:p>
            <a:r>
              <a:rPr lang="nl-NL" sz="2000" dirty="0"/>
              <a:t>Route instellen voor drone</a:t>
            </a:r>
          </a:p>
          <a:p>
            <a:r>
              <a:rPr lang="nl-NL" sz="2000" dirty="0"/>
              <a:t>Commando’s aan drone sturen</a:t>
            </a:r>
          </a:p>
          <a:p>
            <a:r>
              <a:rPr lang="nl-NL" sz="2000" dirty="0"/>
              <a:t>Beveiligde verbinding en inlog (zie SSL)</a:t>
            </a:r>
          </a:p>
        </p:txBody>
      </p:sp>
    </p:spTree>
    <p:extLst>
      <p:ext uri="{BB962C8B-B14F-4D97-AF65-F5344CB8AC3E}">
        <p14:creationId xmlns:p14="http://schemas.microsoft.com/office/powerpoint/2010/main" val="422682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Manifold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 smtClean="0"/>
              <a:t>Oude file system verkeerde rechten</a:t>
            </a:r>
          </a:p>
          <a:p>
            <a:pPr lvl="1"/>
            <a:r>
              <a:rPr lang="nl-NL" sz="1800" dirty="0" smtClean="0"/>
              <a:t>Geen root rechten meer</a:t>
            </a:r>
            <a:endParaRPr lang="nl-NL" sz="1800" dirty="0"/>
          </a:p>
          <a:p>
            <a:r>
              <a:rPr lang="nl-NL" sz="2000" dirty="0" smtClean="0"/>
              <a:t>Nieuwe image </a:t>
            </a:r>
            <a:r>
              <a:rPr lang="nl-NL" sz="2000" dirty="0" err="1" smtClean="0"/>
              <a:t>geflasht</a:t>
            </a:r>
            <a:r>
              <a:rPr lang="nl-NL" sz="2000" dirty="0" smtClean="0"/>
              <a:t> met van te voren de goede rechten</a:t>
            </a:r>
          </a:p>
          <a:p>
            <a:r>
              <a:rPr lang="nl-NL" sz="2000" dirty="0" smtClean="0"/>
              <a:t>Nog niet alle </a:t>
            </a:r>
            <a:r>
              <a:rPr lang="nl-NL" sz="2000" dirty="0" err="1" smtClean="0"/>
              <a:t>dependencies</a:t>
            </a:r>
            <a:r>
              <a:rPr lang="nl-NL" sz="2000" dirty="0" smtClean="0"/>
              <a:t> die nodig zijn voor QT</a:t>
            </a:r>
          </a:p>
        </p:txBody>
      </p:sp>
    </p:spTree>
    <p:extLst>
      <p:ext uri="{BB962C8B-B14F-4D97-AF65-F5344CB8AC3E}">
        <p14:creationId xmlns:p14="http://schemas.microsoft.com/office/powerpoint/2010/main" val="191635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QT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In een VM (vanwege problemen </a:t>
            </a:r>
            <a:r>
              <a:rPr lang="nl-NL" dirty="0" err="1"/>
              <a:t>M</a:t>
            </a:r>
            <a:r>
              <a:rPr lang="nl-NL" dirty="0" err="1" smtClean="0"/>
              <a:t>anifold</a:t>
            </a:r>
            <a:r>
              <a:rPr lang="nl-NL" dirty="0" smtClean="0"/>
              <a:t>) is QT werkend.</a:t>
            </a:r>
          </a:p>
          <a:p>
            <a:r>
              <a:rPr lang="nl-NL" dirty="0" smtClean="0"/>
              <a:t>Nog niet gekoppeld met de drone </a:t>
            </a:r>
            <a:r>
              <a:rPr lang="nl-NL" dirty="0" smtClean="0"/>
              <a:t>(Wouter </a:t>
            </a:r>
            <a:r>
              <a:rPr lang="nl-NL" dirty="0" smtClean="0"/>
              <a:t>heeft deze nodig gehad voor presentaties).</a:t>
            </a:r>
            <a:endParaRPr lang="nl-NL" dirty="0"/>
          </a:p>
        </p:txBody>
      </p:sp>
      <p:pic>
        <p:nvPicPr>
          <p:cNvPr id="1026" name="Picture 2" descr="https://raw.githubusercontent.com/dji-sdk/Onboard-SDK/3.1/doc/en/Images/Qt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975" y="2940495"/>
            <a:ext cx="7445025" cy="381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43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SSL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1146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96034" y="306720"/>
            <a:ext cx="9521139" cy="1325563"/>
          </a:xfrm>
        </p:spPr>
        <p:txBody>
          <a:bodyPr/>
          <a:lstStyle/>
          <a:p>
            <a:r>
              <a:rPr lang="nl-NL" sz="4000" dirty="0" smtClean="0"/>
              <a:t>LIDAR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 smtClean="0"/>
              <a:t>Wat is LIDAR?</a:t>
            </a:r>
          </a:p>
          <a:p>
            <a:r>
              <a:rPr lang="nl-NL" sz="2000" dirty="0" smtClean="0"/>
              <a:t>Zelf maken</a:t>
            </a:r>
          </a:p>
          <a:p>
            <a:r>
              <a:rPr lang="nl-NL" sz="2000" dirty="0" smtClean="0"/>
              <a:t>Module kopen</a:t>
            </a:r>
          </a:p>
          <a:p>
            <a:pPr lvl="1"/>
            <a:r>
              <a:rPr lang="nl-NL" sz="1800" dirty="0" smtClean="0"/>
              <a:t>Keuze</a:t>
            </a:r>
          </a:p>
          <a:p>
            <a:pPr lvl="1"/>
            <a:r>
              <a:rPr lang="nl-NL" sz="1800" dirty="0" smtClean="0"/>
              <a:t>Marktonderzoek</a:t>
            </a:r>
          </a:p>
          <a:p>
            <a:pPr lvl="1"/>
            <a:r>
              <a:rPr lang="nl-NL" sz="1800" dirty="0" smtClean="0"/>
              <a:t>Specificaties</a:t>
            </a:r>
          </a:p>
          <a:p>
            <a:pPr lvl="1"/>
            <a:r>
              <a:rPr lang="nl-NL" sz="1800" dirty="0" smtClean="0"/>
              <a:t>Vergelijking</a:t>
            </a:r>
          </a:p>
          <a:p>
            <a:pPr lvl="1"/>
            <a:r>
              <a:rPr lang="nl-NL" sz="1800" dirty="0" smtClean="0"/>
              <a:t>Besteld</a:t>
            </a:r>
            <a:endParaRPr lang="nl-NL" sz="1800" dirty="0" smtClean="0"/>
          </a:p>
          <a:p>
            <a:endParaRPr lang="nl-NL" sz="2000" dirty="0" smtClean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5861207" y="243000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pic>
        <p:nvPicPr>
          <p:cNvPr id="7" name="Picture 2" descr="https://upload.wikimedia.org/wikipedia/commons/1/1e/Lida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361" y="1369023"/>
            <a:ext cx="2273646" cy="182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velodynelidar.com/images/products/vlp-16/UserData_Phoenix%20Aerial_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560" y="3727715"/>
            <a:ext cx="3987055" cy="284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72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ert">
  <a:themeElements>
    <a:clrScheme name="Groengeel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Slier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ert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119</TotalTime>
  <Words>652</Words>
  <Application>Microsoft Office PowerPoint</Application>
  <PresentationFormat>Breedbeeld</PresentationFormat>
  <Paragraphs>241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Sliert</vt:lpstr>
      <vt:lpstr>Project Inspectie Drone PPROD1 04/03/2017</vt:lpstr>
      <vt:lpstr>Inhoud</vt:lpstr>
      <vt:lpstr>Specificaties</vt:lpstr>
      <vt:lpstr>GUI  - Nu</vt:lpstr>
      <vt:lpstr>GUI - Straks</vt:lpstr>
      <vt:lpstr>Manifold</vt:lpstr>
      <vt:lpstr>QT</vt:lpstr>
      <vt:lpstr>SSL</vt:lpstr>
      <vt:lpstr>LIDAR</vt:lpstr>
      <vt:lpstr>LIDAR Vergelijking</vt:lpstr>
      <vt:lpstr>PowerPoint-presentatie</vt:lpstr>
    </vt:vector>
  </TitlesOfParts>
  <Company>Den Spike Unattendeds © 2015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Inspectie Drone PPROD1 04/03/2017</dc:title>
  <dc:creator>Teun .</dc:creator>
  <cp:lastModifiedBy>Teun .</cp:lastModifiedBy>
  <cp:revision>9</cp:revision>
  <dcterms:created xsi:type="dcterms:W3CDTF">2017-04-03T15:08:56Z</dcterms:created>
  <dcterms:modified xsi:type="dcterms:W3CDTF">2017-04-03T17:08:03Z</dcterms:modified>
</cp:coreProperties>
</file>