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67" r:id="rId12"/>
    <p:sldId id="268" r:id="rId13"/>
    <p:sldId id="261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1C81-A4D0-474B-8DAC-C62786EA6240}" type="datetimeFigureOut">
              <a:rPr lang="ko-KR" altLang="en-US" smtClean="0"/>
              <a:t>2014-12-01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3F52A-B3B6-483D-B427-05F68078D7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28609" y="1685900"/>
            <a:ext cx="9144000" cy="3443286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91" y="2672531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HY나무L" pitchFamily="18" charset="-127"/>
                <a:ea typeface="HY나무L" pitchFamily="18" charset="-127"/>
              </a:rPr>
              <a:t>Web Programming</a:t>
            </a:r>
            <a:br>
              <a:rPr lang="en-US" altLang="ko-KR" dirty="0" smtClean="0">
                <a:latin typeface="HY나무L" pitchFamily="18" charset="-127"/>
                <a:ea typeface="HY나무L" pitchFamily="18" charset="-127"/>
              </a:rPr>
            </a:br>
            <a:r>
              <a:rPr lang="en-US" altLang="ko-KR" dirty="0" smtClean="0">
                <a:latin typeface="HY나무L" pitchFamily="18" charset="-127"/>
                <a:ea typeface="HY나무L" pitchFamily="18" charset="-127"/>
              </a:rPr>
              <a:t>- Beautiful Math -</a:t>
            </a:r>
            <a:endParaRPr lang="ko-KR" altLang="en-US" dirty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7554" y="5500702"/>
            <a:ext cx="5786446" cy="135729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20111550   </a:t>
            </a:r>
            <a:r>
              <a:rPr lang="ko-KR" altLang="en-US" dirty="0" smtClean="0">
                <a:solidFill>
                  <a:schemeClr val="bg1"/>
                </a:solidFill>
              </a:rPr>
              <a:t>박동욱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broken-colorful-geometry-18544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0025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1169" y="5000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구현 기능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050" y="2000240"/>
            <a:ext cx="4419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현재 캔버스를 이미지로 저장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서버에 업로드를 통해 이미지 공유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5484" y="1357298"/>
            <a:ext cx="364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캔버스 저장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&amp;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업로드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10" name="그림 9" descr="PIC17663560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2786058"/>
            <a:ext cx="6357982" cy="2434818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broken-colorful-geometry-18544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0025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1169" y="5000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구현 기능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050" y="2000240"/>
            <a:ext cx="4842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공유한 이미지를 내 캔버스로 불러오기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공유 이미지의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조절값을</a:t>
            </a:r>
            <a:r>
              <a:rPr lang="ko-KR" altLang="en-US" sz="2000" dirty="0" smtClean="0">
                <a:solidFill>
                  <a:schemeClr val="bg1"/>
                </a:solidFill>
              </a:rPr>
              <a:t> 그대로 복사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0068" y="135729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캔버스 불러오기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9" name="그림 8" descr="PIC17663560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3000372"/>
            <a:ext cx="4429124" cy="1696153"/>
          </a:xfrm>
          <a:prstGeom prst="rect">
            <a:avLst/>
          </a:prstGeom>
        </p:spPr>
      </p:pic>
      <p:pic>
        <p:nvPicPr>
          <p:cNvPr id="12" name="그림 11" descr="PIC17663560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6" y="3000372"/>
            <a:ext cx="4477065" cy="171451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214942" y="3714752"/>
            <a:ext cx="1285884" cy="714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broken-colorful-geometry-18544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0"/>
            <a:ext cx="4010025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000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코드 설명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000100" y="1357298"/>
            <a:ext cx="7215238" cy="1500198"/>
            <a:chOff x="1000100" y="1357298"/>
            <a:chExt cx="7215238" cy="1500198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1357298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1"/>
                  </a:solidFill>
                </a:rPr>
                <a:t>canvasInit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() : Canvas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초기설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정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함수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42976" y="1939983"/>
              <a:ext cx="6072230" cy="917513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38100" cap="sq"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180000" bIns="180000" rtlCol="0" anchor="t" anchorCtr="0">
              <a:spAutoFit/>
            </a:bodyPr>
            <a:lstStyle/>
            <a:p>
              <a:r>
                <a:rPr lang="ko-KR" altLang="en-US" dirty="0" smtClean="0"/>
                <a:t>캔버스 </a:t>
              </a:r>
              <a:r>
                <a:rPr lang="en-US" altLang="ko-KR" dirty="0" smtClean="0"/>
                <a:t>DOM </a:t>
              </a:r>
              <a:r>
                <a:rPr lang="ko-KR" altLang="en-US" dirty="0" smtClean="0"/>
                <a:t>획득</a:t>
              </a:r>
              <a:endParaRPr lang="en-US" altLang="ko-KR" dirty="0" smtClean="0"/>
            </a:p>
            <a:p>
              <a:r>
                <a:rPr lang="en-US" altLang="ko-KR" dirty="0" smtClean="0"/>
                <a:t>Context </a:t>
              </a:r>
              <a:r>
                <a:rPr lang="ko-KR" altLang="en-US" dirty="0" smtClean="0"/>
                <a:t>글로벌 변수에 저장</a:t>
              </a:r>
              <a:endParaRPr lang="ko-KR" altLang="en-US" dirty="0"/>
            </a:p>
          </p:txBody>
        </p:sp>
      </p:grpSp>
      <p:pic>
        <p:nvPicPr>
          <p:cNvPr id="15" name="그림 14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643050"/>
            <a:ext cx="304388" cy="1000131"/>
          </a:xfrm>
          <a:prstGeom prst="rect">
            <a:avLst/>
          </a:prstGeom>
        </p:spPr>
      </p:pic>
      <p:pic>
        <p:nvPicPr>
          <p:cNvPr id="17" name="그림 16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0" y="5429264"/>
            <a:ext cx="304388" cy="10001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그룹 18"/>
          <p:cNvGrpSpPr/>
          <p:nvPr/>
        </p:nvGrpSpPr>
        <p:grpSpPr>
          <a:xfrm>
            <a:off x="1000100" y="3313089"/>
            <a:ext cx="7215238" cy="1223200"/>
            <a:chOff x="1000100" y="1357298"/>
            <a:chExt cx="7215238" cy="1223200"/>
          </a:xfrm>
        </p:grpSpPr>
        <p:sp>
          <p:nvSpPr>
            <p:cNvPr id="20" name="TextBox 19"/>
            <p:cNvSpPr txBox="1"/>
            <p:nvPr/>
          </p:nvSpPr>
          <p:spPr>
            <a:xfrm>
              <a:off x="1000100" y="1357298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1"/>
                  </a:solidFill>
                </a:rPr>
                <a:t>adjustVariables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() :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모든 입력요소 값 획득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42976" y="1939983"/>
              <a:ext cx="6072230" cy="64051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38100" cap="sq"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180000" bIns="180000" rtlCol="0" anchor="t" anchorCtr="0">
              <a:noAutofit/>
            </a:bodyPr>
            <a:lstStyle/>
            <a:p>
              <a:r>
                <a:rPr lang="ko-KR" altLang="en-US" sz="1600" dirty="0" smtClean="0"/>
                <a:t>각 글로벌 변수 </a:t>
              </a:r>
              <a:r>
                <a:rPr lang="en-US" altLang="ko-KR" sz="1600" dirty="0" smtClean="0"/>
                <a:t>= </a:t>
              </a:r>
              <a:r>
                <a:rPr lang="en-US" altLang="ko-KR" sz="1600" dirty="0" err="1" smtClean="0"/>
                <a:t>document.getElementById</a:t>
              </a:r>
              <a:r>
                <a:rPr lang="en-US" altLang="ko-KR" sz="1600" dirty="0" smtClean="0"/>
                <a:t>(‘blah’).value;</a:t>
              </a:r>
              <a:endParaRPr lang="ko-KR" altLang="en-US" sz="1600" dirty="0"/>
            </a:p>
          </p:txBody>
        </p:sp>
      </p:grpSp>
      <p:grpSp>
        <p:nvGrpSpPr>
          <p:cNvPr id="5" name="그룹 21"/>
          <p:cNvGrpSpPr/>
          <p:nvPr/>
        </p:nvGrpSpPr>
        <p:grpSpPr>
          <a:xfrm>
            <a:off x="1000100" y="4991882"/>
            <a:ext cx="7215238" cy="1223200"/>
            <a:chOff x="1000100" y="1357298"/>
            <a:chExt cx="7215238" cy="1223200"/>
          </a:xfrm>
        </p:grpSpPr>
        <p:sp>
          <p:nvSpPr>
            <p:cNvPr id="23" name="TextBox 22"/>
            <p:cNvSpPr txBox="1"/>
            <p:nvPr/>
          </p:nvSpPr>
          <p:spPr>
            <a:xfrm>
              <a:off x="1000100" y="1357298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1"/>
                  </a:solidFill>
                </a:rPr>
                <a:t>getRandomColor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() :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랜덤 색상 코드 반환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42976" y="1939983"/>
              <a:ext cx="6072230" cy="64051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38100" cap="sq"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180000" bIns="180000" rtlCol="0" anchor="t" anchorCtr="0">
              <a:normAutofit fontScale="85000" lnSpcReduction="10000"/>
            </a:bodyPr>
            <a:lstStyle/>
            <a:p>
              <a:r>
                <a:rPr lang="en-US" dirty="0"/>
                <a:t>return '#' + </a:t>
              </a:r>
              <a:r>
                <a:rPr lang="en-US" dirty="0" err="1"/>
                <a:t>Math.floor</a:t>
              </a:r>
              <a:r>
                <a:rPr lang="en-US" dirty="0"/>
                <a:t>(</a:t>
              </a:r>
              <a:r>
                <a:rPr lang="en-US" dirty="0" err="1"/>
                <a:t>Math.random</a:t>
              </a:r>
              <a:r>
                <a:rPr lang="en-US" dirty="0"/>
                <a:t>()*16777215).</a:t>
              </a:r>
              <a:r>
                <a:rPr lang="en-US" dirty="0" err="1"/>
                <a:t>toString</a:t>
              </a:r>
              <a:r>
                <a:rPr lang="en-US" dirty="0"/>
                <a:t>(16</a:t>
              </a:r>
              <a:r>
                <a:rPr lang="en-US" dirty="0" smtClean="0"/>
                <a:t>);</a:t>
              </a:r>
              <a:endParaRPr lang="ko-KR" altLang="en-US" dirty="0"/>
            </a:p>
          </p:txBody>
        </p:sp>
      </p:grp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broken-colorful-geometry-18544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0"/>
            <a:ext cx="4010025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000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코드 설명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00100" y="1357298"/>
            <a:ext cx="7215238" cy="1223200"/>
            <a:chOff x="1000100" y="1357298"/>
            <a:chExt cx="7215238" cy="1223200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1357298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1"/>
                  </a:solidFill>
                </a:rPr>
                <a:t>getCondition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() :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입력 요소의 값을 문자열로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42976" y="1939983"/>
              <a:ext cx="6072230" cy="64051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38100" cap="sq"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180000" bIns="180000" rtlCol="0" anchor="t" anchorCtr="0">
              <a:spAutoFit/>
            </a:bodyPr>
            <a:lstStyle/>
            <a:p>
              <a:r>
                <a:rPr lang="en-US" altLang="ko-KR" dirty="0" smtClean="0"/>
                <a:t>return </a:t>
              </a:r>
              <a:r>
                <a:rPr lang="ko-KR" altLang="en-US" dirty="0" smtClean="0"/>
                <a:t>모든 입력 요소의 값을 </a:t>
              </a:r>
              <a:r>
                <a:rPr lang="en-US" altLang="ko-KR" dirty="0" smtClean="0"/>
                <a:t>‘_’</a:t>
              </a:r>
              <a:r>
                <a:rPr lang="ko-KR" altLang="en-US" dirty="0" smtClean="0"/>
                <a:t>로 연결</a:t>
              </a:r>
              <a:endParaRPr lang="en-US" altLang="ko-KR" dirty="0" smtClean="0"/>
            </a:p>
          </p:txBody>
        </p:sp>
      </p:grpSp>
      <p:pic>
        <p:nvPicPr>
          <p:cNvPr id="15" name="그림 14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643050"/>
            <a:ext cx="304388" cy="1000131"/>
          </a:xfrm>
          <a:prstGeom prst="rect">
            <a:avLst/>
          </a:prstGeom>
        </p:spPr>
      </p:pic>
      <p:pic>
        <p:nvPicPr>
          <p:cNvPr id="17" name="그림 16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0" y="5429264"/>
            <a:ext cx="304388" cy="10001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9" name="그룹 18"/>
          <p:cNvGrpSpPr/>
          <p:nvPr/>
        </p:nvGrpSpPr>
        <p:grpSpPr>
          <a:xfrm>
            <a:off x="1000100" y="2861873"/>
            <a:ext cx="7215238" cy="1500198"/>
            <a:chOff x="1000100" y="1357298"/>
            <a:chExt cx="7215238" cy="1500198"/>
          </a:xfrm>
        </p:grpSpPr>
        <p:sp>
          <p:nvSpPr>
            <p:cNvPr id="20" name="TextBox 19"/>
            <p:cNvSpPr txBox="1"/>
            <p:nvPr/>
          </p:nvSpPr>
          <p:spPr>
            <a:xfrm>
              <a:off x="1000100" y="1357298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r>
                <a:rPr lang="en-US" altLang="ko-KR" sz="2400" b="1" dirty="0" err="1" smtClean="0">
                  <a:solidFill>
                    <a:schemeClr val="bg1"/>
                  </a:solidFill>
                </a:rPr>
                <a:t>setCondition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 </a:t>
              </a:r>
              <a:r>
                <a:rPr lang="en-US" altLang="ko-KR" sz="2400" b="1" dirty="0" err="1" smtClean="0">
                  <a:solidFill>
                    <a:schemeClr val="bg1"/>
                  </a:solidFill>
                </a:rPr>
                <a:t>str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 ) :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문자열을 </a:t>
              </a:r>
              <a:r>
                <a:rPr lang="ko-KR" altLang="en-US" sz="2400" b="1" dirty="0" err="1" smtClean="0">
                  <a:solidFill>
                    <a:schemeClr val="bg1"/>
                  </a:solidFill>
                </a:rPr>
                <a:t>파싱하</a:t>
              </a:r>
              <a:r>
                <a:rPr lang="ko-KR" altLang="en-US" sz="2400" b="1" dirty="0" err="1">
                  <a:solidFill>
                    <a:schemeClr val="bg1"/>
                  </a:solidFill>
                </a:rPr>
                <a:t>여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입력요소에 값 전달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42976" y="1939983"/>
              <a:ext cx="6072230" cy="917513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38100" cap="sq"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180000" bIns="180000" rtlCol="0" anchor="t" anchorCtr="0">
              <a:spAutoFit/>
            </a:bodyPr>
            <a:lstStyle/>
            <a:p>
              <a:r>
                <a:rPr lang="en-US" altLang="ko-KR" dirty="0" err="1" smtClean="0"/>
                <a:t>var</a:t>
              </a:r>
              <a:r>
                <a:rPr lang="en-US" altLang="ko-KR" dirty="0" smtClean="0"/>
                <a:t> cons = </a:t>
              </a:r>
              <a:r>
                <a:rPr lang="en-US" altLang="ko-KR" dirty="0" err="1" smtClean="0"/>
                <a:t>str.split</a:t>
              </a:r>
              <a:r>
                <a:rPr lang="en-US" altLang="ko-KR" dirty="0" smtClean="0"/>
                <a:t>(‘_’);</a:t>
              </a:r>
            </a:p>
            <a:p>
              <a:r>
                <a:rPr lang="ko-KR" altLang="en-US" dirty="0" smtClean="0"/>
                <a:t>각 입력요소에 </a:t>
              </a:r>
              <a:r>
                <a:rPr lang="en-US" altLang="ko-KR" dirty="0" smtClean="0"/>
                <a:t>cons[N] </a:t>
              </a:r>
              <a:r>
                <a:rPr lang="ko-KR" altLang="en-US" dirty="0" smtClean="0"/>
                <a:t>대입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000100" y="4643446"/>
            <a:ext cx="7215238" cy="2114453"/>
            <a:chOff x="1000100" y="1599285"/>
            <a:chExt cx="7215238" cy="2114453"/>
          </a:xfrm>
        </p:grpSpPr>
        <p:sp>
          <p:nvSpPr>
            <p:cNvPr id="23" name="TextBox 22"/>
            <p:cNvSpPr txBox="1"/>
            <p:nvPr/>
          </p:nvSpPr>
          <p:spPr>
            <a:xfrm>
              <a:off x="1000100" y="1599285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1"/>
                  </a:solidFill>
                </a:rPr>
                <a:t>canvasClear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() :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캔버스 지우기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42976" y="2242227"/>
              <a:ext cx="6072230" cy="147151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38100" cap="sq"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180000" bIns="180000" rtlCol="0" anchor="t" anchorCtr="0">
              <a:spAutoFit/>
            </a:bodyPr>
            <a:lstStyle/>
            <a:p>
              <a:pPr fontAlgn="base"/>
              <a:r>
                <a:rPr lang="en-US" dirty="0"/>
                <a:t>for(</a:t>
              </a:r>
              <a:r>
                <a:rPr lang="en-US" dirty="0" err="1"/>
                <a:t>var</a:t>
              </a:r>
              <a:r>
                <a:rPr lang="en-US" dirty="0"/>
                <a:t> </a:t>
              </a:r>
              <a:r>
                <a:rPr lang="en-US" dirty="0" err="1"/>
                <a:t>i</a:t>
              </a:r>
              <a:r>
                <a:rPr lang="en-US" dirty="0"/>
                <a:t>=0; </a:t>
              </a:r>
              <a:r>
                <a:rPr lang="en-US" dirty="0" err="1"/>
                <a:t>i</a:t>
              </a:r>
              <a:r>
                <a:rPr lang="en-US" dirty="0"/>
                <a:t>&lt;</a:t>
              </a:r>
              <a:r>
                <a:rPr lang="en-US" dirty="0" err="1"/>
                <a:t>handlers.length</a:t>
              </a:r>
              <a:r>
                <a:rPr lang="en-US" dirty="0"/>
                <a:t>; </a:t>
              </a:r>
              <a:r>
                <a:rPr lang="en-US" dirty="0" err="1"/>
                <a:t>i</a:t>
              </a:r>
              <a:r>
                <a:rPr lang="en-US" dirty="0"/>
                <a:t>++)</a:t>
              </a:r>
            </a:p>
            <a:p>
              <a:pPr fontAlgn="base"/>
              <a:r>
                <a:rPr lang="en-US" dirty="0"/>
                <a:t> </a:t>
              </a:r>
              <a:r>
                <a:rPr lang="en-US" dirty="0" smtClean="0"/>
                <a:t>  </a:t>
              </a:r>
              <a:r>
                <a:rPr lang="en-US" dirty="0" err="1" smtClean="0"/>
                <a:t>clearTimeout</a:t>
              </a:r>
              <a:r>
                <a:rPr lang="en-US" dirty="0" smtClean="0"/>
                <a:t>(handlers[</a:t>
              </a:r>
              <a:r>
                <a:rPr lang="en-US" dirty="0" err="1" smtClean="0"/>
                <a:t>i</a:t>
              </a:r>
              <a:r>
                <a:rPr lang="en-US" dirty="0" smtClean="0"/>
                <a:t>];</a:t>
              </a:r>
            </a:p>
            <a:p>
              <a:pPr fontAlgn="base"/>
              <a:r>
                <a:rPr lang="en-US" dirty="0" err="1" smtClean="0"/>
                <a:t>ctx.setTransform</a:t>
              </a:r>
              <a:r>
                <a:rPr lang="en-US" dirty="0" smtClean="0"/>
                <a:t>(1</a:t>
              </a:r>
              <a:r>
                <a:rPr lang="en-US" dirty="0"/>
                <a:t>, 0, 0, 1, 0, 0); // </a:t>
              </a:r>
              <a:r>
                <a:rPr lang="ko-KR" altLang="en-US" dirty="0"/>
                <a:t>설정 초기화</a:t>
              </a:r>
            </a:p>
            <a:p>
              <a:pPr fontAlgn="base"/>
              <a:r>
                <a:rPr lang="en-US" dirty="0" err="1"/>
                <a:t>ctx.clearRect</a:t>
              </a:r>
              <a:r>
                <a:rPr lang="en-US" dirty="0"/>
                <a:t>(0, 0, </a:t>
              </a:r>
              <a:r>
                <a:rPr lang="en-US" dirty="0" smtClean="0"/>
                <a:t>width</a:t>
              </a:r>
              <a:r>
                <a:rPr lang="en-US" dirty="0"/>
                <a:t>, </a:t>
              </a:r>
              <a:r>
                <a:rPr lang="en-US" dirty="0" smtClean="0"/>
                <a:t>height</a:t>
              </a:r>
              <a:r>
                <a:rPr lang="en-US" dirty="0"/>
                <a:t>); // </a:t>
              </a:r>
              <a:r>
                <a:rPr lang="ko-KR" altLang="en-US" dirty="0" err="1" smtClean="0"/>
                <a:t>클리어</a:t>
              </a:r>
              <a:endParaRPr lang="ko-KR" altLang="en-US" dirty="0" smtClean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broken-colorful-geometry-18544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0"/>
            <a:ext cx="4010025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000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코드 설명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000100" y="1357298"/>
            <a:ext cx="7215238" cy="4824185"/>
            <a:chOff x="1000100" y="1357298"/>
            <a:chExt cx="7215238" cy="4824185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1357298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1"/>
                  </a:solidFill>
                </a:rPr>
                <a:t>drawLines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() :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그리기 예약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42976" y="1939983"/>
              <a:ext cx="6858048" cy="4241500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38100" cap="sq"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180000" bIns="180000" rtlCol="0" anchor="t" anchorCtr="0">
              <a:spAutoFit/>
            </a:bodyPr>
            <a:lstStyle/>
            <a:p>
              <a:r>
                <a:rPr lang="en-US" altLang="ko-KR" dirty="0" err="1" smtClean="0"/>
                <a:t>canvasClear</a:t>
              </a:r>
              <a:r>
                <a:rPr lang="en-US" altLang="ko-KR" dirty="0" smtClean="0"/>
                <a:t>();     // </a:t>
              </a:r>
              <a:r>
                <a:rPr lang="ko-KR" altLang="en-US" dirty="0" smtClean="0"/>
                <a:t>캔버스 지움</a:t>
              </a:r>
              <a:endParaRPr lang="en-US" altLang="ko-KR" dirty="0" smtClean="0"/>
            </a:p>
            <a:p>
              <a:r>
                <a:rPr lang="en-US" altLang="ko-KR" dirty="0" err="1" smtClean="0"/>
                <a:t>adjustVariables</a:t>
              </a:r>
              <a:r>
                <a:rPr lang="en-US" altLang="ko-KR" dirty="0" smtClean="0"/>
                <a:t>(); // </a:t>
              </a:r>
              <a:r>
                <a:rPr lang="ko-KR" altLang="en-US" dirty="0" smtClean="0"/>
                <a:t>입력 값 글로벌 변수에 저장</a:t>
              </a:r>
              <a:endParaRPr lang="en-US" altLang="ko-KR" dirty="0" smtClean="0"/>
            </a:p>
            <a:p>
              <a:endParaRPr lang="en-US" altLang="ko-KR" dirty="0"/>
            </a:p>
            <a:p>
              <a:pPr fontAlgn="base" latinLnBrk="0"/>
              <a:r>
                <a:rPr lang="en-US" altLang="ko-KR" dirty="0"/>
                <a:t>if( ! </a:t>
              </a:r>
              <a:r>
                <a:rPr lang="ko-KR" altLang="en-US" dirty="0"/>
                <a:t>투명한 배경 사용 여부 </a:t>
              </a:r>
              <a:r>
                <a:rPr lang="en-US" altLang="ko-KR" dirty="0"/>
                <a:t>)</a:t>
              </a:r>
              <a:endParaRPr lang="ko-KR" altLang="en-US" dirty="0"/>
            </a:p>
            <a:p>
              <a:pPr fontAlgn="base" latinLnBrk="0"/>
              <a:r>
                <a:rPr lang="ko-KR" altLang="en-US" dirty="0" smtClean="0"/>
                <a:t>   캔버스 크기의 </a:t>
              </a:r>
              <a:r>
                <a:rPr lang="ko-KR" altLang="en-US" dirty="0"/>
                <a:t>사각형 </a:t>
              </a:r>
              <a:r>
                <a:rPr lang="ko-KR" altLang="en-US" dirty="0" smtClean="0"/>
                <a:t>그림</a:t>
              </a:r>
              <a:endParaRPr lang="en-US" altLang="ko-KR" dirty="0" smtClean="0"/>
            </a:p>
            <a:p>
              <a:pPr fontAlgn="base" latinLnBrk="0"/>
              <a:endParaRPr lang="en-US" altLang="ko-KR" dirty="0"/>
            </a:p>
            <a:p>
              <a:pPr fontAlgn="base" latinLnBrk="0"/>
              <a:r>
                <a:rPr lang="en-US" altLang="ko-KR" dirty="0" smtClean="0"/>
                <a:t>// </a:t>
              </a:r>
              <a:r>
                <a:rPr lang="ko-KR" altLang="en-US" dirty="0" smtClean="0"/>
                <a:t>캔버스의 시작점을 중앙으로 옮김</a:t>
              </a:r>
            </a:p>
            <a:p>
              <a:r>
                <a:rPr lang="en-US" dirty="0" err="1"/>
                <a:t>context.translate</a:t>
              </a:r>
              <a:r>
                <a:rPr lang="en-US" dirty="0"/>
                <a:t>(</a:t>
              </a:r>
              <a:r>
                <a:rPr lang="en-US" dirty="0" err="1"/>
                <a:t>canvasWidth</a:t>
              </a:r>
              <a:r>
                <a:rPr lang="en-US" dirty="0"/>
                <a:t>/2, </a:t>
              </a:r>
              <a:r>
                <a:rPr lang="en-US" dirty="0" err="1"/>
                <a:t>canvasHeight</a:t>
              </a:r>
              <a:r>
                <a:rPr lang="en-US" dirty="0"/>
                <a:t>/2</a:t>
              </a:r>
              <a:r>
                <a:rPr lang="en-US" dirty="0" smtClean="0"/>
                <a:t>);</a:t>
              </a:r>
              <a:endParaRPr lang="en-US" dirty="0"/>
            </a:p>
            <a:p>
              <a:endParaRPr lang="en-US" dirty="0" smtClean="0"/>
            </a:p>
            <a:p>
              <a:pPr fontAlgn="base" latinLnBrk="0"/>
              <a:r>
                <a:rPr lang="en-US" dirty="0"/>
                <a:t>// </a:t>
              </a:r>
              <a:r>
                <a:rPr lang="en-US" dirty="0" err="1"/>
                <a:t>setTimout</a:t>
              </a:r>
              <a:r>
                <a:rPr lang="ko-KR" altLang="en-US" dirty="0"/>
                <a:t>을 통해 </a:t>
              </a:r>
              <a:r>
                <a:rPr lang="en-US" dirty="0" err="1"/>
                <a:t>drawTimeout</a:t>
              </a:r>
              <a:r>
                <a:rPr lang="en-US" dirty="0"/>
                <a:t> </a:t>
              </a:r>
              <a:r>
                <a:rPr lang="ko-KR" altLang="en-US" dirty="0"/>
                <a:t>함수 호출</a:t>
              </a:r>
            </a:p>
            <a:p>
              <a:pPr fontAlgn="base" latinLnBrk="0"/>
              <a:r>
                <a:rPr lang="en-US" dirty="0"/>
                <a:t>for( </a:t>
              </a:r>
              <a:r>
                <a:rPr lang="en-US" dirty="0" err="1"/>
                <a:t>i</a:t>
              </a:r>
              <a:r>
                <a:rPr lang="en-US" dirty="0"/>
                <a:t> = 0, id = 0; </a:t>
              </a:r>
              <a:r>
                <a:rPr lang="en-US" dirty="0" err="1"/>
                <a:t>i</a:t>
              </a:r>
              <a:r>
                <a:rPr lang="en-US" dirty="0"/>
                <a:t> &lt; </a:t>
              </a:r>
              <a:r>
                <a:rPr lang="en-US" dirty="0" smtClean="0"/>
                <a:t>25; </a:t>
              </a:r>
              <a:r>
                <a:rPr lang="en-US" dirty="0" err="1"/>
                <a:t>i</a:t>
              </a:r>
              <a:r>
                <a:rPr lang="en-US" dirty="0"/>
                <a:t>++ ){</a:t>
              </a:r>
            </a:p>
            <a:p>
              <a:pPr fontAlgn="base" latinLnBrk="0"/>
              <a:r>
                <a:rPr lang="en-US" dirty="0" smtClean="0"/>
                <a:t>   for</a:t>
              </a:r>
              <a:r>
                <a:rPr lang="en-US" dirty="0"/>
                <a:t>( a = -45; a &lt;= 45; a += often )</a:t>
              </a:r>
            </a:p>
            <a:p>
              <a:pPr fontAlgn="base" latinLnBrk="0"/>
              <a:r>
                <a:rPr lang="en-US" dirty="0" smtClean="0"/>
                <a:t>      handler[id</a:t>
              </a:r>
              <a:r>
                <a:rPr lang="en-US" dirty="0"/>
                <a:t>++] = </a:t>
              </a:r>
              <a:r>
                <a:rPr lang="en-US" dirty="0" err="1"/>
                <a:t>setTimout</a:t>
              </a:r>
              <a:r>
                <a:rPr lang="en-US" dirty="0"/>
                <a:t>( </a:t>
              </a:r>
              <a:r>
                <a:rPr lang="en-US" dirty="0" err="1"/>
                <a:t>drawTimeout</a:t>
              </a:r>
              <a:r>
                <a:rPr lang="en-US" dirty="0"/>
                <a:t>(a), </a:t>
              </a:r>
              <a:r>
                <a:rPr lang="en-US" dirty="0" smtClean="0"/>
                <a:t>delay*id </a:t>
              </a:r>
              <a:r>
                <a:rPr lang="en-US" dirty="0"/>
                <a:t>);</a:t>
              </a:r>
            </a:p>
            <a:p>
              <a:pPr fontAlgn="base" latinLnBrk="0"/>
              <a:r>
                <a:rPr lang="en-US" dirty="0" smtClean="0"/>
                <a:t>}</a:t>
              </a:r>
              <a:endParaRPr lang="en-US" dirty="0"/>
            </a:p>
          </p:txBody>
        </p:sp>
      </p:grpSp>
      <p:pic>
        <p:nvPicPr>
          <p:cNvPr id="15" name="그림 14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643050"/>
            <a:ext cx="304388" cy="1000131"/>
          </a:xfrm>
          <a:prstGeom prst="rect">
            <a:avLst/>
          </a:prstGeom>
        </p:spPr>
      </p:pic>
      <p:pic>
        <p:nvPicPr>
          <p:cNvPr id="17" name="그림 16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76" y="5429264"/>
            <a:ext cx="304388" cy="10001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broken-colorful-geometry-18544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0"/>
            <a:ext cx="4010025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000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코드 설명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000100" y="1357298"/>
            <a:ext cx="7215238" cy="5378183"/>
            <a:chOff x="1000100" y="1357298"/>
            <a:chExt cx="7215238" cy="5378183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1357298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1"/>
                  </a:solidFill>
                </a:rPr>
                <a:t>drawTimeout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() :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그리기 함수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42976" y="1939983"/>
              <a:ext cx="6858048" cy="479549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38100" cap="sq"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180000" bIns="180000" rtlCol="0" anchor="t" anchorCtr="0">
              <a:spAutoFit/>
            </a:bodyPr>
            <a:lstStyle/>
            <a:p>
              <a:pPr fontAlgn="base" latinLnBrk="0"/>
              <a:r>
                <a:rPr lang="en-US" altLang="ko-KR" dirty="0"/>
                <a:t>// </a:t>
              </a:r>
              <a:r>
                <a:rPr lang="ko-KR" altLang="en-US" dirty="0"/>
                <a:t>선의 시작점과 끝점 계산</a:t>
              </a:r>
            </a:p>
            <a:p>
              <a:pPr fontAlgn="base" latinLnBrk="0"/>
              <a:r>
                <a:rPr lang="en-US" dirty="0" err="1"/>
                <a:t>ctx.moveTo</a:t>
              </a:r>
              <a:r>
                <a:rPr lang="en-US" dirty="0"/>
                <a:t>( 0, </a:t>
              </a:r>
              <a:r>
                <a:rPr lang="en-US" dirty="0" err="1"/>
                <a:t>circleR</a:t>
              </a:r>
              <a:r>
                <a:rPr lang="en-US" dirty="0"/>
                <a:t> </a:t>
              </a:r>
              <a:r>
                <a:rPr lang="en-US" dirty="0" smtClean="0"/>
                <a:t>);</a:t>
              </a:r>
            </a:p>
            <a:p>
              <a:pPr fontAlgn="base" latinLnBrk="0"/>
              <a:r>
                <a:rPr lang="en-US" dirty="0" err="1" smtClean="0"/>
                <a:t>var</a:t>
              </a:r>
              <a:r>
                <a:rPr lang="en-US" dirty="0" smtClean="0"/>
                <a:t> r = </a:t>
              </a:r>
              <a:r>
                <a:rPr lang="en-US" dirty="0" err="1" smtClean="0"/>
                <a:t>Math.PI</a:t>
              </a:r>
              <a:r>
                <a:rPr lang="en-US" dirty="0" smtClean="0"/>
                <a:t> / 180 * a;</a:t>
              </a:r>
              <a:endParaRPr lang="en-US" dirty="0"/>
            </a:p>
            <a:p>
              <a:pPr fontAlgn="base" latinLnBrk="0"/>
              <a:r>
                <a:rPr lang="en-US" dirty="0" err="1"/>
                <a:t>var</a:t>
              </a:r>
              <a:r>
                <a:rPr lang="en-US" dirty="0"/>
                <a:t> x = (</a:t>
              </a:r>
              <a:r>
                <a:rPr lang="en-US" dirty="0" err="1"/>
                <a:t>circleR</a:t>
              </a:r>
              <a:r>
                <a:rPr lang="en-US" dirty="0"/>
                <a:t> * Math.sin(radians)) / </a:t>
              </a:r>
              <a:r>
                <a:rPr lang="en-US" dirty="0" smtClean="0"/>
                <a:t>Math.sin(</a:t>
              </a:r>
              <a:r>
                <a:rPr lang="en-US" dirty="0" err="1" smtClean="0"/>
                <a:t>Math.PI</a:t>
              </a:r>
              <a:r>
                <a:rPr lang="en-US" dirty="0" smtClean="0"/>
                <a:t>/2 </a:t>
              </a:r>
              <a:r>
                <a:rPr lang="en-US" dirty="0"/>
                <a:t>- </a:t>
              </a:r>
              <a:r>
                <a:rPr lang="en-US" dirty="0" smtClean="0"/>
                <a:t>r);</a:t>
              </a:r>
              <a:endParaRPr lang="en-US" dirty="0"/>
            </a:p>
            <a:p>
              <a:pPr fontAlgn="base" latinLnBrk="0"/>
              <a:r>
                <a:rPr lang="en-US" dirty="0" err="1"/>
                <a:t>ctx.lineTo</a:t>
              </a:r>
              <a:r>
                <a:rPr lang="en-US" dirty="0"/>
                <a:t>( x, 0 </a:t>
              </a:r>
              <a:r>
                <a:rPr lang="en-US" dirty="0" smtClean="0"/>
                <a:t>);</a:t>
              </a:r>
            </a:p>
            <a:p>
              <a:pPr fontAlgn="base" latinLnBrk="0"/>
              <a:endParaRPr lang="en-US" dirty="0"/>
            </a:p>
            <a:p>
              <a:pPr fontAlgn="base" latinLnBrk="0"/>
              <a:r>
                <a:rPr lang="en-US" altLang="ko-KR" dirty="0"/>
                <a:t>// </a:t>
              </a:r>
              <a:r>
                <a:rPr lang="ko-KR" altLang="en-US" dirty="0"/>
                <a:t>선 색상 및 두께 </a:t>
              </a:r>
              <a:r>
                <a:rPr lang="ko-KR" altLang="en-US" dirty="0" smtClean="0"/>
                <a:t>설정</a:t>
              </a:r>
              <a:endParaRPr lang="en-US" altLang="ko-KR" dirty="0" smtClean="0"/>
            </a:p>
            <a:p>
              <a:pPr fontAlgn="base" latinLnBrk="0"/>
              <a:r>
                <a:rPr lang="en-US" altLang="ko-KR" dirty="0" smtClean="0"/>
                <a:t>if</a:t>
              </a:r>
              <a:r>
                <a:rPr lang="en-US" altLang="ko-KR" dirty="0"/>
                <a:t>( Math.abs(a) == 45 )</a:t>
              </a:r>
              <a:endParaRPr lang="ko-KR" altLang="en-US" dirty="0"/>
            </a:p>
            <a:p>
              <a:pPr fontAlgn="base" latinLnBrk="0"/>
              <a:r>
                <a:rPr lang="en-US" dirty="0" smtClean="0"/>
                <a:t>   </a:t>
              </a:r>
              <a:r>
                <a:rPr lang="ko-KR" altLang="en-US" dirty="0" smtClean="0"/>
                <a:t>매우 강조선 색상 및 두께 설정</a:t>
              </a:r>
              <a:endParaRPr lang="en-US" altLang="ko-KR" dirty="0" smtClean="0"/>
            </a:p>
            <a:p>
              <a:pPr fontAlgn="base" latinLnBrk="0"/>
              <a:r>
                <a:rPr lang="en-US" dirty="0" smtClean="0"/>
                <a:t>else if( Math.abs(a) == 0 )</a:t>
              </a:r>
            </a:p>
            <a:p>
              <a:pPr fontAlgn="base" latinLnBrk="0"/>
              <a:r>
                <a:rPr lang="en-US" dirty="0"/>
                <a:t> </a:t>
              </a:r>
              <a:r>
                <a:rPr lang="en-US" dirty="0" smtClean="0"/>
                <a:t>  </a:t>
              </a:r>
              <a:r>
                <a:rPr lang="ko-KR" altLang="en-US" dirty="0" smtClean="0"/>
                <a:t>강조선 색상 및 두께 설정</a:t>
              </a:r>
              <a:endParaRPr lang="en-US" altLang="ko-KR" dirty="0" smtClean="0"/>
            </a:p>
            <a:p>
              <a:pPr fontAlgn="base" latinLnBrk="0"/>
              <a:r>
                <a:rPr lang="en-US" dirty="0" smtClean="0"/>
                <a:t>else</a:t>
              </a:r>
            </a:p>
            <a:p>
              <a:pPr fontAlgn="base" latinLnBrk="0"/>
              <a:r>
                <a:rPr lang="en-US" dirty="0" smtClean="0"/>
                <a:t>   </a:t>
              </a:r>
              <a:r>
                <a:rPr lang="ko-KR" altLang="en-US" dirty="0" smtClean="0"/>
                <a:t>일반선 색상 및 두께 설정</a:t>
              </a:r>
              <a:endParaRPr lang="en-US" altLang="ko-KR" dirty="0" smtClean="0"/>
            </a:p>
            <a:p>
              <a:pPr fontAlgn="base" latinLnBrk="0"/>
              <a:endParaRPr lang="en-US" dirty="0"/>
            </a:p>
            <a:p>
              <a:pPr fontAlgn="base"/>
              <a:r>
                <a:rPr lang="en-US" altLang="ko-KR" dirty="0" err="1"/>
                <a:t>ctx.stroke</a:t>
              </a:r>
              <a:r>
                <a:rPr lang="en-US" altLang="ko-KR" dirty="0"/>
                <a:t>(); </a:t>
              </a:r>
              <a:r>
                <a:rPr lang="en-US" altLang="ko-KR" dirty="0" smtClean="0"/>
                <a:t>                      // </a:t>
              </a:r>
              <a:r>
                <a:rPr lang="ko-KR" altLang="en-US" dirty="0"/>
                <a:t>선 그리기</a:t>
              </a:r>
            </a:p>
            <a:p>
              <a:pPr fontAlgn="base"/>
              <a:r>
                <a:rPr lang="en-US" altLang="ko-KR" dirty="0" err="1"/>
                <a:t>ctx.rotate</a:t>
              </a:r>
              <a:r>
                <a:rPr lang="en-US" altLang="ko-KR" dirty="0"/>
                <a:t>((</a:t>
              </a:r>
              <a:r>
                <a:rPr lang="en-US" altLang="ko-KR" dirty="0" err="1"/>
                <a:t>Math.PI</a:t>
              </a:r>
              <a:r>
                <a:rPr lang="en-US" altLang="ko-KR" dirty="0"/>
                <a:t>/180)*15); // </a:t>
              </a:r>
              <a:r>
                <a:rPr lang="ko-KR" altLang="en-US" dirty="0" smtClean="0"/>
                <a:t>선 회전</a:t>
              </a:r>
              <a:endParaRPr lang="ko-KR" altLang="en-US" dirty="0"/>
            </a:p>
          </p:txBody>
        </p:sp>
      </p:grpSp>
      <p:pic>
        <p:nvPicPr>
          <p:cNvPr id="15" name="그림 14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643050"/>
            <a:ext cx="304388" cy="1000131"/>
          </a:xfrm>
          <a:prstGeom prst="rect">
            <a:avLst/>
          </a:prstGeom>
        </p:spPr>
      </p:pic>
      <p:pic>
        <p:nvPicPr>
          <p:cNvPr id="17" name="그림 16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76" y="5429264"/>
            <a:ext cx="304388" cy="10001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broken-colorful-geometry-18544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0"/>
            <a:ext cx="4010025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000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코드 설명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000100" y="1357298"/>
            <a:ext cx="7215238" cy="5378183"/>
            <a:chOff x="1000100" y="1357298"/>
            <a:chExt cx="7215238" cy="5378183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1357298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1"/>
                  </a:solidFill>
                </a:rPr>
                <a:t>canvasSave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() :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캔버스 저장 업로드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42976" y="1939983"/>
              <a:ext cx="6858048" cy="479549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38100" cap="sq"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180000" bIns="180000" rtlCol="0" anchor="t" anchorCtr="0">
              <a:spAutoFit/>
            </a:bodyPr>
            <a:lstStyle/>
            <a:p>
              <a:pPr fontAlgn="base"/>
              <a:r>
                <a:rPr lang="en-US" altLang="ko-KR" dirty="0"/>
                <a:t>// </a:t>
              </a:r>
              <a:r>
                <a:rPr lang="ko-KR" altLang="en-US" dirty="0"/>
                <a:t>캔버스 이미지를 데이터 </a:t>
              </a:r>
              <a:r>
                <a:rPr lang="en-US" altLang="ko-KR" dirty="0"/>
                <a:t>URL</a:t>
              </a:r>
              <a:r>
                <a:rPr lang="ko-KR" altLang="en-US" dirty="0"/>
                <a:t>로 변환</a:t>
              </a:r>
            </a:p>
            <a:p>
              <a:pPr fontAlgn="base"/>
              <a:r>
                <a:rPr lang="en-US" altLang="ko-KR" dirty="0" err="1"/>
                <a:t>var</a:t>
              </a:r>
              <a:r>
                <a:rPr lang="en-US" altLang="ko-KR" dirty="0"/>
                <a:t> </a:t>
              </a:r>
              <a:r>
                <a:rPr lang="en-US" altLang="ko-KR" dirty="0" err="1"/>
                <a:t>imgDataURL</a:t>
              </a:r>
              <a:r>
                <a:rPr lang="en-US" altLang="ko-KR" dirty="0"/>
                <a:t> = </a:t>
              </a:r>
              <a:r>
                <a:rPr lang="en-US" altLang="ko-KR" dirty="0" err="1"/>
                <a:t>canvas.toDataURL</a:t>
              </a:r>
              <a:r>
                <a:rPr lang="en-US" altLang="ko-KR" dirty="0"/>
                <a:t>("image/</a:t>
              </a:r>
              <a:r>
                <a:rPr lang="en-US" altLang="ko-KR" dirty="0" err="1"/>
                <a:t>png</a:t>
              </a:r>
              <a:r>
                <a:rPr lang="en-US" altLang="ko-KR" dirty="0" smtClean="0"/>
                <a:t>");</a:t>
              </a:r>
            </a:p>
            <a:p>
              <a:pPr fontAlgn="base"/>
              <a:endParaRPr lang="ko-KR" altLang="en-US" dirty="0"/>
            </a:p>
            <a:p>
              <a:pPr fontAlgn="base"/>
              <a:r>
                <a:rPr lang="en-US" altLang="ko-KR" dirty="0"/>
                <a:t>// </a:t>
              </a:r>
              <a:r>
                <a:rPr lang="ko-KR" altLang="en-US" dirty="0"/>
                <a:t>만약 데이터크기가 너무 적으면 취소</a:t>
              </a:r>
            </a:p>
            <a:p>
              <a:pPr fontAlgn="base"/>
              <a:r>
                <a:rPr lang="en-US" altLang="ko-KR" dirty="0"/>
                <a:t>if( </a:t>
              </a:r>
              <a:r>
                <a:rPr lang="en-US" altLang="ko-KR" dirty="0" err="1"/>
                <a:t>imgDataURL.length</a:t>
              </a:r>
              <a:r>
                <a:rPr lang="en-US" altLang="ko-KR" dirty="0"/>
                <a:t> &lt; 30000 ){</a:t>
              </a:r>
              <a:endParaRPr lang="ko-KR" altLang="en-US" dirty="0"/>
            </a:p>
            <a:p>
              <a:pPr fontAlgn="base"/>
              <a:r>
                <a:rPr lang="en-US" altLang="ko-KR" dirty="0" smtClean="0"/>
                <a:t>   alert</a:t>
              </a:r>
              <a:r>
                <a:rPr lang="en-US" altLang="ko-KR" dirty="0"/>
                <a:t>("</a:t>
              </a:r>
              <a:r>
                <a:rPr lang="ko-KR" altLang="en-US" dirty="0"/>
                <a:t>캔버스가 비어있어요</a:t>
              </a:r>
              <a:r>
                <a:rPr lang="en-US" altLang="ko-KR" dirty="0"/>
                <a:t>!");</a:t>
              </a:r>
              <a:endParaRPr lang="ko-KR" altLang="en-US" dirty="0"/>
            </a:p>
            <a:p>
              <a:pPr fontAlgn="base"/>
              <a:r>
                <a:rPr lang="en-US" altLang="ko-KR" dirty="0" smtClean="0"/>
                <a:t>   return </a:t>
              </a:r>
              <a:r>
                <a:rPr lang="en-US" altLang="ko-KR" dirty="0"/>
                <a:t>false;</a:t>
              </a:r>
              <a:endParaRPr lang="ko-KR" altLang="en-US" dirty="0"/>
            </a:p>
            <a:p>
              <a:pPr fontAlgn="base"/>
              <a:r>
                <a:rPr lang="en-US" altLang="ko-KR" dirty="0" smtClean="0"/>
                <a:t>}</a:t>
              </a:r>
            </a:p>
            <a:p>
              <a:pPr fontAlgn="base"/>
              <a:endParaRPr lang="ko-KR" altLang="en-US" dirty="0"/>
            </a:p>
            <a:p>
              <a:pPr fontAlgn="base"/>
              <a:r>
                <a:rPr lang="en-US" altLang="ko-KR" dirty="0" smtClean="0"/>
                <a:t>// Ajax </a:t>
              </a:r>
              <a:r>
                <a:rPr lang="ko-KR" altLang="en-US" dirty="0" smtClean="0"/>
                <a:t>저장 요청</a:t>
              </a:r>
            </a:p>
            <a:p>
              <a:pPr fontAlgn="base"/>
              <a:r>
                <a:rPr lang="en-US" altLang="ko-KR" dirty="0" smtClean="0"/>
                <a:t>POST </a:t>
              </a:r>
              <a:r>
                <a:rPr lang="ko-KR" altLang="en-US" dirty="0" smtClean="0"/>
                <a:t>방식으로 </a:t>
              </a:r>
              <a:r>
                <a:rPr lang="en-US" altLang="ko-KR" dirty="0" err="1" smtClean="0"/>
                <a:t>getCondition</a:t>
              </a:r>
              <a:r>
                <a:rPr lang="en-US" altLang="ko-KR" dirty="0" smtClean="0"/>
                <a:t>() </a:t>
              </a:r>
              <a:r>
                <a:rPr lang="ko-KR" altLang="en-US" dirty="0" smtClean="0"/>
                <a:t>함수 호출로 현재 입력요소 값을 인자로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비동기</a:t>
              </a:r>
              <a:r>
                <a:rPr lang="ko-KR" altLang="en-US" dirty="0" smtClean="0"/>
                <a:t> 통신</a:t>
              </a:r>
              <a:r>
                <a:rPr lang="en-US" altLang="ko-KR" dirty="0" smtClean="0"/>
                <a:t>.</a:t>
              </a:r>
              <a:endParaRPr lang="ko-KR" altLang="en-US" dirty="0" smtClean="0"/>
            </a:p>
            <a:p>
              <a:pPr fontAlgn="base"/>
              <a:r>
                <a:rPr lang="en-US" altLang="ko-KR" dirty="0" err="1" smtClean="0"/>
                <a:t>RequestHeader</a:t>
              </a:r>
              <a:r>
                <a:rPr lang="ko-KR" altLang="en-US" dirty="0" smtClean="0"/>
                <a:t>의 </a:t>
              </a:r>
              <a:r>
                <a:rPr lang="en-US" altLang="ko-KR" dirty="0" smtClean="0"/>
                <a:t>content-type</a:t>
              </a:r>
              <a:r>
                <a:rPr lang="ko-KR" altLang="en-US" dirty="0" smtClean="0"/>
                <a:t>을 </a:t>
              </a:r>
              <a:r>
                <a:rPr lang="en-US" altLang="ko-KR" dirty="0" smtClean="0"/>
                <a:t>application/upload</a:t>
              </a:r>
              <a:endParaRPr lang="ko-KR" altLang="en-US" dirty="0" smtClean="0"/>
            </a:p>
            <a:p>
              <a:pPr fontAlgn="base"/>
              <a:r>
                <a:rPr lang="en-US" altLang="ko-KR" dirty="0" err="1" smtClean="0"/>
                <a:t>onreadystatechange</a:t>
              </a:r>
              <a:r>
                <a:rPr lang="en-US" altLang="ko-KR" dirty="0" smtClean="0"/>
                <a:t> </a:t>
              </a:r>
              <a:r>
                <a:rPr lang="ko-KR" altLang="en-US" dirty="0" err="1" smtClean="0"/>
                <a:t>콜백함수를</a:t>
              </a:r>
              <a:r>
                <a:rPr lang="ko-KR" altLang="en-US" dirty="0" smtClean="0"/>
                <a:t> 통해 </a:t>
              </a:r>
              <a:r>
                <a:rPr lang="en-US" altLang="ko-KR" dirty="0" err="1" smtClean="0"/>
                <a:t>readyState</a:t>
              </a:r>
              <a:r>
                <a:rPr lang="en-US" altLang="ko-KR" dirty="0" smtClean="0"/>
                <a:t> == 4, status == 200</a:t>
              </a:r>
              <a:r>
                <a:rPr lang="ko-KR" altLang="en-US" dirty="0" smtClean="0"/>
                <a:t>이면 알림창 설정</a:t>
              </a:r>
            </a:p>
            <a:p>
              <a:pPr fontAlgn="base"/>
              <a:r>
                <a:rPr lang="en-US" altLang="ko-KR" dirty="0" smtClean="0"/>
                <a:t>imageSave.php</a:t>
              </a:r>
              <a:r>
                <a:rPr lang="ko-KR" altLang="en-US" dirty="0" smtClean="0"/>
                <a:t>에 </a:t>
              </a:r>
              <a:r>
                <a:rPr lang="en-US" altLang="ko-KR" dirty="0" err="1" smtClean="0"/>
                <a:t>imageDataURL</a:t>
              </a:r>
              <a:r>
                <a:rPr lang="ko-KR" altLang="en-US" dirty="0" smtClean="0"/>
                <a:t>를 전송한다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pic>
        <p:nvPicPr>
          <p:cNvPr id="15" name="그림 14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643050"/>
            <a:ext cx="304388" cy="1000131"/>
          </a:xfrm>
          <a:prstGeom prst="rect">
            <a:avLst/>
          </a:prstGeom>
        </p:spPr>
      </p:pic>
      <p:pic>
        <p:nvPicPr>
          <p:cNvPr id="17" name="그림 16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76" y="5429264"/>
            <a:ext cx="304388" cy="10001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broken-colorful-geometry-18544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0"/>
            <a:ext cx="4010025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000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코드 설명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000100" y="1357298"/>
            <a:ext cx="7215238" cy="2331195"/>
            <a:chOff x="1000100" y="1357298"/>
            <a:chExt cx="7215238" cy="2331195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1357298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1"/>
                  </a:solidFill>
                </a:rPr>
                <a:t>loadUploadImgs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() :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업로드 목록 불러오기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42976" y="1939983"/>
              <a:ext cx="6858048" cy="1748510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38100" cap="sq"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180000" bIns="180000" rtlCol="0" anchor="t" anchorCtr="0">
              <a:spAutoFit/>
            </a:bodyPr>
            <a:lstStyle/>
            <a:p>
              <a:pPr fontAlgn="base" latinLnBrk="0"/>
              <a:r>
                <a:rPr lang="ko-KR" altLang="en-US" dirty="0"/>
                <a:t>이전 업로드 목록 비움</a:t>
              </a:r>
            </a:p>
            <a:p>
              <a:pPr fontAlgn="base" latinLnBrk="0"/>
              <a:r>
                <a:rPr lang="ko-KR" altLang="en-US" dirty="0"/>
                <a:t>업로드 </a:t>
              </a:r>
              <a:r>
                <a:rPr lang="ko-KR" altLang="en-US" dirty="0" smtClean="0"/>
                <a:t>목록 </a:t>
              </a:r>
              <a:r>
                <a:rPr lang="en-US" altLang="ko-KR" dirty="0" smtClean="0"/>
                <a:t>DIV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보여줌</a:t>
              </a:r>
            </a:p>
            <a:p>
              <a:pPr fontAlgn="base" latinLnBrk="0"/>
              <a:r>
                <a:rPr lang="en-US" altLang="ko-KR" dirty="0"/>
                <a:t>Ajax</a:t>
              </a:r>
              <a:r>
                <a:rPr lang="ko-KR" altLang="en-US" dirty="0"/>
                <a:t>로 </a:t>
              </a:r>
              <a:r>
                <a:rPr lang="en-US" altLang="ko-KR" dirty="0"/>
                <a:t>upload </a:t>
              </a:r>
              <a:r>
                <a:rPr lang="ko-KR" altLang="en-US" dirty="0"/>
                <a:t>폴더의 파일 목록을 요청</a:t>
              </a:r>
            </a:p>
            <a:p>
              <a:pPr fontAlgn="base" latinLnBrk="0"/>
              <a:r>
                <a:rPr lang="ko-KR" altLang="en-US" dirty="0" err="1"/>
                <a:t>성공시</a:t>
              </a:r>
              <a:r>
                <a:rPr lang="ko-KR" altLang="en-US" dirty="0"/>
                <a:t> </a:t>
              </a:r>
              <a:r>
                <a:rPr lang="ko-KR" altLang="en-US" dirty="0" err="1"/>
                <a:t>콜백</a:t>
              </a:r>
              <a:r>
                <a:rPr lang="ko-KR" altLang="en-US" dirty="0"/>
                <a:t> 함수를 통해 </a:t>
              </a:r>
              <a:r>
                <a:rPr lang="en-US" altLang="ko-KR" dirty="0" err="1"/>
                <a:t>png</a:t>
              </a:r>
              <a:r>
                <a:rPr lang="en-US" altLang="ko-KR" dirty="0"/>
                <a:t> </a:t>
              </a:r>
              <a:r>
                <a:rPr lang="ko-KR" altLang="en-US" dirty="0"/>
                <a:t>파일들의 </a:t>
              </a:r>
              <a:r>
                <a:rPr lang="en-US" altLang="ko-KR" dirty="0"/>
                <a:t>URL</a:t>
              </a:r>
              <a:r>
                <a:rPr lang="ko-KR" altLang="en-US" dirty="0"/>
                <a:t>을 알아내서 업로드 </a:t>
              </a:r>
              <a:r>
                <a:rPr lang="ko-KR" altLang="en-US" dirty="0" smtClean="0"/>
                <a:t>목록에 </a:t>
              </a:r>
              <a:r>
                <a:rPr lang="en-US" altLang="ko-KR" dirty="0" smtClean="0"/>
                <a:t>&lt;</a:t>
              </a:r>
              <a:r>
                <a:rPr lang="en-US" altLang="ko-KR" dirty="0" err="1" smtClean="0"/>
                <a:t>img</a:t>
              </a:r>
              <a:r>
                <a:rPr lang="en-US" altLang="ko-KR" dirty="0" smtClean="0"/>
                <a:t>&gt; DOM</a:t>
              </a:r>
              <a:r>
                <a:rPr lang="ko-KR" altLang="en-US" dirty="0" smtClean="0"/>
                <a:t> 추가</a:t>
              </a:r>
              <a:endParaRPr lang="ko-KR" altLang="en-US" dirty="0"/>
            </a:p>
          </p:txBody>
        </p:sp>
      </p:grpSp>
      <p:pic>
        <p:nvPicPr>
          <p:cNvPr id="15" name="그림 14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643050"/>
            <a:ext cx="304388" cy="1000131"/>
          </a:xfrm>
          <a:prstGeom prst="rect">
            <a:avLst/>
          </a:prstGeom>
        </p:spPr>
      </p:pic>
      <p:pic>
        <p:nvPicPr>
          <p:cNvPr id="17" name="그림 16" descr="Untitled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76" y="3214686"/>
            <a:ext cx="304388" cy="10001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broken-colorful-geometry-185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8" y="428625"/>
            <a:ext cx="8020050" cy="6000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82146" y="5750004"/>
            <a:ext cx="4661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감사합니</a:t>
            </a:r>
            <a:r>
              <a:rPr lang="ko-KR" altLang="en-US" sz="6600" dirty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다</a:t>
            </a:r>
            <a:r>
              <a:rPr lang="en-US" altLang="ko-KR" sz="66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!</a:t>
            </a:r>
            <a:endParaRPr lang="ko-KR" altLang="en-US" sz="6600" dirty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broken-colorful-geometry-185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325"/>
            <a:ext cx="7353300" cy="5400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9124" y="2285992"/>
            <a:ext cx="47148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· </a:t>
            </a:r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사용 언어 및 라이브러리</a:t>
            </a:r>
            <a:endParaRPr lang="en-US" altLang="ko-KR" sz="2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· </a:t>
            </a:r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적용한 강의 내용</a:t>
            </a:r>
            <a:endParaRPr lang="en-US" altLang="ko-KR" sz="2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· </a:t>
            </a:r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구현기능</a:t>
            </a:r>
            <a:endParaRPr lang="en-US" altLang="ko-KR" sz="2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· </a:t>
            </a:r>
            <a:r>
              <a:rPr lang="ko-KR" altLang="en-US" sz="2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코드 설명</a:t>
            </a:r>
            <a:endParaRPr lang="ko-KR" altLang="en-US" sz="2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214810" y="1500174"/>
            <a:ext cx="3429024" cy="584775"/>
            <a:chOff x="3214678" y="642918"/>
            <a:chExt cx="3429024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3357554" y="642918"/>
              <a:ext cx="3286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INDEX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14678" y="857232"/>
              <a:ext cx="142876" cy="1428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사용 언어 및 라이브러리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357298"/>
            <a:ext cx="3286148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HTML5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jQuery-1.10.2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PHP-5.4.21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10" name="그림 9" descr="broken-colorful-geometry-18544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3857625"/>
            <a:ext cx="4010025" cy="30003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broken-colorful-geometry-18544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625"/>
            <a:ext cx="4010025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357298"/>
            <a:ext cx="721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HTML 5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</a:rPr>
              <a:t>추가입력 요소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12" name="그림 11" descr="PIC176635596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2" y="5067311"/>
            <a:ext cx="2162175" cy="885825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3" name="그림 12" descr="PIC17663559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705" y="5000636"/>
            <a:ext cx="2695575" cy="9525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4" name="그림 13" descr="PIC176635596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074" y="1785926"/>
            <a:ext cx="2643206" cy="1559686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5" name="그림 14" descr="PIC176635597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992" y="2640762"/>
            <a:ext cx="2447925" cy="70485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6" name="그림 15" descr="PIC176635598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28" y="3002712"/>
            <a:ext cx="1695450" cy="3429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5847344" y="500042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적용한 강의 내용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100" y="4071942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 - </a:t>
            </a:r>
            <a:r>
              <a:rPr lang="ko-KR" altLang="en-US" sz="2400" dirty="0" smtClean="0">
                <a:solidFill>
                  <a:schemeClr val="bg1"/>
                </a:solidFill>
              </a:rPr>
              <a:t>유효성 검사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broken-colorful-geometry-18544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625"/>
            <a:ext cx="4010025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357298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Canvas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관련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메소드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47344" y="500042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적용한 강의 내용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5984" y="2071678"/>
            <a:ext cx="25957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변형 및 그리기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Translate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Rotate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fillRect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moveTo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lineTo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9322" y="2071678"/>
            <a:ext cx="2309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초기화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setTransform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clearRect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9322" y="3714752"/>
            <a:ext cx="1906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저장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toDataURL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broken-colorful-geometry-18544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625"/>
            <a:ext cx="4010025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357298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Ajax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47344" y="500042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적용한 강의 내용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728" y="1928802"/>
            <a:ext cx="74438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2400" dirty="0" smtClean="0">
                <a:solidFill>
                  <a:schemeClr val="bg1"/>
                </a:solidFill>
              </a:rPr>
              <a:t> :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XMLHttpRequest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setRequestHeader</a:t>
            </a:r>
            <a:r>
              <a:rPr lang="en-US" altLang="ko-KR" sz="2400" dirty="0" smtClean="0">
                <a:solidFill>
                  <a:schemeClr val="bg1"/>
                </a:solidFill>
              </a:rPr>
              <a:t> application/upload </a:t>
            </a:r>
            <a:r>
              <a:rPr lang="ko-KR" altLang="en-US" sz="2400" dirty="0" smtClean="0">
                <a:solidFill>
                  <a:schemeClr val="bg1"/>
                </a:solidFill>
              </a:rPr>
              <a:t>헤더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onreadystatechange</a:t>
            </a:r>
            <a:r>
              <a:rPr lang="ko-KR" altLang="en-US" sz="2400" dirty="0" smtClean="0">
                <a:solidFill>
                  <a:schemeClr val="bg1"/>
                </a:solidFill>
              </a:rPr>
              <a:t>를 통해 성공적 요청 감지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jQuery</a:t>
            </a:r>
            <a:r>
              <a:rPr lang="en-US" altLang="ko-KR" sz="2400" dirty="0" smtClean="0">
                <a:solidFill>
                  <a:schemeClr val="bg1"/>
                </a:solidFill>
              </a:rPr>
              <a:t> : $.Ajax</a:t>
            </a: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</a:t>
            </a:r>
            <a:r>
              <a:rPr lang="ko-KR" altLang="en-US" sz="2400" dirty="0" smtClean="0">
                <a:solidFill>
                  <a:schemeClr val="bg1"/>
                </a:solidFill>
              </a:rPr>
              <a:t>서버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디렉토리의</a:t>
            </a:r>
            <a:r>
              <a:rPr lang="ko-KR" altLang="en-US" sz="2400" dirty="0" smtClean="0">
                <a:solidFill>
                  <a:schemeClr val="bg1"/>
                </a:solidFill>
              </a:rPr>
              <a:t> 파일 목록 요청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broken-colorful-geometry-18544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625"/>
            <a:ext cx="4010025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357298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jQuery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47344" y="500042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적용한 강의 내용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728" y="1928802"/>
            <a:ext cx="4542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동적 </a:t>
            </a:r>
            <a:r>
              <a:rPr lang="en-US" altLang="ko-KR" sz="2400" dirty="0" smtClean="0">
                <a:solidFill>
                  <a:schemeClr val="bg1"/>
                </a:solidFill>
              </a:rPr>
              <a:t>DOM </a:t>
            </a:r>
            <a:r>
              <a:rPr lang="ko-KR" altLang="en-US" sz="2400" dirty="0" smtClean="0">
                <a:solidFill>
                  <a:schemeClr val="bg1"/>
                </a:solidFill>
              </a:rPr>
              <a:t>생성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이벤트 처리 </a:t>
            </a:r>
            <a:r>
              <a:rPr lang="en-US" altLang="ko-KR" sz="2400" dirty="0" smtClean="0">
                <a:solidFill>
                  <a:schemeClr val="bg1"/>
                </a:solidFill>
              </a:rPr>
              <a:t>: scroll, click</a:t>
            </a:r>
          </a:p>
          <a:p>
            <a:pPr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효과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: animate, toggle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broken-colorful-geometry-18544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625"/>
            <a:ext cx="4010025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357298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PHP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47344" y="500042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적용한 강의 내용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728" y="1928802"/>
            <a:ext cx="310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Ajax </a:t>
            </a:r>
            <a:r>
              <a:rPr lang="ko-KR" altLang="en-US" sz="2400" dirty="0" smtClean="0">
                <a:solidFill>
                  <a:schemeClr val="bg1"/>
                </a:solidFill>
              </a:rPr>
              <a:t>응답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데이터 이미지 변환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파일 저장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285784" y="-214338"/>
            <a:ext cx="9658350" cy="7243763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broken-colorful-geometry-18544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0025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1169" y="5000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구현 기능</a:t>
            </a:r>
            <a:endParaRPr lang="ko-KR" alt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050" y="2000240"/>
            <a:ext cx="5625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>
                <a:solidFill>
                  <a:schemeClr val="bg1"/>
                </a:solidFill>
              </a:rPr>
              <a:t> 사용자 인터페이스 지원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입력하는 값에 따라 다양한 기하학 도형 그림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54" y="1357298"/>
            <a:ext cx="529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인터페이스 및 상호작용 요소 지원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12" name="그림 11" descr="PIC17663560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3000372"/>
            <a:ext cx="5643570" cy="288897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646</Words>
  <Application>Microsoft Office PowerPoint</Application>
  <PresentationFormat>화면 슬라이드 쇼(4:3)</PresentationFormat>
  <Paragraphs>135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Web Programming - Beautiful Math -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</dc:creator>
  <cp:lastModifiedBy>pArk</cp:lastModifiedBy>
  <cp:revision>450</cp:revision>
  <dcterms:created xsi:type="dcterms:W3CDTF">2014-12-01T01:57:54Z</dcterms:created>
  <dcterms:modified xsi:type="dcterms:W3CDTF">2014-12-01T14:51:05Z</dcterms:modified>
</cp:coreProperties>
</file>