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58" r:id="rId6"/>
    <p:sldId id="262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00F0"/>
    <a:srgbClr val="003635"/>
    <a:srgbClr val="005856"/>
    <a:srgbClr val="9EFF29"/>
    <a:srgbClr val="007033"/>
    <a:srgbClr val="5EEC3C"/>
    <a:srgbClr val="F1C88B"/>
    <a:srgbClr val="FE9202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CD583-1423-48AA-8810-3A6412A29E2A}" v="66" dt="2024-05-31T14:09:55.499"/>
    <p1510:client id="{DB8DBCC6-C9F5-45B0-8BA1-A25EC2D49BF6}" v="15" dt="2024-05-31T14:15:3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GB" dirty="0"/>
              <a:t>Focused on key </a:t>
            </a:r>
            <a:r>
              <a:rPr lang="en-GB" dirty="0" err="1"/>
              <a:t>Perfoemance</a:t>
            </a:r>
            <a:r>
              <a:rPr lang="en-GB" dirty="0"/>
              <a:t> Metrics</a:t>
            </a:r>
          </a:p>
          <a:p>
            <a:pPr marL="228600" indent="-228600">
              <a:buAutoNum type="arabicPeriod"/>
            </a:pPr>
            <a:r>
              <a:rPr lang="en-GB" dirty="0"/>
              <a:t>Research and Development </a:t>
            </a:r>
            <a:r>
              <a:rPr lang="en-GB" dirty="0" err="1"/>
              <a:t>dpt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Attrition</a:t>
            </a:r>
            <a:r>
              <a:rPr lang="en-GB" baseline="0" dirty="0"/>
              <a:t> count is the turn over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921774"/>
            <a:ext cx="8203575" cy="14440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356" y="269770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66" y="37704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B0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66" y="1140565"/>
            <a:ext cx="628432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3477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39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4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39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4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138" y="438448"/>
            <a:ext cx="5016746" cy="209251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b="1" dirty="0"/>
            </a:br>
            <a:br>
              <a:rPr lang="en-US" sz="2400" b="1" dirty="0"/>
            </a:br>
            <a:r>
              <a:rPr lang="en-GB" dirty="0"/>
              <a:t> Leveraging HR Data for Strategic Workforce Planning </a:t>
            </a:r>
            <a:br>
              <a:rPr lang="en-US" dirty="0">
                <a:ea typeface="Calibri"/>
                <a:cs typeface="Calibri"/>
              </a:rPr>
            </a:br>
            <a:br>
              <a:rPr lang="en-US" sz="2400" b="1" dirty="0">
                <a:ea typeface="Calibri"/>
                <a:cs typeface="Calibri"/>
              </a:rPr>
            </a:br>
            <a:r>
              <a:rPr lang="en-US" sz="2300" dirty="0"/>
              <a:t>Turning Raw Data into Strategic Business Recommendations</a:t>
            </a:r>
            <a:endParaRPr lang="en-US" sz="2300" dirty="0">
              <a:ea typeface="Calibri"/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5400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6702"/>
            <a:ext cx="8188953" cy="763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cs typeface="Calibri"/>
              </a:rPr>
              <a:t>Presented by</a:t>
            </a:r>
            <a:r>
              <a:rPr lang="en-US" sz="1800" dirty="0">
                <a:solidFill>
                  <a:schemeClr val="tx1"/>
                </a:solidFill>
                <a:cs typeface="Calibri"/>
              </a:rPr>
              <a:t>: Oladimeji Edun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cs typeface="Calibri"/>
              </a:rPr>
              <a:t>Date</a:t>
            </a:r>
            <a:r>
              <a:rPr lang="en-US" sz="1800" dirty="0">
                <a:solidFill>
                  <a:schemeClr val="tx1"/>
                </a:solidFill>
                <a:cs typeface="Calibri"/>
              </a:rPr>
              <a:t>: 5</a:t>
            </a:r>
            <a:r>
              <a:rPr lang="en-US" sz="1800" baseline="30000" dirty="0">
                <a:solidFill>
                  <a:schemeClr val="tx1"/>
                </a:solidFill>
                <a:cs typeface="Calibri"/>
              </a:rPr>
              <a:t>th</a:t>
            </a:r>
            <a:r>
              <a:rPr lang="en-US" sz="1800" dirty="0">
                <a:solidFill>
                  <a:schemeClr val="tx1"/>
                </a:solidFill>
                <a:cs typeface="Calibri"/>
              </a:rPr>
              <a:t> of June 2024.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360298" cy="3664917"/>
          </a:xfrm>
        </p:spPr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r>
              <a:rPr lang="en-GB" dirty="0"/>
              <a:t> Effective use of HR data can provide critical insights to improve employee retention, performance, and overall business outcomes.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Next Steps:</a:t>
            </a:r>
            <a:r>
              <a:rPr lang="en-GB" dirty="0"/>
              <a:t> Implement recommended strategies, monitor their effectiveness, and continue to refine based on ongoing data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1" y="2307749"/>
            <a:ext cx="8246070" cy="713038"/>
          </a:xfrm>
        </p:spPr>
        <p:txBody>
          <a:bodyPr/>
          <a:lstStyle/>
          <a:p>
            <a:pPr algn="ctr">
              <a:buNone/>
            </a:pPr>
            <a:r>
              <a:rPr lang="en-GB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Objective</a:t>
            </a:r>
            <a:r>
              <a:rPr lang="en-GB" dirty="0"/>
              <a:t>: </a:t>
            </a:r>
            <a:r>
              <a:rPr lang="en-GB" sz="2400" dirty="0"/>
              <a:t>To demonstrate how HR data analysis can provide actionable insights for improving workforce management and strategic business decisions.</a:t>
            </a:r>
          </a:p>
          <a:p>
            <a:r>
              <a:rPr lang="en-GB" b="1" dirty="0"/>
              <a:t>Audience</a:t>
            </a:r>
            <a:r>
              <a:rPr lang="en-GB" dirty="0"/>
              <a:t>: </a:t>
            </a:r>
            <a:r>
              <a:rPr lang="en-GB" sz="2400" dirty="0"/>
              <a:t>Non-technical panel members.</a:t>
            </a:r>
          </a:p>
          <a:p>
            <a:r>
              <a:rPr lang="en-GB" b="1" dirty="0"/>
              <a:t>Structure</a:t>
            </a:r>
            <a:r>
              <a:rPr lang="en-GB" dirty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Key Insights and business outcomes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Data analysis methodology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all" dirty="0"/>
              <a:t>Overview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Source:</a:t>
            </a:r>
            <a:r>
              <a:rPr lang="en-GB" dirty="0"/>
              <a:t> Public HR dataset from the Office for National Statistics.</a:t>
            </a:r>
          </a:p>
          <a:p>
            <a:r>
              <a:rPr lang="en-GB" b="1" dirty="0"/>
              <a:t>Scope:</a:t>
            </a:r>
            <a:r>
              <a:rPr lang="en-GB" dirty="0"/>
              <a:t> Analysis focuses on employee demographics, turnover rates, and performance metrics.</a:t>
            </a:r>
          </a:p>
          <a:p>
            <a:r>
              <a:rPr lang="en-GB" b="1" dirty="0"/>
              <a:t>Goal:</a:t>
            </a:r>
            <a:r>
              <a:rPr lang="en-GB" dirty="0"/>
              <a:t> Identify key trends and areas for improvement to enhance employee retention and productivity.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465" y="-155116"/>
            <a:ext cx="6931479" cy="865415"/>
          </a:xfrm>
        </p:spPr>
        <p:txBody>
          <a:bodyPr>
            <a:noAutofit/>
          </a:bodyPr>
          <a:lstStyle/>
          <a:p>
            <a:r>
              <a:rPr lang="en-GB" dirty="0"/>
              <a:t>Key Insights And Business Outcomes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9672" y="724189"/>
            <a:ext cx="7263502" cy="433767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Insight 1:</a:t>
            </a:r>
            <a:r>
              <a:rPr lang="en-GB" dirty="0"/>
              <a:t> High turnover rate in R&amp;D department.</a:t>
            </a:r>
          </a:p>
          <a:p>
            <a:pPr>
              <a:buFont typeface="Wingdings" pitchFamily="2" charset="2"/>
              <a:buChar char="ü"/>
            </a:pPr>
            <a:r>
              <a:rPr lang="en-GB" b="1" dirty="0"/>
              <a:t>Outcome:</a:t>
            </a:r>
            <a:r>
              <a:rPr lang="en-GB" dirty="0"/>
              <a:t> Potentially higher recruitment and training costs; loss of experienced R&amp;D personnel.</a:t>
            </a:r>
          </a:p>
          <a:p>
            <a:pPr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Insight 2:</a:t>
            </a:r>
            <a:r>
              <a:rPr lang="en-GB" dirty="0"/>
              <a:t> Disparities in performance ratings across departments.</a:t>
            </a:r>
          </a:p>
          <a:p>
            <a:pPr>
              <a:buFont typeface="Wingdings" pitchFamily="2" charset="2"/>
              <a:buChar char="ü"/>
            </a:pPr>
            <a:r>
              <a:rPr lang="en-GB" b="1" dirty="0"/>
              <a:t>Outcome:</a:t>
            </a:r>
            <a:r>
              <a:rPr lang="en-GB" dirty="0"/>
              <a:t> Identification of departments needing targeted training programs.</a:t>
            </a:r>
          </a:p>
          <a:p>
            <a:pPr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Insight 3:</a:t>
            </a:r>
            <a:r>
              <a:rPr lang="en-GB" dirty="0"/>
              <a:t> Age and Gender correlation with turnover.</a:t>
            </a:r>
          </a:p>
          <a:p>
            <a:pPr>
              <a:buFont typeface="Wingdings" pitchFamily="2" charset="2"/>
              <a:buChar char="ü"/>
            </a:pPr>
            <a:r>
              <a:rPr lang="en-GB" b="1" dirty="0"/>
              <a:t>Outcome:</a:t>
            </a:r>
            <a:r>
              <a:rPr lang="en-GB" dirty="0"/>
              <a:t> Development of retention strategies for at-risk employee groups.</a:t>
            </a:r>
          </a:p>
          <a:p>
            <a:endParaRPr lang="en-GB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Analysis Methodology</a:t>
            </a:r>
            <a:endParaRPr lang="en-US" b="1" dirty="0"/>
          </a:p>
        </p:txBody>
      </p:sp>
      <p:pic>
        <p:nvPicPr>
          <p:cNvPr id="5" name="Picture 4" descr="Screenshot 2024-06-05 0207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" y="1311639"/>
            <a:ext cx="9036514" cy="3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Turnover in R&amp;D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0634" y="1077684"/>
            <a:ext cx="2596313" cy="133078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1800" b="1" dirty="0"/>
              <a:t>Analysis:</a:t>
            </a:r>
            <a:r>
              <a:rPr lang="en-GB" sz="1800" dirty="0"/>
              <a:t> </a:t>
            </a:r>
          </a:p>
          <a:p>
            <a:pPr algn="ctr">
              <a:buNone/>
            </a:pPr>
            <a:r>
              <a:rPr lang="en-GB" sz="1800" dirty="0"/>
              <a:t>Turnover rate in the R&amp;D department is 34% higher than the company average.</a:t>
            </a:r>
          </a:p>
        </p:txBody>
      </p:sp>
      <p:pic>
        <p:nvPicPr>
          <p:cNvPr id="4" name="Picture 3" descr="K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29" y="1346003"/>
            <a:ext cx="6800852" cy="1103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8113" y="1012362"/>
            <a:ext cx="26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Performance Metrics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58" y="3950751"/>
            <a:ext cx="31269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Visuals:</a:t>
            </a:r>
            <a:r>
              <a:rPr lang="en-GB" sz="1700" dirty="0"/>
              <a:t> </a:t>
            </a:r>
          </a:p>
          <a:p>
            <a:pPr algn="ctr"/>
            <a:r>
              <a:rPr lang="en-GB" sz="1700" dirty="0"/>
              <a:t>Charts showing turnover rates across departments.</a:t>
            </a:r>
          </a:p>
        </p:txBody>
      </p:sp>
      <p:pic>
        <p:nvPicPr>
          <p:cNvPr id="10" name="Picture 9" descr="attrition 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03" y="2514600"/>
            <a:ext cx="2844425" cy="2465614"/>
          </a:xfrm>
          <a:prstGeom prst="rect">
            <a:avLst/>
          </a:prstGeom>
        </p:spPr>
      </p:pic>
      <p:pic>
        <p:nvPicPr>
          <p:cNvPr id="11" name="Picture 10" descr="employee cou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160" y="2506436"/>
            <a:ext cx="2757327" cy="2481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598" y="2522765"/>
            <a:ext cx="28819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Implications:</a:t>
            </a:r>
            <a:r>
              <a:rPr lang="en-GB" sz="1700" dirty="0"/>
              <a:t> </a:t>
            </a:r>
          </a:p>
          <a:p>
            <a:pPr algn="ctr"/>
            <a:r>
              <a:rPr lang="en-GB" sz="1700" dirty="0"/>
              <a:t>High recruitment and training costs, potential impact on research and development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0120"/>
          </a:xfrm>
        </p:spPr>
        <p:txBody>
          <a:bodyPr/>
          <a:lstStyle/>
          <a:p>
            <a:r>
              <a:rPr lang="en-GB" dirty="0"/>
              <a:t>Performance Rating Disparities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34836"/>
            <a:ext cx="3510643" cy="12573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700" b="1" dirty="0"/>
              <a:t>Analysis:</a:t>
            </a:r>
            <a:r>
              <a:rPr lang="en-GB" sz="1700" dirty="0"/>
              <a:t> </a:t>
            </a:r>
          </a:p>
          <a:p>
            <a:pPr algn="ctr">
              <a:buNone/>
            </a:pPr>
            <a:r>
              <a:rPr lang="en-GB" sz="1700" dirty="0"/>
              <a:t>Significant variation in performance ratings between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1984" y="3673933"/>
            <a:ext cx="34045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Visual:</a:t>
            </a:r>
            <a:r>
              <a:rPr lang="en-GB" sz="1700" dirty="0"/>
              <a:t> </a:t>
            </a:r>
          </a:p>
          <a:p>
            <a:pPr algn="ctr"/>
            <a:r>
              <a:rPr lang="en-GB" sz="1700" dirty="0"/>
              <a:t>Chart comparing performance ratings across departments.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980" y="2302327"/>
            <a:ext cx="2914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Implications:</a:t>
            </a:r>
            <a:r>
              <a:rPr lang="en-GB" sz="1700" dirty="0"/>
              <a:t> </a:t>
            </a:r>
          </a:p>
          <a:p>
            <a:pPr algn="ctr"/>
            <a:r>
              <a:rPr lang="en-GB" sz="1700" dirty="0"/>
              <a:t>Identifies departments that may benefit from targeted training and support.</a:t>
            </a:r>
          </a:p>
        </p:txBody>
      </p:sp>
      <p:pic>
        <p:nvPicPr>
          <p:cNvPr id="10" name="Picture 9" descr="Screenshot 2024-06-05 0133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9" y="1214040"/>
            <a:ext cx="4349415" cy="341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0120"/>
          </a:xfrm>
        </p:spPr>
        <p:txBody>
          <a:bodyPr/>
          <a:lstStyle/>
          <a:p>
            <a:r>
              <a:rPr lang="en-GB" dirty="0"/>
              <a:t>Age and Gender Correlation with 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1620"/>
            <a:ext cx="3135086" cy="12518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700" b="1" dirty="0"/>
              <a:t>Analysis:</a:t>
            </a:r>
            <a:r>
              <a:rPr lang="en-GB" sz="1700" dirty="0"/>
              <a:t> </a:t>
            </a:r>
          </a:p>
          <a:p>
            <a:pPr algn="ctr">
              <a:buNone/>
            </a:pPr>
            <a:r>
              <a:rPr lang="en-GB" sz="1700" dirty="0"/>
              <a:t>Higher turnover rates among male employees between aged 25 - 34.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2429" y="3486149"/>
            <a:ext cx="2947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Visual:</a:t>
            </a:r>
            <a:r>
              <a:rPr lang="en-GB" sz="1700" dirty="0"/>
              <a:t> </a:t>
            </a:r>
          </a:p>
          <a:p>
            <a:pPr algn="ctr"/>
            <a:r>
              <a:rPr lang="en-GB" sz="1600" dirty="0"/>
              <a:t>Donut chart showing turnover rates by age and gender.</a:t>
            </a:r>
            <a:endParaRPr lang="en-GB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5829305" y="3714749"/>
            <a:ext cx="36004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b="1" dirty="0"/>
              <a:t>Implications:</a:t>
            </a:r>
          </a:p>
          <a:p>
            <a:pPr algn="ctr"/>
            <a:r>
              <a:rPr lang="en-GB" sz="1700" dirty="0"/>
              <a:t> Indicates need for improved onboarding processes and career development opportunities for younger employees.</a:t>
            </a:r>
          </a:p>
        </p:txBody>
      </p:sp>
      <p:pic>
        <p:nvPicPr>
          <p:cNvPr id="8" name="Picture 7" descr="Screenshot 2024-06-05 0022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979"/>
            <a:ext cx="9144000" cy="22973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" y="1077687"/>
            <a:ext cx="8548079" cy="38009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850" b="1" dirty="0"/>
              <a:t>Enhance Retention Strategies</a:t>
            </a:r>
            <a:endParaRPr lang="en-GB" sz="1850" dirty="0"/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Develop targeted retention programs for R&amp;D department.</a:t>
            </a:r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Implement mentorship programs for employees with less than 2 years tenure.</a:t>
            </a:r>
          </a:p>
          <a:p>
            <a:pPr>
              <a:buNone/>
            </a:pPr>
            <a:endParaRPr lang="en-GB" sz="1850" dirty="0"/>
          </a:p>
          <a:p>
            <a:pPr>
              <a:buFont typeface="Wingdings" pitchFamily="2" charset="2"/>
              <a:buChar char="q"/>
            </a:pPr>
            <a:r>
              <a:rPr lang="en-GB" sz="1850" b="1" dirty="0"/>
              <a:t>Training and Development</a:t>
            </a:r>
            <a:endParaRPr lang="en-GB" sz="1850" dirty="0"/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Introduce tailored training programs for departments with lower performance ratings.</a:t>
            </a:r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Regular performance reviews and feedback sessions.</a:t>
            </a:r>
          </a:p>
          <a:p>
            <a:pPr>
              <a:buNone/>
            </a:pPr>
            <a:endParaRPr lang="en-GB" sz="1850" dirty="0"/>
          </a:p>
          <a:p>
            <a:pPr>
              <a:buFont typeface="Wingdings" pitchFamily="2" charset="2"/>
              <a:buChar char="q"/>
            </a:pPr>
            <a:r>
              <a:rPr lang="en-GB" sz="1850" b="1" dirty="0"/>
              <a:t>Onboarding and Career Development</a:t>
            </a:r>
            <a:endParaRPr lang="en-GB" sz="1850" dirty="0"/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Strengthen onboarding processes for new hires.</a:t>
            </a:r>
          </a:p>
          <a:p>
            <a:pPr>
              <a:buFont typeface="Wingdings" pitchFamily="2" charset="2"/>
              <a:buChar char="ü"/>
            </a:pPr>
            <a:r>
              <a:rPr lang="en-GB" sz="1850" dirty="0"/>
              <a:t>Create clear career development paths and opportunities for professional growth.</a:t>
            </a:r>
          </a:p>
          <a:p>
            <a:pPr>
              <a:buNone/>
            </a:pPr>
            <a:endParaRPr lang="en-GB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  Leveraging HR Data for Strategic Workforce Planning   Turning Raw Data into Strategic Business Recommendations  </vt:lpstr>
      <vt:lpstr>Introduction</vt:lpstr>
      <vt:lpstr>Overview of the Analysis</vt:lpstr>
      <vt:lpstr>Key Insights And Business Outcomes</vt:lpstr>
      <vt:lpstr>Data Analysis Methodology</vt:lpstr>
      <vt:lpstr>High Turnover in R&amp;D Department</vt:lpstr>
      <vt:lpstr>Performance Rating Disparities</vt:lpstr>
      <vt:lpstr>Age and Gender Correlation with Turnover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Data-Driven Insights for Business Decision Making Subtitle: Turning Raw Data into Strategic Business Recommendations Presented by: [Your Name] Date: [Date of Presentation]</dc:title>
  <dc:creator/>
  <cp:lastModifiedBy/>
  <cp:revision>71</cp:revision>
  <dcterms:created xsi:type="dcterms:W3CDTF">2017-08-01T15:40:51Z</dcterms:created>
  <dcterms:modified xsi:type="dcterms:W3CDTF">2024-06-05T02:31:53Z</dcterms:modified>
</cp:coreProperties>
</file>