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Poppins Medium Bold" charset="1" panose="02000000000000000000"/>
      <p:regular r:id="rId24"/>
    </p:embeddedFont>
    <p:embeddedFont>
      <p:font typeface="Open Sans Bold" charset="1" panose="020B0806030504020204"/>
      <p:regular r:id="rId25"/>
    </p:embeddedFont>
    <p:embeddedFont>
      <p:font typeface="Montserrat Bold" charset="1" panose="00000800000000000000"/>
      <p:regular r:id="rId26"/>
    </p:embeddedFont>
    <p:embeddedFont>
      <p:font typeface="Poppins Light" charset="1" panose="02000000000000000000"/>
      <p:regular r:id="rId27"/>
    </p:embeddedFont>
    <p:embeddedFont>
      <p:font typeface="Poppins Medium" charset="1" panose="02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974" y="4073483"/>
            <a:ext cx="15962051" cy="2254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4"/>
              </a:lnSpc>
            </a:pPr>
            <a:r>
              <a:rPr lang="en-US" b="true" sz="8337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Arquitetura do</a:t>
            </a:r>
            <a:r>
              <a:rPr lang="en-US" b="true" sz="8337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Sistema e Camada de Persistência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926011" y="229426"/>
            <a:ext cx="4455250" cy="3993524"/>
          </a:xfrm>
          <a:custGeom>
            <a:avLst/>
            <a:gdLst/>
            <a:ahLst/>
            <a:cxnLst/>
            <a:rect r="r" b="b" t="t" l="l"/>
            <a:pathLst>
              <a:path h="3993524" w="4455250">
                <a:moveTo>
                  <a:pt x="0" y="0"/>
                </a:moveTo>
                <a:lnTo>
                  <a:pt x="4455250" y="0"/>
                </a:lnTo>
                <a:lnTo>
                  <a:pt x="4455250" y="3993524"/>
                </a:lnTo>
                <a:lnTo>
                  <a:pt x="0" y="3993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14224635" y="8720122"/>
            <a:ext cx="4345195" cy="0"/>
          </a:xfrm>
          <a:prstGeom prst="line">
            <a:avLst/>
          </a:prstGeom>
          <a:ln cap="flat" w="28575">
            <a:solidFill>
              <a:srgbClr val="F5E8DA"/>
            </a:solidFill>
            <a:prstDash val="sysDash"/>
            <a:headEnd type="oval" len="lg" w="lg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600092" y="6778832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5"/>
                </a:lnTo>
                <a:lnTo>
                  <a:pt x="0" y="4482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813936" y="2585064"/>
            <a:ext cx="1466012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EEECE1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Laboratório de Desenvolvimento de sistemas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48303" y="2914454"/>
            <a:ext cx="3791395" cy="5966458"/>
          </a:xfrm>
          <a:custGeom>
            <a:avLst/>
            <a:gdLst/>
            <a:ahLst/>
            <a:cxnLst/>
            <a:rect r="r" b="b" t="t" l="l"/>
            <a:pathLst>
              <a:path h="5966458" w="3791395">
                <a:moveTo>
                  <a:pt x="0" y="0"/>
                </a:moveTo>
                <a:lnTo>
                  <a:pt x="3791394" y="0"/>
                </a:lnTo>
                <a:lnTo>
                  <a:pt x="3791394" y="5966458"/>
                </a:lnTo>
                <a:lnTo>
                  <a:pt x="0" y="5966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1064897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Diagrama de implantação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10648970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Diagrama lógico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22549" y="2711767"/>
            <a:ext cx="13849915" cy="6546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Usuario(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nome, email, senha)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Aluno(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usu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ario_id 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[FK → Usuario], cpf, rg, endereco, curso, saldoMoedas, instituicaoEnsino_id [FK → InstituicaoEnsino])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Professor(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usuario_id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[FK → Usuario], cpf, departamento, instituicaoEnsino_id [FK → InstituicaoEnsino], saldoMoedas)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EmpresaParceira(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usuario_id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[FK → Usuario],cnpj, descricao, enderecoFisico)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InstituicaoEnsino(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nome, endereco, cnpj)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Vantagem(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nome, descricao, foto, custoMoedas, empresaParceira_cnpj [FK → EmpresaParceira])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Transacao(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dataHora, quantidade, mensagem, origem_id [FK → Usuario], destino_id [FK → Usuario], tipoTransacao [ENUM])</a:t>
            </a:r>
          </a:p>
          <a:p>
            <a:pPr algn="l">
              <a:lnSpc>
                <a:spcPts val="2520"/>
              </a:lnSpc>
            </a:pPr>
          </a:p>
          <a:p>
            <a:pPr algn="l" marL="518163" indent="-259082" lvl="1">
              <a:lnSpc>
                <a:spcPts val="2520"/>
              </a:lnSpc>
              <a:buFont typeface="Arial"/>
              <a:buChar char="•"/>
            </a:pP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Resgate(</a:t>
            </a:r>
            <a:r>
              <a:rPr lang="en-US" b="true" sz="2400" u="sng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id</a:t>
            </a:r>
            <a:r>
              <a:rPr lang="en-US" sz="24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 dataHora, aluno_id [FK → Aluno], vantagem_id [FK → Vantagem] codigo, status [ENUM])</a:t>
            </a:r>
          </a:p>
          <a:p>
            <a:pPr algn="l">
              <a:lnSpc>
                <a:spcPts val="199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090668" y="4073462"/>
            <a:ext cx="8106665" cy="225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7"/>
              </a:lnSpc>
            </a:pPr>
            <a:r>
              <a:rPr lang="en-US" sz="834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Seminário de Tecnologias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532795" y="7017222"/>
            <a:ext cx="3487932" cy="4482155"/>
          </a:xfrm>
          <a:custGeom>
            <a:avLst/>
            <a:gdLst/>
            <a:ahLst/>
            <a:cxnLst/>
            <a:rect r="r" b="b" t="t" l="l"/>
            <a:pathLst>
              <a:path h="4482155" w="3487932">
                <a:moveTo>
                  <a:pt x="0" y="0"/>
                </a:moveTo>
                <a:lnTo>
                  <a:pt x="3487932" y="0"/>
                </a:lnTo>
                <a:lnTo>
                  <a:pt x="3487932" y="4482156"/>
                </a:lnTo>
                <a:lnTo>
                  <a:pt x="0" y="44821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5086702" y="1177494"/>
            <a:ext cx="4345195" cy="0"/>
          </a:xfrm>
          <a:prstGeom prst="line">
            <a:avLst/>
          </a:prstGeom>
          <a:ln cap="flat" w="28575">
            <a:solidFill>
              <a:srgbClr val="F5E8DA"/>
            </a:solidFill>
            <a:prstDash val="sysDash"/>
            <a:headEnd type="oval" len="lg" w="lg"/>
            <a:tailEnd type="none" len="sm" w="sm"/>
          </a:ln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864572" y="2802990"/>
            <a:ext cx="6394728" cy="4779565"/>
          </a:xfrm>
          <a:custGeom>
            <a:avLst/>
            <a:gdLst/>
            <a:ahLst/>
            <a:cxnLst/>
            <a:rect r="r" b="b" t="t" l="l"/>
            <a:pathLst>
              <a:path h="4779565" w="6394728">
                <a:moveTo>
                  <a:pt x="0" y="0"/>
                </a:moveTo>
                <a:lnTo>
                  <a:pt x="6394728" y="0"/>
                </a:lnTo>
                <a:lnTo>
                  <a:pt x="6394728" y="4779565"/>
                </a:lnTo>
                <a:lnTo>
                  <a:pt x="0" y="47795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7273438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Estrutura Backend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90189"/>
            <a:ext cx="727343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Seguindo uma estrutura MVC, com models, views e controller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11685"/>
            <a:ext cx="7273438" cy="108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Models:</a:t>
            </a:r>
          </a:p>
          <a:p>
            <a:pPr algn="l">
              <a:lnSpc>
                <a:spcPts val="2625"/>
              </a:lnSpc>
            </a:pPr>
            <a:r>
              <a:rPr lang="en-US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Representa os dados e a lógica de persistência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97598"/>
            <a:ext cx="7273438" cy="1081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Views:</a:t>
            </a:r>
          </a:p>
          <a:p>
            <a:pPr algn="l">
              <a:lnSpc>
                <a:spcPts val="2625"/>
              </a:lnSpc>
            </a:pPr>
            <a:r>
              <a:rPr lang="en-US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rquivos HTML/CSS consumidos diretamente pelo navegador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83510"/>
            <a:ext cx="7273438" cy="1747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Controllers:</a:t>
            </a:r>
          </a:p>
          <a:p>
            <a:pPr algn="l">
              <a:lnSpc>
                <a:spcPts val="2625"/>
              </a:lnSpc>
            </a:pPr>
            <a:r>
              <a:rPr lang="en-US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</a:t>
            </a:r>
            <a:r>
              <a:rPr lang="en-US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ermediário entre a View e o Model, processa requisições, executa regras de negócio, invoca Models e retorna resposta</a:t>
            </a:r>
          </a:p>
          <a:p>
            <a:pPr algn="l">
              <a:lnSpc>
                <a:spcPts val="262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004376"/>
            <a:ext cx="4052517" cy="4351766"/>
            <a:chOff x="0" y="0"/>
            <a:chExt cx="5403357" cy="580235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089144" y="0"/>
              <a:ext cx="3225069" cy="2528110"/>
            </a:xfrm>
            <a:custGeom>
              <a:avLst/>
              <a:gdLst/>
              <a:ahLst/>
              <a:cxnLst/>
              <a:rect r="r" b="b" t="t" l="l"/>
              <a:pathLst>
                <a:path h="2528110" w="3225069">
                  <a:moveTo>
                    <a:pt x="0" y="0"/>
                  </a:moveTo>
                  <a:lnTo>
                    <a:pt x="3225069" y="0"/>
                  </a:lnTo>
                  <a:lnTo>
                    <a:pt x="3225069" y="2528110"/>
                  </a:lnTo>
                  <a:lnTo>
                    <a:pt x="0" y="25281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-27568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3208010"/>
              <a:ext cx="5403357" cy="1286336"/>
            </a:xfrm>
            <a:custGeom>
              <a:avLst/>
              <a:gdLst/>
              <a:ahLst/>
              <a:cxnLst/>
              <a:rect r="r" b="b" t="t" l="l"/>
              <a:pathLst>
                <a:path h="1286336" w="5403357">
                  <a:moveTo>
                    <a:pt x="0" y="0"/>
                  </a:moveTo>
                  <a:lnTo>
                    <a:pt x="5403357" y="0"/>
                  </a:lnTo>
                  <a:lnTo>
                    <a:pt x="5403357" y="1286336"/>
                  </a:lnTo>
                  <a:lnTo>
                    <a:pt x="0" y="12863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69036" r="-38073" b="-94134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464942" y="2116583"/>
              <a:ext cx="473472" cy="10828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885"/>
                </a:lnSpc>
              </a:pPr>
              <a:r>
                <a:rPr lang="en-US" sz="4918" b="true">
                  <a:solidFill>
                    <a:srgbClr val="F5E8D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1384997" y="5119455"/>
              <a:ext cx="2633363" cy="682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5E8D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backend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645897" y="1616062"/>
            <a:ext cx="10996207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474"/>
              </a:lnSpc>
              <a:spcBef>
                <a:spcPct val="0"/>
              </a:spcBef>
            </a:pPr>
            <a:r>
              <a:rPr lang="en-US" b="true" sz="6228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Tecnologias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576502" y="3920434"/>
            <a:ext cx="3682798" cy="4435709"/>
            <a:chOff x="0" y="0"/>
            <a:chExt cx="4910397" cy="59142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96102" y="0"/>
              <a:ext cx="4718193" cy="4718193"/>
            </a:xfrm>
            <a:custGeom>
              <a:avLst/>
              <a:gdLst/>
              <a:ahLst/>
              <a:cxnLst/>
              <a:rect r="r" b="b" t="t" l="l"/>
              <a:pathLst>
                <a:path h="4718193" w="4718193">
                  <a:moveTo>
                    <a:pt x="0" y="0"/>
                  </a:moveTo>
                  <a:lnTo>
                    <a:pt x="4718193" y="0"/>
                  </a:lnTo>
                  <a:lnTo>
                    <a:pt x="4718193" y="4718193"/>
                  </a:lnTo>
                  <a:lnTo>
                    <a:pt x="0" y="47181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5231379"/>
              <a:ext cx="4910397" cy="682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5E8D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banco de dados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226455" y="4518072"/>
            <a:ext cx="2343368" cy="2343368"/>
          </a:xfrm>
          <a:custGeom>
            <a:avLst/>
            <a:gdLst/>
            <a:ahLst/>
            <a:cxnLst/>
            <a:rect r="r" b="b" t="t" l="l"/>
            <a:pathLst>
              <a:path h="2343368" w="2343368">
                <a:moveTo>
                  <a:pt x="0" y="0"/>
                </a:moveTo>
                <a:lnTo>
                  <a:pt x="2343368" y="0"/>
                </a:lnTo>
                <a:lnTo>
                  <a:pt x="2343368" y="2343368"/>
                </a:lnTo>
                <a:lnTo>
                  <a:pt x="0" y="2343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789457" y="7521694"/>
            <a:ext cx="3217364" cy="1073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11"/>
              </a:lnSpc>
            </a:pPr>
            <a:r>
              <a:rPr lang="en-US" sz="307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renderização HTML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500519" y="4742177"/>
            <a:ext cx="3217364" cy="3613965"/>
            <a:chOff x="0" y="0"/>
            <a:chExt cx="4289818" cy="481862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286055" y="0"/>
              <a:ext cx="3717708" cy="2526876"/>
            </a:xfrm>
            <a:custGeom>
              <a:avLst/>
              <a:gdLst/>
              <a:ahLst/>
              <a:cxnLst/>
              <a:rect r="r" b="b" t="t" l="l"/>
              <a:pathLst>
                <a:path h="2526876" w="3717708">
                  <a:moveTo>
                    <a:pt x="0" y="0"/>
                  </a:moveTo>
                  <a:lnTo>
                    <a:pt x="3717708" y="0"/>
                  </a:lnTo>
                  <a:lnTo>
                    <a:pt x="3717708" y="2526876"/>
                  </a:lnTo>
                  <a:lnTo>
                    <a:pt x="0" y="25268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2230" t="-20220" r="-39963" b="-13807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0" y="4135721"/>
              <a:ext cx="4289818" cy="68289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5E8DA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criptografia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5789457" y="6728090"/>
            <a:ext cx="3217364" cy="755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1"/>
              </a:lnSpc>
            </a:pPr>
            <a:r>
              <a:rPr lang="en-US" sz="4379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.EJS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575361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Estratégias de acesso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0614538" y="2447421"/>
            <a:ext cx="5392159" cy="5392159"/>
          </a:xfrm>
          <a:custGeom>
            <a:avLst/>
            <a:gdLst/>
            <a:ahLst/>
            <a:cxnLst/>
            <a:rect r="r" b="b" t="t" l="l"/>
            <a:pathLst>
              <a:path h="5392159" w="5392159">
                <a:moveTo>
                  <a:pt x="0" y="0"/>
                </a:moveTo>
                <a:lnTo>
                  <a:pt x="5392159" y="0"/>
                </a:lnTo>
                <a:lnTo>
                  <a:pt x="5392159" y="5392158"/>
                </a:lnTo>
                <a:lnTo>
                  <a:pt x="0" y="53921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3241126"/>
            <a:ext cx="72734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Estratégia utilizada: Acesso Direto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788848"/>
            <a:ext cx="636299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b="true" sz="2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Utiliza comandos SQL puros</a:t>
            </a: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b="true" sz="2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Máximo controle sobre as consultas</a:t>
            </a:r>
          </a:p>
          <a:p>
            <a:pPr algn="l" marL="539749" indent="-269875" lvl="1">
              <a:lnSpc>
                <a:spcPts val="2624"/>
              </a:lnSpc>
              <a:buFont typeface="Arial"/>
              <a:buChar char="•"/>
            </a:pPr>
            <a:r>
              <a:rPr lang="en-US" b="true" sz="2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Boa performance e baixo overhead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06046"/>
            <a:ext cx="595506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2625"/>
              </a:lnSpc>
              <a:buFont typeface="Arial"/>
              <a:buChar char="•"/>
            </a:pPr>
            <a:r>
              <a:rPr lang="en-US" b="true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controle sobre as queries</a:t>
            </a:r>
          </a:p>
          <a:p>
            <a:pPr algn="l" marL="539753" indent="-269876" lvl="1">
              <a:lnSpc>
                <a:spcPts val="262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Mais próximo do banco de dados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63121"/>
            <a:ext cx="72734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Vantagens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135762"/>
            <a:ext cx="7273438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Considerações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678687"/>
            <a:ext cx="7268170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3" indent="-269876" lvl="1">
              <a:lnSpc>
                <a:spcPts val="2625"/>
              </a:lnSpc>
              <a:buFont typeface="Arial"/>
              <a:buChar char="•"/>
            </a:pPr>
            <a:r>
              <a:rPr lang="en-US" b="true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É necessário lidar com SQL manualmente</a:t>
            </a:r>
          </a:p>
          <a:p>
            <a:pPr algn="l" marL="539753" indent="-269876" lvl="1">
              <a:lnSpc>
                <a:spcPts val="2625"/>
              </a:lnSpc>
              <a:buFont typeface="Arial"/>
              <a:buChar char="•"/>
            </a:pPr>
            <a:r>
              <a:rPr lang="en-US" b="true" sz="25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Requer mais cuidado com injeção de SQL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388729"/>
            <a:ext cx="16230600" cy="1322335"/>
          </a:xfrm>
          <a:custGeom>
            <a:avLst/>
            <a:gdLst/>
            <a:ahLst/>
            <a:cxnLst/>
            <a:rect r="r" b="b" t="t" l="l"/>
            <a:pathLst>
              <a:path h="1322335" w="16230600">
                <a:moveTo>
                  <a:pt x="0" y="0"/>
                </a:moveTo>
                <a:lnTo>
                  <a:pt x="16230600" y="0"/>
                </a:lnTo>
                <a:lnTo>
                  <a:pt x="16230600" y="1322335"/>
                </a:lnTo>
                <a:lnTo>
                  <a:pt x="0" y="13223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5753613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Fluxo de Persistência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396864"/>
            <a:ext cx="16230600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Rotas  ⟶   </a:t>
            </a: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Receber requisições HTTP e redirecionar para o controller</a:t>
            </a:r>
          </a:p>
          <a:p>
            <a:pPr algn="just">
              <a:lnSpc>
                <a:spcPts val="3150"/>
              </a:lnSpc>
            </a:pPr>
          </a:p>
          <a:p>
            <a:pPr algn="just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Controladores ⟶  Contém regras de negócio e validações antes de acessar dados</a:t>
            </a:r>
          </a:p>
          <a:p>
            <a:pPr algn="just">
              <a:lnSpc>
                <a:spcPts val="3150"/>
              </a:lnSpc>
            </a:pPr>
          </a:p>
          <a:p>
            <a:pPr algn="just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Modelos ⟶  Interage diretamente com o banco de dados via queries SQL</a:t>
            </a:r>
          </a:p>
          <a:p>
            <a:pPr algn="just">
              <a:lnSpc>
                <a:spcPts val="3150"/>
              </a:lnSpc>
            </a:pPr>
          </a:p>
          <a:p>
            <a:pPr algn="just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Banco de dados ⟶  Armazena os dados persistentemente</a:t>
            </a:r>
          </a:p>
          <a:p>
            <a:pPr algn="l"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95381" y="4274503"/>
            <a:ext cx="409723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VALEU!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81994" y="4134448"/>
            <a:ext cx="2305843" cy="2305843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2"/>
              <a:stretch>
                <a:fillRect l="0" t="-5633" r="0" b="-5633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166724" y="4134448"/>
            <a:ext cx="2305843" cy="2305843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0" t="-38888" r="0" b="-38888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7923585" y="4134448"/>
            <a:ext cx="2305843" cy="230584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0" t="-1406" r="0" b="-1406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0" y="1621213"/>
            <a:ext cx="1828800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</a:pPr>
            <a:r>
              <a:rPr lang="en-US" b="true" sz="4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b="true" sz="4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QUEM ESTÁ APRESENTANDO?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95734" y="6689828"/>
            <a:ext cx="3047822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b="true" sz="2499">
                <a:solidFill>
                  <a:srgbClr val="EEEC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Eduardo Henrique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17035" y="6694632"/>
            <a:ext cx="2918941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b="true" sz="2499">
                <a:solidFill>
                  <a:srgbClr val="EEEC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Gabriel Lage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98001" y="6689828"/>
            <a:ext cx="3073827" cy="37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24"/>
              </a:lnSpc>
            </a:pPr>
            <a:r>
              <a:rPr lang="en-US" b="true" sz="2499">
                <a:solidFill>
                  <a:srgbClr val="EEECE1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Roberta Sophia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66800"/>
            <a:ext cx="8835263" cy="85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39"/>
              </a:lnSpc>
            </a:pPr>
            <a:r>
              <a:rPr lang="en-US" sz="5875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Modelagem do projeto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790125" y="8865066"/>
            <a:ext cx="2635031" cy="266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34"/>
              </a:lnSpc>
              <a:spcBef>
                <a:spcPct val="0"/>
              </a:spcBef>
            </a:pPr>
            <a:r>
              <a:rPr lang="en-US" sz="1524">
                <a:solidFill>
                  <a:srgbClr val="2B192E"/>
                </a:solidFill>
                <a:latin typeface="Poppins Light"/>
                <a:ea typeface="Poppins Light"/>
                <a:cs typeface="Poppins Light"/>
                <a:sym typeface="Poppins Light"/>
              </a:rPr>
              <a:t>Helena Pereira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3051" y="2979893"/>
            <a:ext cx="13849915" cy="6291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Caso de uso</a:t>
            </a:r>
          </a:p>
          <a:p>
            <a:pPr algn="l">
              <a:lnSpc>
                <a:spcPts val="3674"/>
              </a:lnSpc>
            </a:pPr>
          </a:p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História de usuário</a:t>
            </a:r>
          </a:p>
          <a:p>
            <a:pPr algn="l">
              <a:lnSpc>
                <a:spcPts val="3674"/>
              </a:lnSpc>
            </a:pPr>
          </a:p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Diagrama de classes</a:t>
            </a:r>
          </a:p>
          <a:p>
            <a:pPr algn="l">
              <a:lnSpc>
                <a:spcPts val="3674"/>
              </a:lnSpc>
            </a:pPr>
          </a:p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Diagrama de componentes</a:t>
            </a:r>
          </a:p>
          <a:p>
            <a:pPr algn="l">
              <a:lnSpc>
                <a:spcPts val="3674"/>
              </a:lnSpc>
            </a:pPr>
          </a:p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Diagrama de implantação</a:t>
            </a:r>
          </a:p>
          <a:p>
            <a:pPr algn="l">
              <a:lnSpc>
                <a:spcPts val="3674"/>
              </a:lnSpc>
            </a:pPr>
          </a:p>
          <a:p>
            <a:pPr algn="l" marL="755647" indent="-377824" lvl="1">
              <a:lnSpc>
                <a:spcPts val="3674"/>
              </a:lnSpc>
              <a:buFont typeface="Arial"/>
              <a:buChar char="•"/>
            </a:pPr>
            <a:r>
              <a:rPr lang="en-US" sz="3499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Diagrama lógico</a:t>
            </a:r>
          </a:p>
          <a:p>
            <a:pPr algn="l">
              <a:lnSpc>
                <a:spcPts val="3674"/>
              </a:lnSpc>
            </a:pP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330285" y="2892162"/>
            <a:ext cx="9627430" cy="6366138"/>
          </a:xfrm>
          <a:custGeom>
            <a:avLst/>
            <a:gdLst/>
            <a:ahLst/>
            <a:cxnLst/>
            <a:rect r="r" b="b" t="t" l="l"/>
            <a:pathLst>
              <a:path h="6366138" w="9627430">
                <a:moveTo>
                  <a:pt x="0" y="0"/>
                </a:moveTo>
                <a:lnTo>
                  <a:pt x="9627430" y="0"/>
                </a:lnTo>
                <a:lnTo>
                  <a:pt x="9627430" y="6366138"/>
                </a:lnTo>
                <a:lnTo>
                  <a:pt x="0" y="6366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8899264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Diagrama de caso de uso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889926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História de usuário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73385" y="2767056"/>
            <a:ext cx="13849915" cy="5619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Usuário Geral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usuário, quero me cadastrar no sistema para acessar as funcionalidades disponíveis para meu perfil.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usuário, quero fazer login de forma simples para acessar o sistema de maneira segura.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Usuário Institucional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usuário institucional, quero enviar moedas para professores para distribuir recursos que serão utilizados na premiação dos alunos.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usuário institucional, quero que os professores sejam notificados por email ao receberem moedas para garantir que saibam que receberam novos recursos.</a:t>
            </a:r>
          </a:p>
          <a:p>
            <a:pPr algn="l"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889926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História de usuário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8469" y="2646387"/>
            <a:ext cx="13849915" cy="7219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Aluno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aluno, quero trocar minhas mo</a:t>
            </a: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edas por vantagens para poder aproveitar benefícios oferecidos pelas empresas parceiras.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aluno, quero consultar meu extrato de transações para acompanhar o histórico de moedas recebidas e utilizadas.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aluno, quero visualizar meu saldo atual de moedas para saber quantas moedas tenho disponíveis para trocar.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aluno, quero receber notificações por email quando resgatar uma vantagem para ter confirmação da minha transação.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Empresa Parceira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empresa parceira, quero gerenciar as vantagens oferecidas para atrair alunos e promover meus produtos/serviços.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empresa parceira, quero cadastrar novas vantagens com diferentes valores de moedas para criar opções variadas para os alunos.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04900"/>
            <a:ext cx="889926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História de usuário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82883" y="2872642"/>
            <a:ext cx="13849915" cy="521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Professor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professor, quero enviar moedas para os alunos para reconhecer seu bom desempenho e participação.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professor, quero que os alunos sejam notificados por email quando receberem moedas para garantir que estejam cientes da premiação.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professor, quero visualizar meu saldo de moedas disponíveis para distribuição para gerenciar como recompenso meus alunos.</a:t>
            </a:r>
          </a:p>
          <a:p>
            <a:pPr algn="l" marL="647700" indent="-323850" lvl="1">
              <a:lnSpc>
                <a:spcPts val="3150"/>
              </a:lnSpc>
              <a:buFont typeface="Arial"/>
              <a:buChar char="•"/>
            </a:pPr>
            <a:r>
              <a:rPr lang="en-US" sz="3000">
                <a:solidFill>
                  <a:srgbClr val="F5E8DA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Como professor, quero consultar meu extrato de transações para que eu possa acompanhar o histórico de moedas enviadas aos alunos e gerenciar melhor minhas distribuições.</a:t>
            </a:r>
          </a:p>
          <a:p>
            <a:pPr algn="l">
              <a:lnSpc>
                <a:spcPts val="3150"/>
              </a:lnSpc>
            </a:pPr>
          </a:p>
          <a:p>
            <a:pPr algn="l">
              <a:lnSpc>
                <a:spcPts val="315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3497" y="2346509"/>
            <a:ext cx="14721005" cy="5593982"/>
          </a:xfrm>
          <a:custGeom>
            <a:avLst/>
            <a:gdLst/>
            <a:ahLst/>
            <a:cxnLst/>
            <a:rect r="r" b="b" t="t" l="l"/>
            <a:pathLst>
              <a:path h="5593982" w="14721005">
                <a:moveTo>
                  <a:pt x="0" y="0"/>
                </a:moveTo>
                <a:lnTo>
                  <a:pt x="14721006" y="0"/>
                </a:lnTo>
                <a:lnTo>
                  <a:pt x="14721006" y="5593982"/>
                </a:lnTo>
                <a:lnTo>
                  <a:pt x="0" y="5593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8899264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Diagrama de classes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19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43168" y="2729991"/>
            <a:ext cx="12801664" cy="6048786"/>
          </a:xfrm>
          <a:custGeom>
            <a:avLst/>
            <a:gdLst/>
            <a:ahLst/>
            <a:cxnLst/>
            <a:rect r="r" b="b" t="t" l="l"/>
            <a:pathLst>
              <a:path h="6048786" w="12801664">
                <a:moveTo>
                  <a:pt x="0" y="0"/>
                </a:moveTo>
                <a:lnTo>
                  <a:pt x="12801664" y="0"/>
                </a:lnTo>
                <a:lnTo>
                  <a:pt x="12801664" y="6048786"/>
                </a:lnTo>
                <a:lnTo>
                  <a:pt x="0" y="60487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04900"/>
            <a:ext cx="11026061" cy="83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6000" b="true">
                <a:solidFill>
                  <a:srgbClr val="F5E8DA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Diagrama de componentes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DAGnWH-xh40</dc:identifier>
  <dcterms:modified xsi:type="dcterms:W3CDTF">2011-08-01T06:04:30Z</dcterms:modified>
  <cp:revision>1</cp:revision>
  <dc:title>Arquitetura do Sistema e Camada de Persistência</dc:title>
</cp:coreProperties>
</file>