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1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5" r:id="rId21"/>
    <p:sldId id="260" r:id="rId2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/>
            <a:t>Base de datos AWS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/>
            <a:t>Vínculo DBEAVER, Python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/>
            <a:t>Análisis de datos en </a:t>
          </a:r>
          <a:r>
            <a:rPr lang="es-ES" noProof="0" dirty="0" err="1"/>
            <a:t>python</a:t>
          </a:r>
          <a:endParaRPr lang="es-ES" noProof="0" dirty="0"/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00EB87CD-2148-443B-AA11-0E6BF46EDBB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/>
            <a:t>Exploración de datos y ETL</a:t>
          </a:r>
        </a:p>
      </dgm:t>
    </dgm:pt>
    <dgm:pt modelId="{2F9456CE-469E-43B7-9732-4A0E7A22EE59}" type="parTrans" cxnId="{21636A6B-ECD6-4B29-B4FE-3E0D31F80E1A}">
      <dgm:prSet/>
      <dgm:spPr/>
      <dgm:t>
        <a:bodyPr/>
        <a:lstStyle/>
        <a:p>
          <a:endParaRPr lang="es-GT"/>
        </a:p>
      </dgm:t>
    </dgm:pt>
    <dgm:pt modelId="{2AACFC01-AEDD-4A52-B6F7-D1E313E0F1A8}" type="sibTrans" cxnId="{21636A6B-ECD6-4B29-B4FE-3E0D31F80E1A}">
      <dgm:prSet/>
      <dgm:spPr/>
      <dgm:t>
        <a:bodyPr/>
        <a:lstStyle/>
        <a:p>
          <a:endParaRPr lang="es-GT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4" custScaleX="201066" custScaleY="191449" custLinFactX="131656" custLinFactNeighborX="200000" custLinFactNeighborY="-14689"/>
      <dgm:spPr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4" custScaleX="65400" custLinFactX="100000" custLinFactNeighborX="158693" custLinFactNeighborY="35820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EA84BC16-FD47-45E5-98B1-A3366B823890}" type="pres">
      <dgm:prSet presAssocID="{00EB87CD-2148-443B-AA11-0E6BF46EDBB0}" presName="compNode" presStyleCnt="0"/>
      <dgm:spPr/>
    </dgm:pt>
    <dgm:pt modelId="{B52F9EC8-5A1F-4705-95E7-75DFF10D2BD4}" type="pres">
      <dgm:prSet presAssocID="{00EB87CD-2148-443B-AA11-0E6BF46EDBB0}" presName="iconRect" presStyleLbl="node1" presStyleIdx="1" presStyleCnt="4" custScaleX="226777" custScaleY="181436" custLinFactX="-100000" custLinFactNeighborX="-133544" custLinFactNeighborY="-7179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>
          <a:noFill/>
        </a:ln>
      </dgm:spPr>
    </dgm:pt>
    <dgm:pt modelId="{3BB02C95-6F4F-4AFA-AB39-55AC2011F3AB}" type="pres">
      <dgm:prSet presAssocID="{00EB87CD-2148-443B-AA11-0E6BF46EDBB0}" presName="spaceRect" presStyleCnt="0"/>
      <dgm:spPr/>
    </dgm:pt>
    <dgm:pt modelId="{CEA515A2-C2FB-4256-AF59-CFAC0E36B201}" type="pres">
      <dgm:prSet presAssocID="{00EB87CD-2148-443B-AA11-0E6BF46EDBB0}" presName="textRect" presStyleLbl="revTx" presStyleIdx="1" presStyleCnt="4" custScaleX="65400" custLinFactX="-8065" custLinFactNeighborX="-100000" custLinFactNeighborY="43124">
        <dgm:presLayoutVars>
          <dgm:chMax val="1"/>
          <dgm:chPref val="1"/>
        </dgm:presLayoutVars>
      </dgm:prSet>
      <dgm:spPr/>
    </dgm:pt>
    <dgm:pt modelId="{2A4FC2DD-215C-42A1-B876-858974933B13}" type="pres">
      <dgm:prSet presAssocID="{2AACFC01-AEDD-4A52-B6F7-D1E313E0F1A8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2" presStyleCnt="4" custScaleX="157625" custScaleY="157625" custLinFactX="100000" custLinFactNeighborX="189922" custLinFactNeighborY="-8678"/>
      <dgm:spPr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2" presStyleCnt="4" custScaleX="47125" custLinFactNeighborX="30122" custLinFactNeighborY="51938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3" presStyleCnt="4" custScaleX="157625" custScaleY="157625" custLinFactX="-94044" custLinFactNeighborX="-100000" custLinFactNeighborY="-1188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3" presStyleCnt="4" custScaleX="44395" custScaleY="121130" custLinFactNeighborX="14317" custLinFactNeighborY="67785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21636A6B-ECD6-4B29-B4FE-3E0D31F80E1A}" srcId="{7D9C16A6-8C48-4165-8DAF-8C957C12A8FA}" destId="{00EB87CD-2148-443B-AA11-0E6BF46EDBB0}" srcOrd="1" destOrd="0" parTransId="{2F9456CE-469E-43B7-9732-4A0E7A22EE59}" sibTransId="{2AACFC01-AEDD-4A52-B6F7-D1E313E0F1A8}"/>
    <dgm:cxn modelId="{0400886E-8A1A-44C2-95A7-DB0EF4911494}" srcId="{7D9C16A6-8C48-4165-8DAF-8C957C12A8FA}" destId="{76CC3289-2662-43F0-A3C6-BA04A135F08C}" srcOrd="3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2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9D3097CB-4549-4567-9D65-AF976FA08761}" type="presOf" srcId="{00EB87CD-2148-443B-AA11-0E6BF46EDBB0}" destId="{CEA515A2-C2FB-4256-AF59-CFAC0E36B201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5DA60A3F-E647-4C01-9C55-82294E4AE4D8}" type="presParOf" srcId="{8994D886-A75F-411A-A9D7-D31991FF12BD}" destId="{EA84BC16-FD47-45E5-98B1-A3366B823890}" srcOrd="2" destOrd="0" presId="urn:microsoft.com/office/officeart/2018/2/layout/IconLabelList"/>
    <dgm:cxn modelId="{1F268450-69D3-4DCF-82A8-1D4E54A0246D}" type="presParOf" srcId="{EA84BC16-FD47-45E5-98B1-A3366B823890}" destId="{B52F9EC8-5A1F-4705-95E7-75DFF10D2BD4}" srcOrd="0" destOrd="0" presId="urn:microsoft.com/office/officeart/2018/2/layout/IconLabelList"/>
    <dgm:cxn modelId="{722A1154-942D-4475-AF7A-99A410C0011A}" type="presParOf" srcId="{EA84BC16-FD47-45E5-98B1-A3366B823890}" destId="{3BB02C95-6F4F-4AFA-AB39-55AC2011F3AB}" srcOrd="1" destOrd="0" presId="urn:microsoft.com/office/officeart/2018/2/layout/IconLabelList"/>
    <dgm:cxn modelId="{EC3213DC-577B-41FB-835F-072A4552F96B}" type="presParOf" srcId="{EA84BC16-FD47-45E5-98B1-A3366B823890}" destId="{CEA515A2-C2FB-4256-AF59-CFAC0E36B201}" srcOrd="2" destOrd="0" presId="urn:microsoft.com/office/officeart/2018/2/layout/IconLabelList"/>
    <dgm:cxn modelId="{81A660DD-D2B2-43E2-B3A1-67C31B061C8C}" type="presParOf" srcId="{8994D886-A75F-411A-A9D7-D31991FF12BD}" destId="{2A4FC2DD-215C-42A1-B876-858974933B13}" srcOrd="3" destOrd="0" presId="urn:microsoft.com/office/officeart/2018/2/layout/IconLabelList"/>
    <dgm:cxn modelId="{4857BE3A-D518-473D-AC79-7B9BF18B9824}" type="presParOf" srcId="{8994D886-A75F-411A-A9D7-D31991FF12BD}" destId="{95872155-C45D-46D3-874C-D838089A06F8}" srcOrd="4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5" destOrd="0" presId="urn:microsoft.com/office/officeart/2018/2/layout/IconLabelList"/>
    <dgm:cxn modelId="{898D629F-DA37-435F-A0B2-0617605D711A}" type="presParOf" srcId="{8994D886-A75F-411A-A9D7-D31991FF12BD}" destId="{2EC2FDE3-8908-45C7-A3FD-EB370213FE69}" srcOrd="6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3717211" y="529496"/>
          <a:ext cx="2143584" cy="2041056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4344891" y="2813011"/>
          <a:ext cx="1013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/>
            <a:t>Base de datos AWS</a:t>
          </a:r>
        </a:p>
      </dsp:txBody>
      <dsp:txXfrm>
        <a:off x="4344891" y="2813011"/>
        <a:ext cx="1013316" cy="720000"/>
      </dsp:txXfrm>
    </dsp:sp>
    <dsp:sp modelId="{B52F9EC8-5A1F-4705-95E7-75DFF10D2BD4}">
      <dsp:nvSpPr>
        <dsp:cNvPr id="0" name=""/>
        <dsp:cNvSpPr/>
      </dsp:nvSpPr>
      <dsp:spPr>
        <a:xfrm>
          <a:off x="362515" y="636249"/>
          <a:ext cx="2417691" cy="1934306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515A2-C2FB-4256-AF59-CFAC0E36B201}">
      <dsp:nvSpPr>
        <dsp:cNvPr id="0" name=""/>
        <dsp:cNvSpPr/>
      </dsp:nvSpPr>
      <dsp:spPr>
        <a:xfrm>
          <a:off x="726287" y="2838912"/>
          <a:ext cx="15494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/>
            <a:t>Exploración de datos y ETL</a:t>
          </a:r>
        </a:p>
      </dsp:txBody>
      <dsp:txXfrm>
        <a:off x="726287" y="2838912"/>
        <a:ext cx="1549412" cy="720000"/>
      </dsp:txXfrm>
    </dsp:sp>
    <dsp:sp modelId="{CE9DF0E8-B0DE-4E1E-9FF4-6006AD8428DB}">
      <dsp:nvSpPr>
        <dsp:cNvPr id="0" name=""/>
        <dsp:cNvSpPr/>
      </dsp:nvSpPr>
      <dsp:spPr>
        <a:xfrm>
          <a:off x="9119866" y="683730"/>
          <a:ext cx="1680455" cy="168045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7024610" y="2838910"/>
          <a:ext cx="11164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/>
            <a:t>Vínculo DBEAVER, Python</a:t>
          </a:r>
        </a:p>
      </dsp:txBody>
      <dsp:txXfrm>
        <a:off x="7024610" y="2838910"/>
        <a:ext cx="1116453" cy="720000"/>
      </dsp:txXfrm>
    </dsp:sp>
    <dsp:sp modelId="{6DB1FE51-13D0-4A38-AD6E-48D4371A1AF3}">
      <dsp:nvSpPr>
        <dsp:cNvPr id="0" name=""/>
        <dsp:cNvSpPr/>
      </dsp:nvSpPr>
      <dsp:spPr>
        <a:xfrm>
          <a:off x="6743988" y="611528"/>
          <a:ext cx="1680455" cy="168045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9466239" y="2838907"/>
          <a:ext cx="1051776" cy="872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/>
            <a:t>Análisis de datos en </a:t>
          </a:r>
          <a:r>
            <a:rPr lang="es-ES" sz="1600" kern="1200" noProof="0" dirty="0" err="1"/>
            <a:t>python</a:t>
          </a:r>
          <a:endParaRPr lang="es-ES" sz="1600" kern="1200" noProof="0" dirty="0"/>
        </a:p>
      </dsp:txBody>
      <dsp:txXfrm>
        <a:off x="9466239" y="2838907"/>
        <a:ext cx="1051776" cy="872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o de lista de etiquetas"/>
  <dgm:desc val="Se usa para mostrar fragmentos no secuenciales o agrupados de información acompañados de elementos visuales relacionados. Funciona mejor con iconos o imágenes pequeñas con leyendas de texto breve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13/04/2024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13/04/2024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2200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5555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4790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953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0488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144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7379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223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5543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80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5268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891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383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0330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894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684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13/04/2024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13/04/2024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13/04/2024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13/04/2024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13/04/2024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13/04/2024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13/04/2024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13/04/2024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13/04/2024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13/04/2024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icono para agregar una imagen</a:t>
            </a:r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13/04/2024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13/04/2024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8.svg"/><Relationship Id="rId4" Type="http://schemas.openxmlformats.org/officeDocument/2006/relationships/image" Target="../media/image21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GT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GT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GT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5400" dirty="0">
                <a:solidFill>
                  <a:schemeClr val="bg1"/>
                </a:solidFill>
              </a:rPr>
              <a:t>CIENCIA DE DATOS EN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Carlos Eduardo carrera rodas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E5112711-EC02-D6B1-3127-E1A87A403B63}"/>
              </a:ext>
            </a:extLst>
          </p:cNvPr>
          <p:cNvSpPr txBox="1"/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cap="all">
                <a:solidFill>
                  <a:schemeClr val="bg1"/>
                </a:solidFill>
                <a:latin typeface="+mj-lt"/>
                <a:ea typeface="+mj-ea"/>
                <a:cs typeface="+mj-cs"/>
              </a:rPr>
              <a:t>¿Cuál es la aerolínea con la menor cantidad de vuelos registrados, indique cuantos vuelos, el código de la áreaolinea, el nombre completo?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C4E1C6-551F-D957-7843-7A4A5DC9E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310057"/>
            <a:ext cx="11029615" cy="3419180"/>
          </a:xfrm>
          <a:prstGeom prst="rect">
            <a:avLst/>
          </a:prstGeom>
          <a:noFill/>
        </p:spPr>
      </p:pic>
      <p:pic>
        <p:nvPicPr>
          <p:cNvPr id="5" name="Cámara 4">
            <a:extLst>
              <a:ext uri="{FF2B5EF4-FFF2-40B4-BE49-F238E27FC236}">
                <a16:creationId xmlns:a16="http://schemas.microsoft.com/office/drawing/2014/main" id="{DA76092B-C3A5-BC69-A07B-04D0E1F242C2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11611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E5112711-EC02-D6B1-3127-E1A87A403B63}"/>
              </a:ext>
            </a:extLst>
          </p:cNvPr>
          <p:cNvSpPr txBox="1"/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cap="all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Indique la media, median, minimo, maximo y desviación estándar de las millas recorridas por cada avión, debe mostrar el nombre del avión y la información estadística en columnas adicionales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D3D49E-F23C-EE9E-F36F-702C749004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034"/>
          <a:stretch/>
        </p:blipFill>
        <p:spPr>
          <a:xfrm>
            <a:off x="581192" y="1919239"/>
            <a:ext cx="11029615" cy="4529062"/>
          </a:xfrm>
          <a:prstGeom prst="rect">
            <a:avLst/>
          </a:prstGeom>
          <a:noFill/>
        </p:spPr>
      </p:pic>
      <p:pic>
        <p:nvPicPr>
          <p:cNvPr id="5" name="Cámara 4">
            <a:extLst>
              <a:ext uri="{FF2B5EF4-FFF2-40B4-BE49-F238E27FC236}">
                <a16:creationId xmlns:a16="http://schemas.microsoft.com/office/drawing/2014/main" id="{BBC5993D-AE0D-D1FB-23DD-5EA16B343F70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1025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E5112711-EC02-D6B1-3127-E1A87A403B63}"/>
              </a:ext>
            </a:extLst>
          </p:cNvPr>
          <p:cNvSpPr txBox="1"/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2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Muestre un cubo de información incluyendo la información de todas las tablas proporcionadas.</a:t>
            </a:r>
            <a:endParaRPr lang="en-US" sz="2200" cap="al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50723CF-54C5-51FE-A797-0F169B119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523" y="1994018"/>
            <a:ext cx="8102631" cy="3970290"/>
          </a:xfrm>
          <a:prstGeom prst="rect">
            <a:avLst/>
          </a:prstGeom>
          <a:noFill/>
        </p:spPr>
      </p:pic>
      <p:pic>
        <p:nvPicPr>
          <p:cNvPr id="5" name="Cámara 4">
            <a:extLst>
              <a:ext uri="{FF2B5EF4-FFF2-40B4-BE49-F238E27FC236}">
                <a16:creationId xmlns:a16="http://schemas.microsoft.com/office/drawing/2014/main" id="{F6B940D9-28BA-570C-ED25-80907F1F051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38695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E5112711-EC02-D6B1-3127-E1A87A403B63}"/>
              </a:ext>
            </a:extLst>
          </p:cNvPr>
          <p:cNvSpPr txBox="1"/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2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Muestre un cubo de información incluyendo la información de todas las tablas proporcionadas.</a:t>
            </a:r>
            <a:endParaRPr lang="en-US" sz="2200" cap="al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50723CF-54C5-51FE-A797-0F169B119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523" y="1994018"/>
            <a:ext cx="8102631" cy="3970290"/>
          </a:xfrm>
          <a:prstGeom prst="rect">
            <a:avLst/>
          </a:prstGeom>
          <a:noFill/>
        </p:spPr>
      </p:pic>
      <p:pic>
        <p:nvPicPr>
          <p:cNvPr id="2" name="Cámara 1">
            <a:extLst>
              <a:ext uri="{FF2B5EF4-FFF2-40B4-BE49-F238E27FC236}">
                <a16:creationId xmlns:a16="http://schemas.microsoft.com/office/drawing/2014/main" id="{7E64E7BB-2F2D-CE9B-97A0-D800F6E6AB6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95119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E5112711-EC02-D6B1-3127-E1A87A403B63}"/>
              </a:ext>
            </a:extLst>
          </p:cNvPr>
          <p:cNvSpPr txBox="1"/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2800" cap="al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8CD2E85-1F91-4C99-1A97-7C8EEC847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110" y="2180496"/>
            <a:ext cx="8359779" cy="3678303"/>
          </a:xfrm>
          <a:prstGeom prst="rect">
            <a:avLst/>
          </a:prstGeom>
          <a:noFill/>
        </p:spPr>
      </p:pic>
      <p:pic>
        <p:nvPicPr>
          <p:cNvPr id="7" name="Cámara 6">
            <a:extLst>
              <a:ext uri="{FF2B5EF4-FFF2-40B4-BE49-F238E27FC236}">
                <a16:creationId xmlns:a16="http://schemas.microsoft.com/office/drawing/2014/main" id="{DF14E144-110D-DA2B-C54B-FD496FC848C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24000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240AD694-7748-CC67-A96E-C1E5701C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dirty="0"/>
              <a:t>Muestre una gráfica i. de barras para la cantidad de las variables </a:t>
            </a:r>
            <a:r>
              <a:rPr lang="es-ES" dirty="0" err="1"/>
              <a:t>categoricas</a:t>
            </a:r>
            <a:r>
              <a:rPr lang="es-ES" dirty="0"/>
              <a:t> y discretas.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2D1C820-26C5-737D-AD5A-7681C01907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47"/>
          <a:stretch/>
        </p:blipFill>
        <p:spPr>
          <a:xfrm>
            <a:off x="581196" y="2228003"/>
            <a:ext cx="5422390" cy="4117592"/>
          </a:xfrm>
          <a:prstGeom prst="rect">
            <a:avLst/>
          </a:prstGeom>
          <a:noFill/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81637B7-3DC7-C334-9ABA-EFFA3E0116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200" r="58582"/>
          <a:stretch/>
        </p:blipFill>
        <p:spPr>
          <a:xfrm>
            <a:off x="6188415" y="2228003"/>
            <a:ext cx="5422392" cy="3153476"/>
          </a:xfrm>
          <a:prstGeom prst="rect">
            <a:avLst/>
          </a:prstGeom>
          <a:noFill/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112711-EC02-D6B1-3127-E1A87A403B63}"/>
              </a:ext>
            </a:extLst>
          </p:cNvPr>
          <p:cNvSpPr txBox="1"/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2800" cap="al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ámara 6">
            <a:extLst>
              <a:ext uri="{FF2B5EF4-FFF2-40B4-BE49-F238E27FC236}">
                <a16:creationId xmlns:a16="http://schemas.microsoft.com/office/drawing/2014/main" id="{782AF971-BDDC-7F7B-D2C9-B54913C60EBC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11515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240AD694-7748-CC67-A96E-C1E5701C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dirty="0" err="1"/>
              <a:t>ii</a:t>
            </a:r>
            <a:r>
              <a:rPr lang="es-ES" dirty="0"/>
              <a:t>. De densidad para las variables continuas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5112711-EC02-D6B1-3127-E1A87A403B63}"/>
              </a:ext>
            </a:extLst>
          </p:cNvPr>
          <p:cNvSpPr txBox="1"/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2800" cap="al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7D05DC-5D4D-7DB3-B36F-EF5539623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039371"/>
            <a:ext cx="3943900" cy="11145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A3E21C8-DA5C-6363-3FA3-9A392BD60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120" y="2039371"/>
            <a:ext cx="6296904" cy="458216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E5A7284-7520-96EE-792C-E53F40E4D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2" y="3272705"/>
            <a:ext cx="4712171" cy="3467583"/>
          </a:xfrm>
          <a:prstGeom prst="rect">
            <a:avLst/>
          </a:prstGeom>
        </p:spPr>
      </p:pic>
      <p:pic>
        <p:nvPicPr>
          <p:cNvPr id="11" name="Cámara 10">
            <a:extLst>
              <a:ext uri="{FF2B5EF4-FFF2-40B4-BE49-F238E27FC236}">
                <a16:creationId xmlns:a16="http://schemas.microsoft.com/office/drawing/2014/main" id="{3886F74D-BB0B-9094-EDF3-243103D4DB38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66203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240AD694-7748-CC67-A96E-C1E5701C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dirty="0"/>
              <a:t>PREGUNTAS DE NEGOCIO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5112711-EC02-D6B1-3127-E1A87A403B63}"/>
              </a:ext>
            </a:extLst>
          </p:cNvPr>
          <p:cNvSpPr txBox="1"/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2800" cap="al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E8BE756-6B7B-75E5-8156-4D9750171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39" y="1940282"/>
            <a:ext cx="5729295" cy="481895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F504C3C-161D-0CD5-4BDD-4EA8A7607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822" y="3341571"/>
            <a:ext cx="6782747" cy="3143689"/>
          </a:xfrm>
          <a:prstGeom prst="rect">
            <a:avLst/>
          </a:prstGeom>
        </p:spPr>
      </p:pic>
      <p:pic>
        <p:nvPicPr>
          <p:cNvPr id="8" name="Cámara 7">
            <a:extLst>
              <a:ext uri="{FF2B5EF4-FFF2-40B4-BE49-F238E27FC236}">
                <a16:creationId xmlns:a16="http://schemas.microsoft.com/office/drawing/2014/main" id="{6B253372-FFC6-201A-6B1E-A17FC3B4B5C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08577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240AD694-7748-CC67-A96E-C1E5701C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/>
              <a:t>PREGUNTAS DE NEGOCIO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1B017D-69F9-43A4-C431-40FA9F7F6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444"/>
          <a:stretch/>
        </p:blipFill>
        <p:spPr>
          <a:xfrm>
            <a:off x="778169" y="2228002"/>
            <a:ext cx="4435100" cy="4131675"/>
          </a:xfrm>
          <a:prstGeom prst="rect">
            <a:avLst/>
          </a:prstGeom>
          <a:noFill/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C365714-99AF-0A58-C3C3-F5EDE8F918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305239" y="2228003"/>
            <a:ext cx="4108593" cy="4131676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112711-EC02-D6B1-3127-E1A87A403B63}"/>
              </a:ext>
            </a:extLst>
          </p:cNvPr>
          <p:cNvSpPr txBox="1"/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2800" cap="al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Cámara 10">
            <a:extLst>
              <a:ext uri="{FF2B5EF4-FFF2-40B4-BE49-F238E27FC236}">
                <a16:creationId xmlns:a16="http://schemas.microsoft.com/office/drawing/2014/main" id="{EFE33971-43BA-0A46-5FA2-701ED4A3BA2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81746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240AD694-7748-CC67-A96E-C1E5701C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/>
              <a:t>PREGUNTAS DE NEGOCIO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1B017D-69F9-43A4-C431-40FA9F7F6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444"/>
          <a:stretch/>
        </p:blipFill>
        <p:spPr>
          <a:xfrm>
            <a:off x="778169" y="2228002"/>
            <a:ext cx="4435100" cy="4131675"/>
          </a:xfrm>
          <a:prstGeom prst="rect">
            <a:avLst/>
          </a:prstGeom>
          <a:noFill/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C365714-99AF-0A58-C3C3-F5EDE8F918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305239" y="2228003"/>
            <a:ext cx="4108593" cy="4131676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112711-EC02-D6B1-3127-E1A87A403B63}"/>
              </a:ext>
            </a:extLst>
          </p:cNvPr>
          <p:cNvSpPr txBox="1"/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2800" cap="al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Cámara 1">
            <a:extLst>
              <a:ext uri="{FF2B5EF4-FFF2-40B4-BE49-F238E27FC236}">
                <a16:creationId xmlns:a16="http://schemas.microsoft.com/office/drawing/2014/main" id="{07402658-1449-9946-C76E-963D1FC30F32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4961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>
                <a:solidFill>
                  <a:srgbClr val="FFFEFF"/>
                </a:solidFill>
              </a:rPr>
              <a:t>FaSES</a:t>
            </a:r>
            <a:r>
              <a:rPr lang="es-ES" dirty="0">
                <a:solidFill>
                  <a:srgbClr val="FFFEFF"/>
                </a:solidFill>
              </a:rPr>
              <a:t> DEL PROYECTO</a:t>
            </a:r>
          </a:p>
        </p:txBody>
      </p:sp>
      <p:graphicFrame>
        <p:nvGraphicFramePr>
          <p:cNvPr id="4" name="Marcador de contenido 3" descr="Gráfico de SmartArt, icono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423704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Cámara 2">
            <a:extLst>
              <a:ext uri="{FF2B5EF4-FFF2-40B4-BE49-F238E27FC236}">
                <a16:creationId xmlns:a16="http://schemas.microsoft.com/office/drawing/2014/main" id="{29A8DA1B-FC76-3693-19A8-61F1D1A887A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240AD694-7748-CC67-A96E-C1E5701C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ES" dirty="0"/>
              <a:t>PREGUNTAS DE NEGOCIO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5112711-EC02-D6B1-3127-E1A87A403B63}"/>
              </a:ext>
            </a:extLst>
          </p:cNvPr>
          <p:cNvSpPr txBox="1"/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2800" cap="al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C54157F-2422-6DA8-0F60-7A2296C02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933298"/>
            <a:ext cx="4782217" cy="130510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F8833CE-A49A-1B4B-47AF-D9966B1F0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154" y="1933298"/>
            <a:ext cx="5549528" cy="482732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5D8EE13-4529-1C1C-38E0-22D8F43ED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1" y="3429000"/>
            <a:ext cx="4782217" cy="2455042"/>
          </a:xfrm>
          <a:prstGeom prst="rect">
            <a:avLst/>
          </a:prstGeom>
        </p:spPr>
      </p:pic>
      <p:pic>
        <p:nvPicPr>
          <p:cNvPr id="18" name="Cámara 17">
            <a:extLst>
              <a:ext uri="{FF2B5EF4-FFF2-40B4-BE49-F238E27FC236}">
                <a16:creationId xmlns:a16="http://schemas.microsoft.com/office/drawing/2014/main" id="{A1227180-AF1E-B21D-EEE4-24F5E803E0F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45336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GT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GT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G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Gracias</a:t>
            </a: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92522" y="713664"/>
            <a:ext cx="7498616" cy="5676901"/>
          </a:xfrm>
          <a:prstGeom prst="rect">
            <a:avLst/>
          </a:prstGeom>
        </p:spPr>
      </p:pic>
      <p:pic>
        <p:nvPicPr>
          <p:cNvPr id="9" name="Cámara 8">
            <a:extLst>
              <a:ext uri="{FF2B5EF4-FFF2-40B4-BE49-F238E27FC236}">
                <a16:creationId xmlns:a16="http://schemas.microsoft.com/office/drawing/2014/main" id="{1F4ABAEB-4C8A-8329-8337-DB02D3F4428E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Exploración de archivos y </a:t>
            </a:r>
            <a:r>
              <a:rPr lang="es-ES" dirty="0" err="1"/>
              <a:t>etl</a:t>
            </a:r>
            <a:endParaRPr lang="es-ES" dirty="0"/>
          </a:p>
        </p:txBody>
      </p:sp>
      <p:pic>
        <p:nvPicPr>
          <p:cNvPr id="11" name="Marcador de contenido 4" descr="Gráfico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682A246-EDC8-BA2A-B05E-7F02AF0F17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96000" y="2241183"/>
            <a:ext cx="5439987" cy="3615650"/>
          </a:xfrm>
        </p:spPr>
      </p:pic>
      <p:pic>
        <p:nvPicPr>
          <p:cNvPr id="7" name="Cámara 6">
            <a:extLst>
              <a:ext uri="{FF2B5EF4-FFF2-40B4-BE49-F238E27FC236}">
                <a16:creationId xmlns:a16="http://schemas.microsoft.com/office/drawing/2014/main" id="{81DF85BF-4EF8-3E93-9BDC-78495126C72E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250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GT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GT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G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272550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CREACION  DE BASE DE DATOS AWS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4A5BF44-26C6-3367-9DDC-5B3F27E40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67" y="1103976"/>
            <a:ext cx="10390027" cy="208980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F523EDF-1752-C946-FA1E-1CED19C59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47" y="3357635"/>
            <a:ext cx="6852728" cy="3034697"/>
          </a:xfrm>
          <a:prstGeom prst="rect">
            <a:avLst/>
          </a:prstGeom>
        </p:spPr>
      </p:pic>
      <p:pic>
        <p:nvPicPr>
          <p:cNvPr id="14" name="Cámara 13">
            <a:extLst>
              <a:ext uri="{FF2B5EF4-FFF2-40B4-BE49-F238E27FC236}">
                <a16:creationId xmlns:a16="http://schemas.microsoft.com/office/drawing/2014/main" id="{6CCFDD26-E053-16E1-BDF7-1A415B4B7C2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CREACION DE TABLAS EN DBEAVER</a:t>
            </a:r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69F468D1-5CD8-B367-4E2F-DB3A2DC2B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175" y="1957844"/>
            <a:ext cx="2551450" cy="20618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306B6F0-FA05-158D-B0DA-D5395EA11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09" y="1957844"/>
            <a:ext cx="4389034" cy="206180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7CF7BF7-0F6D-4E62-9DED-8F8C32C04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257" y="1957844"/>
            <a:ext cx="2815317" cy="367830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C74E5A7-1117-C4E1-6E35-8DB42FCBC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1026" y="4148600"/>
            <a:ext cx="5148845" cy="2354496"/>
          </a:xfrm>
          <a:prstGeom prst="rect">
            <a:avLst/>
          </a:prstGeom>
        </p:spPr>
      </p:pic>
      <p:pic>
        <p:nvPicPr>
          <p:cNvPr id="17" name="Cámara 16">
            <a:extLst>
              <a:ext uri="{FF2B5EF4-FFF2-40B4-BE49-F238E27FC236}">
                <a16:creationId xmlns:a16="http://schemas.microsoft.com/office/drawing/2014/main" id="{60C54F0A-5BF1-E2E9-B310-ED3E18AD0AE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3988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Conexión de Python con base de datos de </a:t>
            </a:r>
            <a:r>
              <a:rPr lang="es-ES" dirty="0" err="1"/>
              <a:t>aws</a:t>
            </a:r>
            <a:r>
              <a:rPr lang="es-ES" dirty="0"/>
              <a:t> y </a:t>
            </a:r>
            <a:r>
              <a:rPr lang="es-ES" dirty="0" err="1"/>
              <a:t>dbeaver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D5AAB80-56CB-0604-8E8C-AAED15380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81" y="1998287"/>
            <a:ext cx="5687219" cy="187668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0C774B9-8C62-AC95-1612-2186F4283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81" y="3874974"/>
            <a:ext cx="9837188" cy="2820636"/>
          </a:xfrm>
          <a:prstGeom prst="rect">
            <a:avLst/>
          </a:prstGeom>
        </p:spPr>
      </p:pic>
      <p:pic>
        <p:nvPicPr>
          <p:cNvPr id="13" name="Cámara 12">
            <a:extLst>
              <a:ext uri="{FF2B5EF4-FFF2-40B4-BE49-F238E27FC236}">
                <a16:creationId xmlns:a16="http://schemas.microsoft.com/office/drawing/2014/main" id="{20976FC8-C019-7292-509E-0D42945450F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5205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Carga de archivos </a:t>
            </a:r>
            <a:r>
              <a:rPr lang="es-ES" dirty="0" err="1"/>
              <a:t>csv</a:t>
            </a:r>
            <a:r>
              <a:rPr lang="es-ES" dirty="0"/>
              <a:t> y Poblado de tablas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114909D-022B-BA79-0BB5-4F2119D75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81" y="2084437"/>
            <a:ext cx="4210638" cy="10478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8B18D03-ED86-6EB0-B5C0-41F8F4C29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28" y="3270148"/>
            <a:ext cx="4139191" cy="45726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6662DF8-B16F-8B4F-A70B-57B8E9301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28" y="3941427"/>
            <a:ext cx="4139191" cy="45726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E8BDBB4-7CC5-70F9-EBE3-172E34D54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928" y="4612706"/>
            <a:ext cx="4139191" cy="49536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9D3814EE-CEE9-A507-D627-F136A587F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928" y="5245890"/>
            <a:ext cx="3943900" cy="52394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7EE044F-81A6-D27D-916E-7BC686D46E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7259" y="2084437"/>
            <a:ext cx="6230219" cy="4143953"/>
          </a:xfrm>
          <a:prstGeom prst="rect">
            <a:avLst/>
          </a:prstGeom>
        </p:spPr>
      </p:pic>
      <p:pic>
        <p:nvPicPr>
          <p:cNvPr id="21" name="Cámara 20">
            <a:extLst>
              <a:ext uri="{FF2B5EF4-FFF2-40B4-BE49-F238E27FC236}">
                <a16:creationId xmlns:a16="http://schemas.microsoft.com/office/drawing/2014/main" id="{BBC09698-3F17-58AC-5351-31D15DA5812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8910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E5112711-EC02-D6B1-3127-E1A87A403B63}"/>
              </a:ext>
            </a:extLst>
          </p:cNvPr>
          <p:cNvSpPr txBox="1"/>
          <p:nvPr/>
        </p:nvSpPr>
        <p:spPr>
          <a:xfrm>
            <a:off x="581193" y="729658"/>
            <a:ext cx="11029616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cap="all">
                <a:solidFill>
                  <a:schemeClr val="bg1"/>
                </a:solidFill>
                <a:latin typeface="+mj-lt"/>
                <a:ea typeface="+mj-ea"/>
                <a:cs typeface="+mj-cs"/>
              </a:rPr>
              <a:t> ¿En qué país y que avión se encuentra entre el 85% y el 70% de la cantidad de aterrizajes? Proporcione el nombre del país y el nombre del avión.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E4ACFF4-D8D4-5BCA-E1B3-2F8614AE84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285" b="2"/>
          <a:stretch/>
        </p:blipFill>
        <p:spPr>
          <a:xfrm>
            <a:off x="581193" y="2228003"/>
            <a:ext cx="5422390" cy="3633047"/>
          </a:xfrm>
          <a:prstGeom prst="rect">
            <a:avLst/>
          </a:prstGeom>
          <a:noFill/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4D01536-0B72-4451-ECA2-19A571ECE3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642" b="-1"/>
          <a:stretch/>
        </p:blipFill>
        <p:spPr>
          <a:xfrm>
            <a:off x="6188417" y="2228003"/>
            <a:ext cx="5422392" cy="3633047"/>
          </a:xfrm>
          <a:prstGeom prst="rect">
            <a:avLst/>
          </a:prstGeom>
          <a:noFill/>
        </p:spPr>
      </p:pic>
      <p:pic>
        <p:nvPicPr>
          <p:cNvPr id="14" name="Cámara 13">
            <a:extLst>
              <a:ext uri="{FF2B5EF4-FFF2-40B4-BE49-F238E27FC236}">
                <a16:creationId xmlns:a16="http://schemas.microsoft.com/office/drawing/2014/main" id="{FD4109FF-FBD1-FB0C-7BC0-2C78EEDE6EC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3922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E5112711-EC02-D6B1-3127-E1A87A403B63}"/>
              </a:ext>
            </a:extLst>
          </p:cNvPr>
          <p:cNvSpPr txBox="1"/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cap="all">
                <a:solidFill>
                  <a:schemeClr val="bg1"/>
                </a:solidFill>
                <a:latin typeface="+mj-lt"/>
                <a:ea typeface="+mj-ea"/>
                <a:cs typeface="+mj-cs"/>
              </a:rPr>
              <a:t>¿Indique cual es el areopuerto con la temparatura más alta registrada en los datos?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9246870-A512-ECBC-502F-0D2B907F6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613371"/>
            <a:ext cx="11029615" cy="2812552"/>
          </a:xfrm>
          <a:prstGeom prst="rect">
            <a:avLst/>
          </a:prstGeom>
          <a:noFill/>
        </p:spPr>
      </p:pic>
      <p:pic>
        <p:nvPicPr>
          <p:cNvPr id="4" name="Cámara 3">
            <a:extLst>
              <a:ext uri="{FF2B5EF4-FFF2-40B4-BE49-F238E27FC236}">
                <a16:creationId xmlns:a16="http://schemas.microsoft.com/office/drawing/2014/main" id="{2C9D22E6-5D3C-4265-434B-5A039B3FCF08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5820587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{61C48355-4E68-4DE0-91F1-CF0A59F76261}tf56390039_win32</Template>
  <TotalTime>99</TotalTime>
  <Words>263</Words>
  <Application>Microsoft Office PowerPoint</Application>
  <PresentationFormat>Panorámica</PresentationFormat>
  <Paragraphs>46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Calibri</vt:lpstr>
      <vt:lpstr>Gill Sans MT</vt:lpstr>
      <vt:lpstr>Wingdings 2</vt:lpstr>
      <vt:lpstr>Personalizado</vt:lpstr>
      <vt:lpstr>CIENCIA DE DATOS EN PYTHON</vt:lpstr>
      <vt:lpstr>FaSES DEL PROYECTO</vt:lpstr>
      <vt:lpstr>Exploración de archivos y etl</vt:lpstr>
      <vt:lpstr>CREACION  DE BASE DE DATOS AWS</vt:lpstr>
      <vt:lpstr>CREACION DE TABLAS EN DBEAVER</vt:lpstr>
      <vt:lpstr>Conexión de Python con base de datos de aws y dbeaver</vt:lpstr>
      <vt:lpstr>Carga de archivos csv y Poblado de tablas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Muestre una gráfica i. de barras para la cantidad de las variables categoricas y discretas.</vt:lpstr>
      <vt:lpstr>ii. De densidad para las variables continuas</vt:lpstr>
      <vt:lpstr>PREGUNTAS DE NEGOCIO</vt:lpstr>
      <vt:lpstr>PREGUNTAS DE NEGOCIO</vt:lpstr>
      <vt:lpstr>PREGUNTAS DE NEGOCIO</vt:lpstr>
      <vt:lpstr>PREGUNTAS DE NEGOCIO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CIENCIA DE DATOS EN PYTHON</dc:title>
  <dc:creator>Carlos Carrer</dc:creator>
  <cp:lastModifiedBy>Carlos Carrer</cp:lastModifiedBy>
  <cp:revision>2</cp:revision>
  <dcterms:created xsi:type="dcterms:W3CDTF">2024-04-14T04:43:35Z</dcterms:created>
  <dcterms:modified xsi:type="dcterms:W3CDTF">2024-04-14T06:22:46Z</dcterms:modified>
</cp:coreProperties>
</file>