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3;p2"/>
          <p:cNvPicPr/>
          <p:nvPr/>
        </p:nvPicPr>
        <p:blipFill>
          <a:blip r:embed="rId15"/>
          <a:stretch/>
        </p:blipFill>
        <p:spPr>
          <a:xfrm>
            <a:off x="237600" y="313560"/>
            <a:ext cx="1688400" cy="1688400"/>
          </a:xfrm>
          <a:prstGeom prst="rect">
            <a:avLst/>
          </a:prstGeom>
          <a:ln>
            <a:noFill/>
          </a:ln>
        </p:spPr>
      </p:pic>
      <p:sp>
        <p:nvSpPr>
          <p:cNvPr id="5" name="CustomShape 1"/>
          <p:cNvSpPr/>
          <p:nvPr/>
        </p:nvSpPr>
        <p:spPr>
          <a:xfrm>
            <a:off x="1146600" y="3187080"/>
            <a:ext cx="6728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AR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3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le 1"/>
          <p:cNvGraphicFramePr/>
          <p:nvPr/>
        </p:nvGraphicFramePr>
        <p:xfrm>
          <a:off x="4530960" y="1132200"/>
          <a:ext cx="4037400" cy="3584880"/>
        </p:xfrm>
        <a:graphic>
          <a:graphicData uri="http://schemas.openxmlformats.org/drawingml/2006/table">
            <a:tbl>
              <a:tblPr/>
              <a:tblGrid>
                <a:gridCol w="50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7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08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1" name="Google Shape;42;p8"/>
          <p:cNvPicPr/>
          <p:nvPr/>
        </p:nvPicPr>
        <p:blipFill>
          <a:blip r:embed="rId14"/>
          <a:srcRect l="17424" t="36668" r="52874" b="39077"/>
          <a:stretch/>
        </p:blipFill>
        <p:spPr>
          <a:xfrm>
            <a:off x="8064000" y="396720"/>
            <a:ext cx="547200" cy="44676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AR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19;p3"/>
          <p:cNvPicPr/>
          <p:nvPr/>
        </p:nvPicPr>
        <p:blipFill>
          <a:blip r:embed="rId14"/>
          <a:srcRect l="18275" t="38958" r="18263" b="39242"/>
          <a:stretch/>
        </p:blipFill>
        <p:spPr>
          <a:xfrm>
            <a:off x="7828560" y="555120"/>
            <a:ext cx="921960" cy="315720"/>
          </a:xfrm>
          <a:prstGeom prst="rect">
            <a:avLst/>
          </a:prstGeom>
          <a:ln>
            <a:noFill/>
          </a:ln>
        </p:spPr>
      </p:pic>
      <p:pic>
        <p:nvPicPr>
          <p:cNvPr id="81" name="Google Shape;20;p3"/>
          <p:cNvPicPr/>
          <p:nvPr/>
        </p:nvPicPr>
        <p:blipFill>
          <a:blip r:embed="rId15"/>
          <a:srcRect t="69456" b="22947"/>
          <a:stretch/>
        </p:blipFill>
        <p:spPr>
          <a:xfrm>
            <a:off x="-31680" y="4926240"/>
            <a:ext cx="9205560" cy="24696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AR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9;p3"/>
          <p:cNvPicPr/>
          <p:nvPr/>
        </p:nvPicPr>
        <p:blipFill>
          <a:blip r:embed="rId14"/>
          <a:srcRect l="18275" t="38958" r="18263" b="39242"/>
          <a:stretch/>
        </p:blipFill>
        <p:spPr>
          <a:xfrm>
            <a:off x="7828560" y="555120"/>
            <a:ext cx="921960" cy="315720"/>
          </a:xfrm>
          <a:prstGeom prst="rect">
            <a:avLst/>
          </a:prstGeom>
          <a:ln>
            <a:noFill/>
          </a:ln>
        </p:spPr>
      </p:pic>
      <p:pic>
        <p:nvPicPr>
          <p:cNvPr id="121" name="Google Shape;20;p3"/>
          <p:cNvPicPr/>
          <p:nvPr/>
        </p:nvPicPr>
        <p:blipFill>
          <a:blip r:embed="rId15"/>
          <a:srcRect t="69456" b="22947"/>
          <a:stretch/>
        </p:blipFill>
        <p:spPr>
          <a:xfrm>
            <a:off x="-31680" y="4926240"/>
            <a:ext cx="9205560" cy="246960"/>
          </a:xfrm>
          <a:prstGeom prst="rect">
            <a:avLst/>
          </a:prstGeom>
          <a:ln>
            <a:noFill/>
          </a:ln>
        </p:spPr>
      </p:pic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AR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97960" y="2385000"/>
            <a:ext cx="8220600" cy="83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" sz="4200" b="0" strike="noStrike" spc="-1">
                <a:solidFill>
                  <a:srgbClr val="FFFFFF"/>
                </a:solidFill>
                <a:latin typeface="Encode Sans ExtraBold"/>
                <a:ea typeface="Encode Sans ExtraBold"/>
              </a:rPr>
              <a:t>Algoritmos y Java</a:t>
            </a:r>
            <a:endParaRPr lang="es-AR" sz="42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597960" y="3204000"/>
            <a:ext cx="8220600" cy="4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" sz="2100" b="0" strike="noStrike" spc="-1">
                <a:solidFill>
                  <a:srgbClr val="FFFFFF"/>
                </a:solidFill>
                <a:latin typeface="Encode Sans"/>
                <a:ea typeface="Encode Sans"/>
              </a:rPr>
              <a:t>Un enfoque práctico</a:t>
            </a:r>
            <a:endParaRPr lang="es-AR" sz="2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44000" y="205200"/>
            <a:ext cx="8783640" cy="461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AR" sz="2000" b="0" strike="noStrike" spc="-1">
                <a:latin typeface="Arial"/>
              </a:rPr>
              <a:t>Operadores Relacionales</a:t>
            </a: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</p:txBody>
      </p:sp>
      <p:pic>
        <p:nvPicPr>
          <p:cNvPr id="191" name="Imagen 190"/>
          <p:cNvPicPr/>
          <p:nvPr/>
        </p:nvPicPr>
        <p:blipFill>
          <a:blip r:embed="rId2"/>
          <a:stretch/>
        </p:blipFill>
        <p:spPr>
          <a:xfrm>
            <a:off x="1333800" y="1823760"/>
            <a:ext cx="6552360" cy="1532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 rot="8400">
            <a:off x="341640" y="-87480"/>
            <a:ext cx="7299000" cy="502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AR" sz="3200" b="0" strike="noStrike" spc="-1">
                <a:latin typeface="Arial"/>
              </a:rPr>
              <a:t> </a:t>
            </a:r>
            <a:r>
              <a:rPr lang="es-AR" sz="2000" b="0" strike="noStrike" spc="-1">
                <a:latin typeface="Arial"/>
              </a:rPr>
              <a:t>Operadores Aritméticos</a:t>
            </a: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AR" sz="3200" b="0" strike="noStrike" spc="-1">
                <a:latin typeface="Arial"/>
              </a:rPr>
              <a:t> </a:t>
            </a:r>
          </a:p>
          <a:p>
            <a:pPr algn="ctr">
              <a:lnSpc>
                <a:spcPct val="100000"/>
              </a:lnSpc>
            </a:pPr>
            <a:endParaRPr lang="es-A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3200" b="0" strike="noStrike" spc="-1">
              <a:latin typeface="Arial"/>
            </a:endParaRPr>
          </a:p>
        </p:txBody>
      </p:sp>
      <p:pic>
        <p:nvPicPr>
          <p:cNvPr id="193" name="Imagen 192"/>
          <p:cNvPicPr/>
          <p:nvPr/>
        </p:nvPicPr>
        <p:blipFill>
          <a:blip r:embed="rId2"/>
          <a:stretch/>
        </p:blipFill>
        <p:spPr>
          <a:xfrm>
            <a:off x="648000" y="216000"/>
            <a:ext cx="6120000" cy="1719000"/>
          </a:xfrm>
          <a:prstGeom prst="rect">
            <a:avLst/>
          </a:prstGeom>
          <a:ln>
            <a:noFill/>
          </a:ln>
        </p:spPr>
      </p:pic>
      <p:pic>
        <p:nvPicPr>
          <p:cNvPr id="194" name="Imagen 193"/>
          <p:cNvPicPr/>
          <p:nvPr/>
        </p:nvPicPr>
        <p:blipFill>
          <a:blip r:embed="rId3"/>
          <a:stretch/>
        </p:blipFill>
        <p:spPr>
          <a:xfrm>
            <a:off x="648000" y="1872000"/>
            <a:ext cx="6136200" cy="1620000"/>
          </a:xfrm>
          <a:prstGeom prst="rect">
            <a:avLst/>
          </a:prstGeom>
          <a:ln>
            <a:noFill/>
          </a:ln>
        </p:spPr>
      </p:pic>
      <p:pic>
        <p:nvPicPr>
          <p:cNvPr id="195" name="Imagen 194"/>
          <p:cNvPicPr/>
          <p:nvPr/>
        </p:nvPicPr>
        <p:blipFill>
          <a:blip r:embed="rId4"/>
          <a:stretch/>
        </p:blipFill>
        <p:spPr>
          <a:xfrm>
            <a:off x="648000" y="3492000"/>
            <a:ext cx="6120000" cy="1577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216000" y="205200"/>
            <a:ext cx="8855640" cy="469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AR" sz="2000" b="0" strike="noStrike" spc="-1">
                <a:latin typeface="Arial"/>
              </a:rPr>
              <a:t>Operadores Especiales</a:t>
            </a: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</p:txBody>
      </p:sp>
      <p:pic>
        <p:nvPicPr>
          <p:cNvPr id="197" name="Imagen 196"/>
          <p:cNvPicPr/>
          <p:nvPr/>
        </p:nvPicPr>
        <p:blipFill>
          <a:blip r:embed="rId2"/>
          <a:stretch/>
        </p:blipFill>
        <p:spPr>
          <a:xfrm>
            <a:off x="1008000" y="687960"/>
            <a:ext cx="6695280" cy="751680"/>
          </a:xfrm>
          <a:prstGeom prst="rect">
            <a:avLst/>
          </a:prstGeom>
          <a:ln>
            <a:noFill/>
          </a:ln>
        </p:spPr>
      </p:pic>
      <p:pic>
        <p:nvPicPr>
          <p:cNvPr id="198" name="Imagen 197"/>
          <p:cNvPicPr/>
          <p:nvPr/>
        </p:nvPicPr>
        <p:blipFill>
          <a:blip r:embed="rId3"/>
          <a:stretch/>
        </p:blipFill>
        <p:spPr>
          <a:xfrm>
            <a:off x="936000" y="1440000"/>
            <a:ext cx="6761880" cy="1675800"/>
          </a:xfrm>
          <a:prstGeom prst="rect">
            <a:avLst/>
          </a:prstGeom>
          <a:ln>
            <a:noFill/>
          </a:ln>
        </p:spPr>
      </p:pic>
      <p:pic>
        <p:nvPicPr>
          <p:cNvPr id="199" name="Imagen 198"/>
          <p:cNvPicPr/>
          <p:nvPr/>
        </p:nvPicPr>
        <p:blipFill>
          <a:blip r:embed="rId4"/>
          <a:stretch/>
        </p:blipFill>
        <p:spPr>
          <a:xfrm>
            <a:off x="993600" y="3456000"/>
            <a:ext cx="6638040" cy="69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44000" y="205200"/>
            <a:ext cx="8783640" cy="469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AR" sz="2000" b="0" strike="noStrike" spc="-1">
                <a:latin typeface="Arial"/>
              </a:rPr>
              <a:t>Separadores</a:t>
            </a: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</p:txBody>
      </p:sp>
      <p:pic>
        <p:nvPicPr>
          <p:cNvPr id="201" name="Imagen 200"/>
          <p:cNvPicPr/>
          <p:nvPr/>
        </p:nvPicPr>
        <p:blipFill>
          <a:blip r:embed="rId2"/>
          <a:stretch/>
        </p:blipFill>
        <p:spPr>
          <a:xfrm>
            <a:off x="936000" y="880560"/>
            <a:ext cx="6533280" cy="329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0" y="0"/>
            <a:ext cx="9071640" cy="586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600" b="0" strike="noStrike" spc="-1">
                <a:latin typeface="Arial"/>
              </a:rPr>
              <a:t>Prioridades </a:t>
            </a:r>
          </a:p>
          <a:p>
            <a:pPr>
              <a:lnSpc>
                <a:spcPct val="100000"/>
              </a:lnSpc>
            </a:pPr>
            <a:r>
              <a:rPr lang="es-AR" sz="1600" b="0" strike="noStrike" spc="-1">
                <a:latin typeface="Arial"/>
              </a:rPr>
              <a:t>entre </a:t>
            </a:r>
          </a:p>
          <a:p>
            <a:pPr>
              <a:lnSpc>
                <a:spcPct val="100000"/>
              </a:lnSpc>
            </a:pPr>
            <a:r>
              <a:rPr lang="es-AR" sz="1600" b="0" strike="noStrike" spc="-1">
                <a:latin typeface="Arial"/>
              </a:rPr>
              <a:t>operadores</a:t>
            </a:r>
          </a:p>
          <a:p>
            <a:pPr algn="ctr">
              <a:lnSpc>
                <a:spcPct val="100000"/>
              </a:lnSpc>
            </a:pPr>
            <a:endParaRPr lang="es-A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600" b="0" strike="noStrike" spc="-1">
              <a:latin typeface="Arial"/>
            </a:endParaRPr>
          </a:p>
        </p:txBody>
      </p:sp>
      <p:pic>
        <p:nvPicPr>
          <p:cNvPr id="203" name="Imagen 202"/>
          <p:cNvPicPr/>
          <p:nvPr/>
        </p:nvPicPr>
        <p:blipFill>
          <a:blip r:embed="rId2"/>
          <a:stretch/>
        </p:blipFill>
        <p:spPr>
          <a:xfrm>
            <a:off x="2012040" y="8280"/>
            <a:ext cx="5043600" cy="513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205200"/>
            <a:ext cx="8470440" cy="454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AR" sz="2000" b="0" strike="noStrike" spc="-1">
                <a:latin typeface="Arial"/>
              </a:rPr>
              <a:t>Sentencias de Control en Java</a:t>
            </a: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720000" y="1440000"/>
            <a:ext cx="8063640" cy="26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AR" sz="1800" b="0" strike="noStrike" spc="-1">
                <a:latin typeface="Arial"/>
              </a:rPr>
              <a:t>Las sentencias de control de flujo determinan el orden en que se ejecutarán las otras sentencias dentro del programa. </a:t>
            </a:r>
          </a:p>
          <a:p>
            <a:pPr>
              <a:lnSpc>
                <a:spcPct val="100000"/>
              </a:lnSpc>
            </a:pPr>
            <a:r>
              <a:rPr lang="es-AR" sz="1800" b="0" strike="noStrike" spc="-1">
                <a:latin typeface="Arial"/>
              </a:rPr>
              <a:t>El lenguaje Java soporta varias sentencias de control de flujo, incluyendo.</a:t>
            </a:r>
          </a:p>
          <a:p>
            <a:pPr>
              <a:lnSpc>
                <a:spcPct val="100000"/>
              </a:lnSpc>
            </a:pPr>
            <a:endParaRPr lang="es-A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800" b="0" strike="noStrike" spc="-1">
                <a:latin typeface="Arial"/>
              </a:rPr>
              <a:t>toma de decisiones     if-else, switch-case</a:t>
            </a:r>
          </a:p>
          <a:p>
            <a:pPr>
              <a:lnSpc>
                <a:spcPct val="100000"/>
              </a:lnSpc>
            </a:pPr>
            <a:r>
              <a:rPr lang="es-AR" sz="1800" b="0" strike="noStrike" spc="-1">
                <a:latin typeface="Arial"/>
              </a:rPr>
              <a:t>bucles                         for, while, do-while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205200"/>
            <a:ext cx="8228880" cy="39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AR" sz="2000" b="0" strike="noStrike" spc="-1">
                <a:latin typeface="Arial"/>
              </a:rPr>
              <a:t>Toma de decisiones </a:t>
            </a: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</p:txBody>
      </p:sp>
      <p:pic>
        <p:nvPicPr>
          <p:cNvPr id="207" name="Imagen 206"/>
          <p:cNvPicPr/>
          <p:nvPr/>
        </p:nvPicPr>
        <p:blipFill>
          <a:blip r:embed="rId2"/>
          <a:stretch/>
        </p:blipFill>
        <p:spPr>
          <a:xfrm>
            <a:off x="288000" y="1021320"/>
            <a:ext cx="8398080" cy="358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0" y="0"/>
            <a:ext cx="9143640" cy="48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9" name="Imagen 208"/>
          <p:cNvPicPr/>
          <p:nvPr/>
        </p:nvPicPr>
        <p:blipFill>
          <a:blip r:embed="rId2"/>
          <a:stretch/>
        </p:blipFill>
        <p:spPr>
          <a:xfrm>
            <a:off x="144000" y="205200"/>
            <a:ext cx="7666920" cy="461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0" y="0"/>
            <a:ext cx="9118440" cy="496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AR" sz="2000" b="0" strike="noStrike" spc="-1">
                <a:latin typeface="Arial"/>
              </a:rPr>
              <a:t>Sentencias de Control</a:t>
            </a: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AR" sz="2000" b="0" strike="noStrike" spc="-1">
                <a:latin typeface="Arial"/>
              </a:rPr>
              <a:t> </a:t>
            </a:r>
          </a:p>
        </p:txBody>
      </p:sp>
      <p:pic>
        <p:nvPicPr>
          <p:cNvPr id="211" name="Imagen 210"/>
          <p:cNvPicPr/>
          <p:nvPr/>
        </p:nvPicPr>
        <p:blipFill>
          <a:blip r:embed="rId2"/>
          <a:stretch/>
        </p:blipFill>
        <p:spPr>
          <a:xfrm>
            <a:off x="51480" y="432000"/>
            <a:ext cx="7724160" cy="410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25200" y="0"/>
            <a:ext cx="9118440" cy="48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AR" sz="2000" b="0" strike="noStrike" spc="-1">
                <a:latin typeface="Arial"/>
              </a:rPr>
              <a:t>Sentencias de Bucle(Repetitivas)</a:t>
            </a: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</p:txBody>
      </p:sp>
      <p:pic>
        <p:nvPicPr>
          <p:cNvPr id="213" name="Imagen 212"/>
          <p:cNvPicPr/>
          <p:nvPr/>
        </p:nvPicPr>
        <p:blipFill>
          <a:blip r:embed="rId2"/>
          <a:stretch/>
        </p:blipFill>
        <p:spPr>
          <a:xfrm>
            <a:off x="137160" y="576000"/>
            <a:ext cx="7638480" cy="2094840"/>
          </a:xfrm>
          <a:prstGeom prst="rect">
            <a:avLst/>
          </a:prstGeom>
          <a:ln>
            <a:noFill/>
          </a:ln>
        </p:spPr>
      </p:pic>
      <p:pic>
        <p:nvPicPr>
          <p:cNvPr id="214" name="Imagen 213"/>
          <p:cNvPicPr/>
          <p:nvPr/>
        </p:nvPicPr>
        <p:blipFill>
          <a:blip r:embed="rId3"/>
          <a:stretch/>
        </p:blipFill>
        <p:spPr>
          <a:xfrm>
            <a:off x="99360" y="2808000"/>
            <a:ext cx="7676280" cy="179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90320" y="526320"/>
            <a:ext cx="5617440" cy="40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3000" b="0" strike="noStrike" spc="-1">
                <a:solidFill>
                  <a:srgbClr val="FFFFFF"/>
                </a:solidFill>
                <a:latin typeface="Encode Sans ExtraBold"/>
                <a:ea typeface="Encode Sans ExtraBold"/>
              </a:rPr>
              <a:t>Algoritmos </a:t>
            </a:r>
            <a:br/>
            <a:r>
              <a:rPr lang="es" sz="3000" b="0" strike="noStrike" spc="-1">
                <a:solidFill>
                  <a:srgbClr val="FFFFFF"/>
                </a:solidFill>
                <a:latin typeface="Encode Sans ExtraBold"/>
                <a:ea typeface="Encode Sans ExtraBold"/>
              </a:rPr>
              <a:t>Informáticos</a:t>
            </a:r>
            <a:endParaRPr lang="es-AR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57240" y="43200"/>
            <a:ext cx="9071640" cy="48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AR" sz="2000" b="0" strike="noStrike" spc="-1">
                <a:latin typeface="Arial"/>
              </a:rPr>
              <a:t>Sentencias de Bucle(Repetitivas)</a:t>
            </a: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2000" b="0" strike="noStrike" spc="-1">
              <a:latin typeface="Arial"/>
            </a:endParaRPr>
          </a:p>
        </p:txBody>
      </p:sp>
      <p:pic>
        <p:nvPicPr>
          <p:cNvPr id="216" name="Imagen 215"/>
          <p:cNvPicPr/>
          <p:nvPr/>
        </p:nvPicPr>
        <p:blipFill>
          <a:blip r:embed="rId2"/>
          <a:stretch/>
        </p:blipFill>
        <p:spPr>
          <a:xfrm>
            <a:off x="57240" y="519120"/>
            <a:ext cx="7790400" cy="4347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Imagen 216"/>
          <p:cNvPicPr/>
          <p:nvPr/>
        </p:nvPicPr>
        <p:blipFill>
          <a:blip r:embed="rId2"/>
          <a:stretch/>
        </p:blipFill>
        <p:spPr>
          <a:xfrm rot="21584400">
            <a:off x="2012760" y="12600"/>
            <a:ext cx="5660640" cy="501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57200" y="205200"/>
            <a:ext cx="8228880" cy="398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AR" sz="3200" b="0" strike="noStrike" spc="-1">
                <a:latin typeface="Arial"/>
              </a:rPr>
              <a:t>Es todo por hoy!!!</a:t>
            </a:r>
          </a:p>
          <a:p>
            <a:pPr algn="ctr">
              <a:lnSpc>
                <a:spcPct val="100000"/>
              </a:lnSpc>
            </a:pPr>
            <a:r>
              <a:rPr lang="es-AR" sz="3200" b="0" strike="noStrike" spc="-1">
                <a:latin typeface="Arial"/>
              </a:rPr>
              <a:t>Gracias. :-)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11760" y="410040"/>
            <a:ext cx="7146360" cy="60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spcAft>
                <a:spcPts val="1001"/>
              </a:spcAft>
            </a:pPr>
            <a:r>
              <a:rPr lang="es" sz="2600" b="0" strike="noStrike" spc="-1">
                <a:solidFill>
                  <a:srgbClr val="2A3990"/>
                </a:solidFill>
                <a:latin typeface="Encode Sans"/>
                <a:ea typeface="Encode Sans"/>
              </a:rPr>
              <a:t>¿Qué es un algoritmo informático?</a:t>
            </a:r>
            <a:endParaRPr lang="es-AR" sz="2600" b="0" strike="noStrike" spc="-1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11760" y="1080000"/>
            <a:ext cx="8519040" cy="1294920"/>
          </a:xfrm>
          <a:prstGeom prst="rect">
            <a:avLst/>
          </a:prstGeom>
          <a:blipFill rotWithShape="0">
            <a:blip r:embed="rId2"/>
            <a:tile/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216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s" sz="1800" b="0" strike="noStrike" spc="-1">
                <a:solidFill>
                  <a:srgbClr val="434343"/>
                </a:solidFill>
                <a:latin typeface="Encode Sans"/>
                <a:ea typeface="Encode Sans"/>
              </a:rPr>
              <a:t>Un algoritmo informático es un conjunto de instrucciones definidas, ordenadas y acotadas para resolver un problema, realizar un cálculo o desarrollar una tarea.</a:t>
            </a:r>
            <a:endParaRPr lang="es-AR" sz="1800" b="0" strike="noStrike" spc="-1">
              <a:latin typeface="Arial"/>
            </a:endParaRPr>
          </a:p>
          <a:p>
            <a:pPr marL="216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s" sz="1800" b="0" strike="noStrike" spc="-1">
                <a:solidFill>
                  <a:srgbClr val="434343"/>
                </a:solidFill>
                <a:latin typeface="Encode Sans"/>
                <a:ea typeface="Encode Sans"/>
              </a:rPr>
              <a:t>Un algoritmo es un procedimiento paso a paso para conseguir un fin.</a:t>
            </a:r>
            <a:endParaRPr lang="es-AR" sz="18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s-AR" sz="1800" b="0" strike="noStrike" spc="-1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288000" y="2520000"/>
            <a:ext cx="8519040" cy="862920"/>
          </a:xfrm>
          <a:prstGeom prst="rect">
            <a:avLst/>
          </a:prstGeom>
          <a:gradFill rotWithShape="0">
            <a:gsLst>
              <a:gs pos="0">
                <a:srgbClr val="B4C7DC"/>
              </a:gs>
              <a:gs pos="100000">
                <a:srgbClr val="FFD7D7"/>
              </a:gs>
            </a:gsLst>
            <a:path path="rect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216000" indent="-21492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s" sz="1800" b="0" i="1" strike="noStrike" spc="-1">
                <a:solidFill>
                  <a:srgbClr val="434343"/>
                </a:solidFill>
                <a:latin typeface="Encode Sans"/>
                <a:ea typeface="Encode Sans"/>
              </a:rPr>
              <a:t>A partir de un estado e información iniciales, se siguen una serie de pasos ordenados para llegar a la solución de una situación. </a:t>
            </a:r>
            <a:endParaRPr lang="es-AR" sz="1800" b="0" strike="noStrike" spc="-1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263880" y="3528000"/>
            <a:ext cx="8519040" cy="862920"/>
          </a:xfrm>
          <a:prstGeom prst="rect">
            <a:avLst/>
          </a:prstGeom>
          <a:gradFill rotWithShape="0">
            <a:gsLst>
              <a:gs pos="45000">
                <a:srgbClr val="F2F200"/>
              </a:gs>
              <a:gs pos="100000">
                <a:srgbClr val="81D41A"/>
              </a:gs>
            </a:gsLst>
            <a:lin ang="36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216000" indent="-214920" algn="ctr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s" sz="1800" b="1" i="1" strike="noStrike" spc="-1">
                <a:solidFill>
                  <a:srgbClr val="434343"/>
                </a:solidFill>
                <a:latin typeface="Encode Sans"/>
                <a:ea typeface="Encode Sans"/>
              </a:rPr>
              <a:t>En programación, un algoritmo supone el paso previo a ponerse a escribir el código.</a:t>
            </a:r>
            <a:endParaRPr lang="es-A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11760" y="410040"/>
            <a:ext cx="7146360" cy="60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15000"/>
              </a:lnSpc>
              <a:spcAft>
                <a:spcPts val="1001"/>
              </a:spcAft>
            </a:pPr>
            <a:r>
              <a:rPr lang="es-AR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Partes de un algoritmo informático</a:t>
            </a:r>
            <a:endParaRPr lang="es-AR" sz="2400" b="0" strike="noStrike" spc="-1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288000" y="1017359"/>
            <a:ext cx="8614800" cy="1918721"/>
          </a:xfrm>
          <a:prstGeom prst="rect">
            <a:avLst/>
          </a:prstGeom>
          <a:blipFill rotWithShape="0">
            <a:blip r:embed="rId2"/>
            <a:tile/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15000"/>
              </a:lnSpc>
              <a:spcAft>
                <a:spcPts val="1001"/>
              </a:spcAft>
            </a:pPr>
            <a:r>
              <a:rPr lang="es-AR" sz="1800" b="1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Las tres partes de un algoritmo son:</a:t>
            </a:r>
            <a:endParaRPr lang="es-AR" sz="1800" b="0" strike="noStrike" spc="-1" dirty="0">
              <a:latin typeface="Arial"/>
            </a:endParaRPr>
          </a:p>
          <a:p>
            <a:pPr marL="457200" indent="-2275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3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Input</a:t>
            </a:r>
            <a:r>
              <a:rPr lang="es-AR" sz="13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(entrada). Información que damos al algoritmo con la que va a trabajar para ofrecer la solución esperada.</a:t>
            </a:r>
            <a:endParaRPr lang="es-AR" sz="1300" b="0" strike="noStrike" spc="-1" dirty="0">
              <a:latin typeface="Arial"/>
            </a:endParaRPr>
          </a:p>
          <a:p>
            <a:pPr marL="457200" indent="-2275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3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Proceso</a:t>
            </a:r>
            <a:r>
              <a:rPr lang="es-AR" sz="13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Conjunto de pasos para que, a partir de los datos de entrada, llegue a la solución de la situación. </a:t>
            </a:r>
            <a:endParaRPr lang="es-AR" sz="1300" b="0" strike="noStrike" spc="-1" dirty="0">
              <a:latin typeface="Arial"/>
            </a:endParaRPr>
          </a:p>
          <a:p>
            <a:pPr marL="457200" indent="-2275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3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Output </a:t>
            </a:r>
            <a:r>
              <a:rPr lang="es-AR" sz="13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(salida). Resultados, a partir de la transformación de los valores de entrada durante el proceso.</a:t>
            </a:r>
            <a:endParaRPr lang="es-AR" sz="13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Aft>
                <a:spcPts val="1001"/>
              </a:spcAft>
            </a:pPr>
            <a:endParaRPr lang="es-AR" sz="1300" b="0" strike="noStrike" spc="-1" dirty="0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288000" y="3049762"/>
            <a:ext cx="8686800" cy="100692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81D41A"/>
              </a:gs>
            </a:gsLst>
            <a:lin ang="36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algn="ctr">
              <a:lnSpc>
                <a:spcPct val="115000"/>
              </a:lnSpc>
              <a:spcAft>
                <a:spcPts val="1001"/>
              </a:spcAft>
            </a:pPr>
            <a:r>
              <a:rPr lang="es-AR" sz="1300" b="1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s-AR" sz="1800" b="1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 este modo, un algoritmo informático parte de un estado inicial y de unos valores de entrada, sigue una serie de pasos sucesivos y llega a un estado final en el que ha obtenido una solución.</a:t>
            </a:r>
            <a:endParaRPr lang="es-AR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11760" y="410040"/>
            <a:ext cx="7146360" cy="60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00"/>
                </a:solidFill>
                <a:latin typeface="Arial"/>
                <a:ea typeface="DejaVu Sans"/>
              </a:rPr>
              <a:t>Representación de un algoritmo</a:t>
            </a:r>
            <a:endParaRPr lang="es-AR" sz="1400" b="0" strike="noStrike" spc="-1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11760" y="936000"/>
            <a:ext cx="8519040" cy="363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endParaRPr lang="es-AR" sz="1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Una vez que se ha elegido la mejor alternativa para solucionar el problema o reto para el que se crea el algoritmo es el momento de representarlo siguiendo alguno de estos métodos:</a:t>
            </a:r>
            <a:endParaRPr lang="es-AR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s-AR" sz="14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Lenguaje natural (español, inglés, etc)</a:t>
            </a:r>
            <a:endParaRPr lang="es-AR" sz="14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Diagramas de flujo</a:t>
            </a:r>
            <a:endParaRPr lang="es-AR" sz="14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Pseudocódigo</a:t>
            </a:r>
            <a:endParaRPr lang="es-AR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11760" y="410040"/>
            <a:ext cx="7146360" cy="60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AR" sz="1400" b="1" strike="noStrike" spc="-1">
                <a:solidFill>
                  <a:srgbClr val="000000"/>
                </a:solidFill>
                <a:latin typeface="Arial"/>
                <a:ea typeface="DejaVu Sans"/>
              </a:rPr>
              <a:t>Diagraman de flujos</a:t>
            </a:r>
            <a:endParaRPr lang="es-AR" sz="1400" b="0" strike="noStrike" spc="-1">
              <a:latin typeface="Arial"/>
            </a:endParaRPr>
          </a:p>
        </p:txBody>
      </p:sp>
      <p:pic>
        <p:nvPicPr>
          <p:cNvPr id="173" name="Imagen 172"/>
          <p:cNvPicPr/>
          <p:nvPr/>
        </p:nvPicPr>
        <p:blipFill>
          <a:blip r:embed="rId2"/>
          <a:stretch/>
        </p:blipFill>
        <p:spPr>
          <a:xfrm>
            <a:off x="360000" y="1142280"/>
            <a:ext cx="8206920" cy="353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16000" y="329040"/>
            <a:ext cx="7146360" cy="60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A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Situación problemática - Partido de futbol</a:t>
            </a:r>
            <a:endParaRPr lang="es-AR" sz="2800" b="0" strike="noStrike" spc="-1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91520" y="936000"/>
            <a:ext cx="8861400" cy="398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A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Realizar un programa en Java que tome los datos del partido de una pagina Web(Olé) a través de una Web Service.</a:t>
            </a:r>
            <a:endParaRPr lang="es-A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Los datos que entrega la Web Service son:</a:t>
            </a:r>
            <a:endParaRPr lang="es-A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Nombre Equipo Local:        String</a:t>
            </a:r>
            <a:endParaRPr lang="es-A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Nombre Equipo visitante:   String</a:t>
            </a:r>
            <a:endParaRPr lang="es-A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Goles Equipo Local:           Integer</a:t>
            </a:r>
            <a:endParaRPr lang="es-A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Goles Equipo Visitante:      Integer</a:t>
            </a:r>
            <a:endParaRPr lang="es-A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Se pide mostrar una leyenda dependiendo del caso:</a:t>
            </a:r>
            <a:endParaRPr lang="es-A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A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si la diferencia de goles es 0: "Empate entre" Equipo Local y Equipo visitante.</a:t>
            </a:r>
            <a:endParaRPr lang="es-A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si la diferencia de goles es 1: Equipo Ganador, gano por la minima diferencia.</a:t>
            </a:r>
            <a:endParaRPr lang="es-A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si la diferencia de goles es 2: Equipo Ganador, fue una justa victoria.</a:t>
            </a:r>
            <a:endParaRPr lang="es-AR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A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si la diferencia de goles es 3 o mas : Equipo Ganador, goleada.</a:t>
            </a:r>
            <a:endParaRPr lang="es-AR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176000" y="219600"/>
            <a:ext cx="3282120" cy="60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A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Diagrama de flujo</a:t>
            </a:r>
            <a:endParaRPr lang="es-AR" sz="32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1103760" y="144000"/>
            <a:ext cx="1343520" cy="4276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Inicio</a:t>
            </a:r>
            <a:endParaRPr lang="es-AR" sz="18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360000" y="864000"/>
            <a:ext cx="2807640" cy="647640"/>
          </a:xfrm>
          <a:custGeom>
            <a:avLst/>
            <a:gdLst/>
            <a:ahLst/>
            <a:cxnLst/>
            <a:rect l="l" t="t" r="r" b="b"/>
            <a:pathLst>
              <a:path w="8802" h="2402">
                <a:moveTo>
                  <a:pt x="2200" y="0"/>
                </a:moveTo>
                <a:lnTo>
                  <a:pt x="8801" y="0"/>
                </a:lnTo>
                <a:lnTo>
                  <a:pt x="6600" y="2401"/>
                </a:lnTo>
                <a:lnTo>
                  <a:pt x="0" y="2401"/>
                </a:lnTo>
                <a:lnTo>
                  <a:pt x="22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AR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Eq_Local,Eq_Vis,</a:t>
            </a:r>
            <a:endParaRPr lang="es-AR" sz="15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AR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Gol_Local, Gol_vis</a:t>
            </a:r>
            <a:endParaRPr lang="es-AR" sz="1500" b="0" strike="noStrike" spc="-1">
              <a:latin typeface="Arial"/>
            </a:endParaRPr>
          </a:p>
        </p:txBody>
      </p:sp>
      <p:sp>
        <p:nvSpPr>
          <p:cNvPr id="179" name="Line 4"/>
          <p:cNvSpPr/>
          <p:nvPr/>
        </p:nvSpPr>
        <p:spPr>
          <a:xfrm>
            <a:off x="1728000" y="572400"/>
            <a:ext cx="0" cy="2916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Line 5"/>
          <p:cNvSpPr/>
          <p:nvPr/>
        </p:nvSpPr>
        <p:spPr>
          <a:xfrm>
            <a:off x="1728000" y="1512000"/>
            <a:ext cx="0" cy="432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6"/>
          <p:cNvSpPr/>
          <p:nvPr/>
        </p:nvSpPr>
        <p:spPr>
          <a:xfrm>
            <a:off x="878760" y="1944000"/>
            <a:ext cx="1655280" cy="805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Gol_local=Gol_Vis</a:t>
            </a:r>
            <a:endParaRPr lang="es-AR" sz="1400" b="0" strike="noStrike" spc="-1">
              <a:latin typeface="Arial"/>
            </a:endParaRPr>
          </a:p>
        </p:txBody>
      </p:sp>
      <p:sp>
        <p:nvSpPr>
          <p:cNvPr id="182" name="Line 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Line 8"/>
          <p:cNvSpPr/>
          <p:nvPr/>
        </p:nvSpPr>
        <p:spPr>
          <a:xfrm flipV="1">
            <a:off x="3024000" y="1656000"/>
            <a:ext cx="432000" cy="108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9"/>
          <p:cNvSpPr/>
          <p:nvPr/>
        </p:nvSpPr>
        <p:spPr>
          <a:xfrm>
            <a:off x="3456000" y="1440000"/>
            <a:ext cx="1367640" cy="431640"/>
          </a:xfrm>
          <a:prstGeom prst="flowChartDisplay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Empate</a:t>
            </a:r>
            <a:endParaRPr lang="es-AR" sz="1800" b="0" strike="noStrike" spc="-1">
              <a:latin typeface="Arial"/>
            </a:endParaRPr>
          </a:p>
        </p:txBody>
      </p:sp>
      <p:sp>
        <p:nvSpPr>
          <p:cNvPr id="185" name="Line 10"/>
          <p:cNvSpPr/>
          <p:nvPr/>
        </p:nvSpPr>
        <p:spPr>
          <a:xfrm>
            <a:off x="1728000" y="2749680"/>
            <a:ext cx="0" cy="43200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11"/>
          <p:cNvSpPr/>
          <p:nvPr/>
        </p:nvSpPr>
        <p:spPr>
          <a:xfrm>
            <a:off x="864360" y="3154320"/>
            <a:ext cx="1727280" cy="949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Gol_local &gt; Gol_Vis</a:t>
            </a:r>
            <a:endParaRPr lang="es-AR" sz="1400" b="0" strike="noStrike" spc="-1">
              <a:latin typeface="Arial"/>
            </a:endParaRPr>
          </a:p>
        </p:txBody>
      </p:sp>
      <p:sp>
        <p:nvSpPr>
          <p:cNvPr id="187" name="CustomShape 12"/>
          <p:cNvSpPr/>
          <p:nvPr/>
        </p:nvSpPr>
        <p:spPr>
          <a:xfrm>
            <a:off x="4608000" y="2304000"/>
            <a:ext cx="4247640" cy="111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AR" sz="1800" b="0" i="1" strike="noStrike" spc="-1">
                <a:latin typeface="Arial"/>
              </a:rPr>
              <a:t>Desafío:</a:t>
            </a:r>
            <a:r>
              <a:rPr lang="es-AR" sz="1800" b="0" strike="noStrike" spc="-1">
                <a:latin typeface="Arial"/>
              </a:rPr>
              <a:t>  Terminar el diagrama de flujo, con las condiciones que faltan.</a:t>
            </a:r>
          </a:p>
          <a:p>
            <a:pPr>
              <a:lnSpc>
                <a:spcPct val="100000"/>
              </a:lnSpc>
            </a:pPr>
            <a:r>
              <a:rPr lang="es-AR" sz="1800" b="0" strike="noStrike" spc="-1">
                <a:latin typeface="Arial"/>
              </a:rPr>
              <a:t>Usando todo lo aprendido en clase e investigando.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 rot="16800">
            <a:off x="0" y="71640"/>
            <a:ext cx="9011160" cy="473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AR" sz="1800" b="0" strike="noStrike" spc="-1">
                <a:latin typeface="Arial"/>
              </a:rPr>
              <a:t>Operadores Lógicos</a:t>
            </a:r>
          </a:p>
          <a:p>
            <a:pPr algn="ctr">
              <a:lnSpc>
                <a:spcPct val="100000"/>
              </a:lnSpc>
            </a:pPr>
            <a:r>
              <a:rPr lang="es-AR" sz="1200" b="0" strike="noStrike" spc="-1">
                <a:latin typeface="Arial"/>
              </a:rPr>
              <a:t>Son caracteres especiales que permiten darle sentido a sentencias y comparar valores. </a:t>
            </a:r>
          </a:p>
          <a:p>
            <a:pPr algn="ctr">
              <a:lnSpc>
                <a:spcPct val="100000"/>
              </a:lnSpc>
            </a:pPr>
            <a:endParaRPr lang="es-AR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200" b="0" strike="noStrike" spc="-1">
              <a:latin typeface="Arial"/>
            </a:endParaRPr>
          </a:p>
        </p:txBody>
      </p:sp>
      <p:pic>
        <p:nvPicPr>
          <p:cNvPr id="189" name="Imagen 188"/>
          <p:cNvPicPr/>
          <p:nvPr/>
        </p:nvPicPr>
        <p:blipFill>
          <a:blip r:embed="rId2"/>
          <a:stretch/>
        </p:blipFill>
        <p:spPr>
          <a:xfrm>
            <a:off x="1261080" y="1152000"/>
            <a:ext cx="6514560" cy="3104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</TotalTime>
  <Words>565</Words>
  <Application>Microsoft Office PowerPoint</Application>
  <PresentationFormat>Presentación en pantalla (16:9)</PresentationFormat>
  <Paragraphs>187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22</vt:i4>
      </vt:variant>
    </vt:vector>
  </HeadingPairs>
  <TitlesOfParts>
    <vt:vector size="32" baseType="lpstr">
      <vt:lpstr>Arial</vt:lpstr>
      <vt:lpstr>Calibri</vt:lpstr>
      <vt:lpstr>Encode Sans</vt:lpstr>
      <vt:lpstr>Encode Sans ExtraBold</vt:lpstr>
      <vt:lpstr>Symbol</vt:lpstr>
      <vt:lpstr>Wingdings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eduardo zurbriggen</cp:lastModifiedBy>
  <cp:revision>40</cp:revision>
  <dcterms:modified xsi:type="dcterms:W3CDTF">2023-02-26T12:09:08Z</dcterms:modified>
  <dc:language>es-AR</dc:language>
</cp:coreProperties>
</file>