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Guerrilla" charset="1" panose="00000500000000000000"/>
      <p:regular r:id="rId16"/>
    </p:embeddedFont>
    <p:embeddedFont>
      <p:font typeface="Garet" charset="1" panose="00000000000000000000"/>
      <p:regular r:id="rId17"/>
    </p:embeddedFont>
    <p:embeddedFont>
      <p:font typeface="Aileron Thin" charset="1" panose="00000300000000000000"/>
      <p:regular r:id="rId18"/>
    </p:embeddedFont>
    <p:embeddedFont>
      <p:font typeface="Garet Bold" charset="1" panose="00000000000000000000"/>
      <p:regular r:id="rId19"/>
    </p:embeddedFont>
    <p:embeddedFont>
      <p:font typeface="The Seasons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media/image53.svg" Type="http://schemas.openxmlformats.org/officeDocument/2006/relationships/image"/><Relationship Id="rId4" Target="../media/image54.png" Type="http://schemas.openxmlformats.org/officeDocument/2006/relationships/image"/><Relationship Id="rId5" Target="../media/image5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44.png" Type="http://schemas.openxmlformats.org/officeDocument/2006/relationships/image"/><Relationship Id="rId5" Target="../media/image45.svg" Type="http://schemas.openxmlformats.org/officeDocument/2006/relationships/image"/><Relationship Id="rId6" Target="../media/image46.png" Type="http://schemas.openxmlformats.org/officeDocument/2006/relationships/image"/><Relationship Id="rId7" Target="../media/image4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50.png" Type="http://schemas.openxmlformats.org/officeDocument/2006/relationships/image"/><Relationship Id="rId7" Target="../media/image5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2555" y="1672240"/>
            <a:ext cx="12802890" cy="5584699"/>
          </a:xfrm>
          <a:custGeom>
            <a:avLst/>
            <a:gdLst/>
            <a:ahLst/>
            <a:cxnLst/>
            <a:rect r="r" b="b" t="t" l="l"/>
            <a:pathLst>
              <a:path h="5584699" w="12802890">
                <a:moveTo>
                  <a:pt x="0" y="0"/>
                </a:moveTo>
                <a:lnTo>
                  <a:pt x="12802890" y="0"/>
                </a:lnTo>
                <a:lnTo>
                  <a:pt x="12802890" y="5584699"/>
                </a:lnTo>
                <a:lnTo>
                  <a:pt x="0" y="558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32566" y="9113639"/>
            <a:ext cx="20433174" cy="3230761"/>
          </a:xfrm>
          <a:custGeom>
            <a:avLst/>
            <a:gdLst/>
            <a:ahLst/>
            <a:cxnLst/>
            <a:rect r="r" b="b" t="t" l="l"/>
            <a:pathLst>
              <a:path h="3230761" w="20433174">
                <a:moveTo>
                  <a:pt x="0" y="0"/>
                </a:moveTo>
                <a:lnTo>
                  <a:pt x="20433174" y="0"/>
                </a:lnTo>
                <a:lnTo>
                  <a:pt x="20433174" y="3230761"/>
                </a:lnTo>
                <a:lnTo>
                  <a:pt x="0" y="32307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9383" y="1816901"/>
            <a:ext cx="3478876" cy="4114800"/>
          </a:xfrm>
          <a:custGeom>
            <a:avLst/>
            <a:gdLst/>
            <a:ahLst/>
            <a:cxnLst/>
            <a:rect r="r" b="b" t="t" l="l"/>
            <a:pathLst>
              <a:path h="4114800" w="3478876">
                <a:moveTo>
                  <a:pt x="0" y="0"/>
                </a:moveTo>
                <a:lnTo>
                  <a:pt x="3478876" y="0"/>
                </a:lnTo>
                <a:lnTo>
                  <a:pt x="34788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4" t="0" r="-10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0716" y="-1242529"/>
            <a:ext cx="7315200" cy="3737402"/>
          </a:xfrm>
          <a:custGeom>
            <a:avLst/>
            <a:gdLst/>
            <a:ahLst/>
            <a:cxnLst/>
            <a:rect r="r" b="b" t="t" l="l"/>
            <a:pathLst>
              <a:path h="3737402" w="7315200">
                <a:moveTo>
                  <a:pt x="0" y="0"/>
                </a:moveTo>
                <a:lnTo>
                  <a:pt x="7315200" y="0"/>
                </a:lnTo>
                <a:lnTo>
                  <a:pt x="7315200" y="3737402"/>
                </a:lnTo>
                <a:lnTo>
                  <a:pt x="0" y="37374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79" r="0" b="-7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69540" y="6267618"/>
            <a:ext cx="5040401" cy="4114800"/>
          </a:xfrm>
          <a:custGeom>
            <a:avLst/>
            <a:gdLst/>
            <a:ahLst/>
            <a:cxnLst/>
            <a:rect r="r" b="b" t="t" l="l"/>
            <a:pathLst>
              <a:path h="4114800" w="5040401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37" r="0" b="-37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119499" y="3656366"/>
            <a:ext cx="12049002" cy="1270429"/>
            <a:chOff x="0" y="0"/>
            <a:chExt cx="16065336" cy="16939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065336" cy="1693905"/>
            </a:xfrm>
            <a:custGeom>
              <a:avLst/>
              <a:gdLst/>
              <a:ahLst/>
              <a:cxnLst/>
              <a:rect r="r" b="b" t="t" l="l"/>
              <a:pathLst>
                <a:path h="1693905" w="16065336">
                  <a:moveTo>
                    <a:pt x="0" y="0"/>
                  </a:moveTo>
                  <a:lnTo>
                    <a:pt x="16065336" y="0"/>
                  </a:lnTo>
                  <a:lnTo>
                    <a:pt x="16065336" y="1693905"/>
                  </a:lnTo>
                  <a:lnTo>
                    <a:pt x="0" y="16939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42875"/>
              <a:ext cx="16065336" cy="1551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662"/>
                </a:lnSpc>
              </a:pPr>
              <a:r>
                <a:rPr lang="en-US" sz="9291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SIMULATING LIGHTNING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389163" y="2618698"/>
            <a:ext cx="9509674" cy="894793"/>
            <a:chOff x="0" y="0"/>
            <a:chExt cx="12679565" cy="11930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79566" cy="1193057"/>
            </a:xfrm>
            <a:custGeom>
              <a:avLst/>
              <a:gdLst/>
              <a:ahLst/>
              <a:cxnLst/>
              <a:rect r="r" b="b" t="t" l="l"/>
              <a:pathLst>
                <a:path h="1193057" w="12679566">
                  <a:moveTo>
                    <a:pt x="0" y="0"/>
                  </a:moveTo>
                  <a:lnTo>
                    <a:pt x="12679566" y="0"/>
                  </a:lnTo>
                  <a:lnTo>
                    <a:pt x="12679566" y="1193057"/>
                  </a:lnTo>
                  <a:lnTo>
                    <a:pt x="0" y="11930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12679565" cy="128830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380"/>
                </a:lnSpc>
              </a:pPr>
              <a:r>
                <a:rPr lang="en-US" sz="527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TOPIC: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572494" y="5105400"/>
            <a:ext cx="3143012" cy="656590"/>
            <a:chOff x="0" y="0"/>
            <a:chExt cx="4190683" cy="87545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90683" cy="875453"/>
            </a:xfrm>
            <a:custGeom>
              <a:avLst/>
              <a:gdLst/>
              <a:ahLst/>
              <a:cxnLst/>
              <a:rect r="r" b="b" t="t" l="l"/>
              <a:pathLst>
                <a:path h="875453" w="4190683">
                  <a:moveTo>
                    <a:pt x="0" y="0"/>
                  </a:moveTo>
                  <a:lnTo>
                    <a:pt x="4190683" y="0"/>
                  </a:lnTo>
                  <a:lnTo>
                    <a:pt x="4190683" y="875453"/>
                  </a:lnTo>
                  <a:lnTo>
                    <a:pt x="0" y="8754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190683" cy="91355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ileron Thin"/>
                  <a:ea typeface="Aileron Thin"/>
                  <a:cs typeface="Aileron Thin"/>
                  <a:sym typeface="Aileron Thin"/>
                </a:rPr>
                <a:t>Edward Raphael (2702355391)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ileron Thin"/>
                  <a:ea typeface="Aileron Thin"/>
                  <a:cs typeface="Aileron Thin"/>
                  <a:sym typeface="Aileron Thin"/>
                </a:rPr>
                <a:t>Harry Chiu (2702357882)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4452" y="884039"/>
            <a:ext cx="15942893" cy="7608295"/>
          </a:xfrm>
          <a:custGeom>
            <a:avLst/>
            <a:gdLst/>
            <a:ahLst/>
            <a:cxnLst/>
            <a:rect r="r" b="b" t="t" l="l"/>
            <a:pathLst>
              <a:path h="7608295" w="15942893">
                <a:moveTo>
                  <a:pt x="0" y="0"/>
                </a:moveTo>
                <a:lnTo>
                  <a:pt x="15942893" y="0"/>
                </a:lnTo>
                <a:lnTo>
                  <a:pt x="15942893" y="7608295"/>
                </a:lnTo>
                <a:lnTo>
                  <a:pt x="0" y="76082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6980" y="9127926"/>
            <a:ext cx="19220874" cy="3285009"/>
          </a:xfrm>
          <a:custGeom>
            <a:avLst/>
            <a:gdLst/>
            <a:ahLst/>
            <a:cxnLst/>
            <a:rect r="r" b="b" t="t" l="l"/>
            <a:pathLst>
              <a:path h="3285009" w="19220874">
                <a:moveTo>
                  <a:pt x="0" y="0"/>
                </a:moveTo>
                <a:lnTo>
                  <a:pt x="19220874" y="0"/>
                </a:lnTo>
                <a:lnTo>
                  <a:pt x="19220874" y="3285009"/>
                </a:lnTo>
                <a:lnTo>
                  <a:pt x="0" y="3285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74056" y="1646871"/>
            <a:ext cx="16543685" cy="1105536"/>
            <a:chOff x="0" y="0"/>
            <a:chExt cx="22058247" cy="14740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058247" cy="1474048"/>
            </a:xfrm>
            <a:custGeom>
              <a:avLst/>
              <a:gdLst/>
              <a:ahLst/>
              <a:cxnLst/>
              <a:rect r="r" b="b" t="t" l="l"/>
              <a:pathLst>
                <a:path h="1474048" w="22058247">
                  <a:moveTo>
                    <a:pt x="0" y="0"/>
                  </a:moveTo>
                  <a:lnTo>
                    <a:pt x="22058247" y="0"/>
                  </a:lnTo>
                  <a:lnTo>
                    <a:pt x="22058247" y="1474048"/>
                  </a:lnTo>
                  <a:lnTo>
                    <a:pt x="0" y="1474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04775"/>
              <a:ext cx="22058247" cy="13692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320"/>
                </a:lnSpc>
              </a:pPr>
              <a:r>
                <a:rPr lang="en-US" sz="8000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References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725720" y="3068390"/>
            <a:ext cx="12440357" cy="1323340"/>
            <a:chOff x="0" y="0"/>
            <a:chExt cx="16587143" cy="17644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587143" cy="1764453"/>
            </a:xfrm>
            <a:custGeom>
              <a:avLst/>
              <a:gdLst/>
              <a:ahLst/>
              <a:cxnLst/>
              <a:rect r="r" b="b" t="t" l="l"/>
              <a:pathLst>
                <a:path h="1764453" w="16587143">
                  <a:moveTo>
                    <a:pt x="0" y="0"/>
                  </a:moveTo>
                  <a:lnTo>
                    <a:pt x="16587143" y="0"/>
                  </a:lnTo>
                  <a:lnTo>
                    <a:pt x="16587143" y="1764453"/>
                  </a:lnTo>
                  <a:lnTo>
                    <a:pt x="0" y="17644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6587143" cy="180255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ileron Thin"/>
                  <a:ea typeface="Aileron Thin"/>
                  <a:cs typeface="Aileron Thin"/>
                  <a:sym typeface="Aileron Thin"/>
                </a:rPr>
                <a:t>https://www.canada.ca/en/environment-climate-change/services/lightning/science/how-lightning-works.</a:t>
              </a:r>
            </a:p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ileron Thin"/>
                  <a:ea typeface="Aileron Thin"/>
                  <a:cs typeface="Aileron Thin"/>
                  <a:sym typeface="Aileron Thin"/>
                </a:rPr>
                <a:t>https://www.britannica.com/science/lightning-meteorology</a:t>
              </a:r>
            </a:p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Aileron Thin"/>
                  <a:ea typeface="Aileron Thin"/>
                  <a:cs typeface="Aileron Thin"/>
                  <a:sym typeface="Aileron Thin"/>
                </a:rPr>
                <a:t>https://www.physicsclassroom.com/class/estatics/lesson-4/lightning</a:t>
              </a:r>
            </a:p>
            <a:p>
              <a:pPr algn="l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04270" y="1951858"/>
            <a:ext cx="7322748" cy="973455"/>
            <a:chOff x="0" y="0"/>
            <a:chExt cx="9763664" cy="12979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63664" cy="1297940"/>
            </a:xfrm>
            <a:custGeom>
              <a:avLst/>
              <a:gdLst/>
              <a:ahLst/>
              <a:cxnLst/>
              <a:rect r="r" b="b" t="t" l="l"/>
              <a:pathLst>
                <a:path h="1297940" w="9763664">
                  <a:moveTo>
                    <a:pt x="0" y="0"/>
                  </a:moveTo>
                  <a:lnTo>
                    <a:pt x="9763664" y="0"/>
                  </a:lnTo>
                  <a:lnTo>
                    <a:pt x="9763664" y="1297940"/>
                  </a:lnTo>
                  <a:lnTo>
                    <a:pt x="0" y="12979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33375"/>
              <a:ext cx="9763664" cy="16313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400"/>
                </a:lnSpc>
              </a:pPr>
              <a:r>
                <a:rPr lang="en-US" sz="4200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Physical Process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788453" y="2191841"/>
            <a:ext cx="771999" cy="771999"/>
            <a:chOff x="0" y="0"/>
            <a:chExt cx="1029332" cy="10293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29335" cy="1029335"/>
            </a:xfrm>
            <a:custGeom>
              <a:avLst/>
              <a:gdLst/>
              <a:ahLst/>
              <a:cxnLst/>
              <a:rect r="r" b="b" t="t" l="l"/>
              <a:pathLst>
                <a:path h="1029335" w="1029335">
                  <a:moveTo>
                    <a:pt x="514604" y="0"/>
                  </a:moveTo>
                  <a:cubicBezTo>
                    <a:pt x="230378" y="0"/>
                    <a:pt x="0" y="230378"/>
                    <a:pt x="0" y="514604"/>
                  </a:cubicBezTo>
                  <a:cubicBezTo>
                    <a:pt x="0" y="798830"/>
                    <a:pt x="230378" y="1029335"/>
                    <a:pt x="514604" y="1029335"/>
                  </a:cubicBezTo>
                  <a:cubicBezTo>
                    <a:pt x="798830" y="1029335"/>
                    <a:pt x="1029335" y="798957"/>
                    <a:pt x="1029335" y="514604"/>
                  </a:cubicBezTo>
                  <a:cubicBezTo>
                    <a:pt x="1029335" y="230251"/>
                    <a:pt x="798957" y="0"/>
                    <a:pt x="51460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901847" y="2181410"/>
            <a:ext cx="545211" cy="669036"/>
            <a:chOff x="0" y="0"/>
            <a:chExt cx="726948" cy="8920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26948" cy="892048"/>
            </a:xfrm>
            <a:custGeom>
              <a:avLst/>
              <a:gdLst/>
              <a:ahLst/>
              <a:cxnLst/>
              <a:rect r="r" b="b" t="t" l="l"/>
              <a:pathLst>
                <a:path h="892048" w="726948">
                  <a:moveTo>
                    <a:pt x="0" y="0"/>
                  </a:moveTo>
                  <a:lnTo>
                    <a:pt x="726948" y="0"/>
                  </a:lnTo>
                  <a:lnTo>
                    <a:pt x="726948" y="892048"/>
                  </a:lnTo>
                  <a:lnTo>
                    <a:pt x="0" y="892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23825"/>
              <a:ext cx="726948" cy="10158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652"/>
                </a:lnSpc>
              </a:pPr>
              <a:r>
                <a:rPr lang="en-US" sz="3600">
                  <a:solidFill>
                    <a:srgbClr val="F0F5FA"/>
                  </a:solidFill>
                  <a:latin typeface="Guerrilla"/>
                  <a:ea typeface="Guerrilla"/>
                  <a:cs typeface="Guerrilla"/>
                  <a:sym typeface="Guerrilla"/>
                </a:rPr>
                <a:t>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204270" y="3233926"/>
            <a:ext cx="7322748" cy="973455"/>
            <a:chOff x="0" y="0"/>
            <a:chExt cx="9763664" cy="12979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63664" cy="1297940"/>
            </a:xfrm>
            <a:custGeom>
              <a:avLst/>
              <a:gdLst/>
              <a:ahLst/>
              <a:cxnLst/>
              <a:rect r="r" b="b" t="t" l="l"/>
              <a:pathLst>
                <a:path h="1297940" w="9763664">
                  <a:moveTo>
                    <a:pt x="0" y="0"/>
                  </a:moveTo>
                  <a:lnTo>
                    <a:pt x="9763664" y="0"/>
                  </a:lnTo>
                  <a:lnTo>
                    <a:pt x="9763664" y="1297940"/>
                  </a:lnTo>
                  <a:lnTo>
                    <a:pt x="0" y="12979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33375"/>
              <a:ext cx="9763664" cy="16313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400"/>
                </a:lnSpc>
              </a:pPr>
              <a:r>
                <a:rPr lang="en-US" sz="4200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Physics Domain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788453" y="3471682"/>
            <a:ext cx="771999" cy="771999"/>
            <a:chOff x="0" y="0"/>
            <a:chExt cx="1029332" cy="10293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29335" cy="1029335"/>
            </a:xfrm>
            <a:custGeom>
              <a:avLst/>
              <a:gdLst/>
              <a:ahLst/>
              <a:cxnLst/>
              <a:rect r="r" b="b" t="t" l="l"/>
              <a:pathLst>
                <a:path h="1029335" w="1029335">
                  <a:moveTo>
                    <a:pt x="514604" y="0"/>
                  </a:moveTo>
                  <a:cubicBezTo>
                    <a:pt x="230378" y="0"/>
                    <a:pt x="0" y="230378"/>
                    <a:pt x="0" y="514604"/>
                  </a:cubicBezTo>
                  <a:cubicBezTo>
                    <a:pt x="0" y="798830"/>
                    <a:pt x="230378" y="1029335"/>
                    <a:pt x="514604" y="1029335"/>
                  </a:cubicBezTo>
                  <a:cubicBezTo>
                    <a:pt x="798830" y="1029335"/>
                    <a:pt x="1029335" y="798957"/>
                    <a:pt x="1029335" y="514604"/>
                  </a:cubicBezTo>
                  <a:cubicBezTo>
                    <a:pt x="1029335" y="230251"/>
                    <a:pt x="798957" y="0"/>
                    <a:pt x="51460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901847" y="3461251"/>
            <a:ext cx="545211" cy="669036"/>
            <a:chOff x="0" y="0"/>
            <a:chExt cx="726948" cy="8920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26948" cy="892048"/>
            </a:xfrm>
            <a:custGeom>
              <a:avLst/>
              <a:gdLst/>
              <a:ahLst/>
              <a:cxnLst/>
              <a:rect r="r" b="b" t="t" l="l"/>
              <a:pathLst>
                <a:path h="892048" w="726948">
                  <a:moveTo>
                    <a:pt x="0" y="0"/>
                  </a:moveTo>
                  <a:lnTo>
                    <a:pt x="726948" y="0"/>
                  </a:lnTo>
                  <a:lnTo>
                    <a:pt x="726948" y="892048"/>
                  </a:lnTo>
                  <a:lnTo>
                    <a:pt x="0" y="892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23825"/>
              <a:ext cx="726948" cy="10158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652"/>
                </a:lnSpc>
              </a:pPr>
              <a:r>
                <a:rPr lang="en-US" sz="3600">
                  <a:solidFill>
                    <a:srgbClr val="F0F5FA"/>
                  </a:solidFill>
                  <a:latin typeface="Guerrilla"/>
                  <a:ea typeface="Guerrilla"/>
                  <a:cs typeface="Guerrilla"/>
                  <a:sym typeface="Guerrilla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204270" y="5798063"/>
            <a:ext cx="7322748" cy="973455"/>
            <a:chOff x="0" y="0"/>
            <a:chExt cx="9763664" cy="12979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763664" cy="1297940"/>
            </a:xfrm>
            <a:custGeom>
              <a:avLst/>
              <a:gdLst/>
              <a:ahLst/>
              <a:cxnLst/>
              <a:rect r="r" b="b" t="t" l="l"/>
              <a:pathLst>
                <a:path h="1297940" w="9763664">
                  <a:moveTo>
                    <a:pt x="0" y="0"/>
                  </a:moveTo>
                  <a:lnTo>
                    <a:pt x="9763664" y="0"/>
                  </a:lnTo>
                  <a:lnTo>
                    <a:pt x="9763664" y="1297940"/>
                  </a:lnTo>
                  <a:lnTo>
                    <a:pt x="0" y="12979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33375"/>
              <a:ext cx="9763664" cy="16313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400"/>
                </a:lnSpc>
              </a:pPr>
              <a:r>
                <a:rPr lang="en-US" sz="4200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Application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788453" y="6031363"/>
            <a:ext cx="771999" cy="771999"/>
            <a:chOff x="0" y="0"/>
            <a:chExt cx="1029332" cy="10293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29335" cy="1029335"/>
            </a:xfrm>
            <a:custGeom>
              <a:avLst/>
              <a:gdLst/>
              <a:ahLst/>
              <a:cxnLst/>
              <a:rect r="r" b="b" t="t" l="l"/>
              <a:pathLst>
                <a:path h="1029335" w="1029335">
                  <a:moveTo>
                    <a:pt x="514604" y="0"/>
                  </a:moveTo>
                  <a:cubicBezTo>
                    <a:pt x="230378" y="0"/>
                    <a:pt x="0" y="230378"/>
                    <a:pt x="0" y="514604"/>
                  </a:cubicBezTo>
                  <a:cubicBezTo>
                    <a:pt x="0" y="798830"/>
                    <a:pt x="230378" y="1029335"/>
                    <a:pt x="514604" y="1029335"/>
                  </a:cubicBezTo>
                  <a:cubicBezTo>
                    <a:pt x="798830" y="1029335"/>
                    <a:pt x="1029335" y="798957"/>
                    <a:pt x="1029335" y="514604"/>
                  </a:cubicBezTo>
                  <a:cubicBezTo>
                    <a:pt x="1029335" y="230251"/>
                    <a:pt x="798957" y="0"/>
                    <a:pt x="51460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7901847" y="6020932"/>
            <a:ext cx="545211" cy="669036"/>
            <a:chOff x="0" y="0"/>
            <a:chExt cx="726948" cy="89204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26948" cy="892048"/>
            </a:xfrm>
            <a:custGeom>
              <a:avLst/>
              <a:gdLst/>
              <a:ahLst/>
              <a:cxnLst/>
              <a:rect r="r" b="b" t="t" l="l"/>
              <a:pathLst>
                <a:path h="892048" w="726948">
                  <a:moveTo>
                    <a:pt x="0" y="0"/>
                  </a:moveTo>
                  <a:lnTo>
                    <a:pt x="726948" y="0"/>
                  </a:lnTo>
                  <a:lnTo>
                    <a:pt x="726948" y="892048"/>
                  </a:lnTo>
                  <a:lnTo>
                    <a:pt x="0" y="892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23825"/>
              <a:ext cx="726948" cy="10158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652"/>
                </a:lnSpc>
              </a:pPr>
              <a:r>
                <a:rPr lang="en-US" sz="3600">
                  <a:solidFill>
                    <a:srgbClr val="F0F5FA"/>
                  </a:solidFill>
                  <a:latin typeface="Guerrilla"/>
                  <a:ea typeface="Guerrilla"/>
                  <a:cs typeface="Guerrilla"/>
                  <a:sym typeface="Guerrilla"/>
                </a:rPr>
                <a:t>4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204270" y="4515994"/>
            <a:ext cx="7322748" cy="973455"/>
            <a:chOff x="0" y="0"/>
            <a:chExt cx="9763664" cy="12979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763664" cy="1297940"/>
            </a:xfrm>
            <a:custGeom>
              <a:avLst/>
              <a:gdLst/>
              <a:ahLst/>
              <a:cxnLst/>
              <a:rect r="r" b="b" t="t" l="l"/>
              <a:pathLst>
                <a:path h="1297940" w="9763664">
                  <a:moveTo>
                    <a:pt x="0" y="0"/>
                  </a:moveTo>
                  <a:lnTo>
                    <a:pt x="9763664" y="0"/>
                  </a:lnTo>
                  <a:lnTo>
                    <a:pt x="9763664" y="1297940"/>
                  </a:lnTo>
                  <a:lnTo>
                    <a:pt x="0" y="12979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33375"/>
              <a:ext cx="9763664" cy="16313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400"/>
                </a:lnSpc>
              </a:pPr>
              <a:r>
                <a:rPr lang="en-US" sz="4200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Mathematical Process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788453" y="4751522"/>
            <a:ext cx="771999" cy="771999"/>
            <a:chOff x="0" y="0"/>
            <a:chExt cx="1029332" cy="102933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29335" cy="1029335"/>
            </a:xfrm>
            <a:custGeom>
              <a:avLst/>
              <a:gdLst/>
              <a:ahLst/>
              <a:cxnLst/>
              <a:rect r="r" b="b" t="t" l="l"/>
              <a:pathLst>
                <a:path h="1029335" w="1029335">
                  <a:moveTo>
                    <a:pt x="514604" y="0"/>
                  </a:moveTo>
                  <a:cubicBezTo>
                    <a:pt x="230378" y="0"/>
                    <a:pt x="0" y="230378"/>
                    <a:pt x="0" y="514604"/>
                  </a:cubicBezTo>
                  <a:cubicBezTo>
                    <a:pt x="0" y="798830"/>
                    <a:pt x="230378" y="1029335"/>
                    <a:pt x="514604" y="1029335"/>
                  </a:cubicBezTo>
                  <a:cubicBezTo>
                    <a:pt x="798830" y="1029335"/>
                    <a:pt x="1029335" y="798957"/>
                    <a:pt x="1029335" y="514604"/>
                  </a:cubicBezTo>
                  <a:cubicBezTo>
                    <a:pt x="1029335" y="230251"/>
                    <a:pt x="798957" y="0"/>
                    <a:pt x="51460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7901847" y="4741091"/>
            <a:ext cx="545211" cy="669036"/>
            <a:chOff x="0" y="0"/>
            <a:chExt cx="726948" cy="89204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26948" cy="892048"/>
            </a:xfrm>
            <a:custGeom>
              <a:avLst/>
              <a:gdLst/>
              <a:ahLst/>
              <a:cxnLst/>
              <a:rect r="r" b="b" t="t" l="l"/>
              <a:pathLst>
                <a:path h="892048" w="726948">
                  <a:moveTo>
                    <a:pt x="0" y="0"/>
                  </a:moveTo>
                  <a:lnTo>
                    <a:pt x="726948" y="0"/>
                  </a:lnTo>
                  <a:lnTo>
                    <a:pt x="726948" y="892048"/>
                  </a:lnTo>
                  <a:lnTo>
                    <a:pt x="0" y="892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23825"/>
              <a:ext cx="726948" cy="10158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652"/>
                </a:lnSpc>
              </a:pPr>
              <a:r>
                <a:rPr lang="en-US" sz="3600">
                  <a:solidFill>
                    <a:srgbClr val="F0F5FA"/>
                  </a:solidFill>
                  <a:latin typeface="Guerrilla"/>
                  <a:ea typeface="Guerrilla"/>
                  <a:cs typeface="Guerrilla"/>
                  <a:sym typeface="Guerrilla"/>
                </a:rPr>
                <a:t>3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204270" y="7080131"/>
            <a:ext cx="7322748" cy="973455"/>
            <a:chOff x="0" y="0"/>
            <a:chExt cx="9763664" cy="129794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763664" cy="1297940"/>
            </a:xfrm>
            <a:custGeom>
              <a:avLst/>
              <a:gdLst/>
              <a:ahLst/>
              <a:cxnLst/>
              <a:rect r="r" b="b" t="t" l="l"/>
              <a:pathLst>
                <a:path h="1297940" w="9763664">
                  <a:moveTo>
                    <a:pt x="0" y="0"/>
                  </a:moveTo>
                  <a:lnTo>
                    <a:pt x="9763664" y="0"/>
                  </a:lnTo>
                  <a:lnTo>
                    <a:pt x="9763664" y="1297940"/>
                  </a:lnTo>
                  <a:lnTo>
                    <a:pt x="0" y="12979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33375"/>
              <a:ext cx="9763664" cy="16313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8400"/>
                </a:lnSpc>
              </a:pPr>
              <a:r>
                <a:rPr lang="en-US" sz="4200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Outcome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788453" y="7311203"/>
            <a:ext cx="771999" cy="771999"/>
            <a:chOff x="0" y="0"/>
            <a:chExt cx="1029332" cy="1029332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029335" cy="1029335"/>
            </a:xfrm>
            <a:custGeom>
              <a:avLst/>
              <a:gdLst/>
              <a:ahLst/>
              <a:cxnLst/>
              <a:rect r="r" b="b" t="t" l="l"/>
              <a:pathLst>
                <a:path h="1029335" w="1029335">
                  <a:moveTo>
                    <a:pt x="514604" y="0"/>
                  </a:moveTo>
                  <a:cubicBezTo>
                    <a:pt x="230378" y="0"/>
                    <a:pt x="0" y="230378"/>
                    <a:pt x="0" y="514604"/>
                  </a:cubicBezTo>
                  <a:cubicBezTo>
                    <a:pt x="0" y="798830"/>
                    <a:pt x="230378" y="1029335"/>
                    <a:pt x="514604" y="1029335"/>
                  </a:cubicBezTo>
                  <a:cubicBezTo>
                    <a:pt x="798830" y="1029335"/>
                    <a:pt x="1029335" y="798957"/>
                    <a:pt x="1029335" y="514604"/>
                  </a:cubicBezTo>
                  <a:cubicBezTo>
                    <a:pt x="1029335" y="230251"/>
                    <a:pt x="798957" y="0"/>
                    <a:pt x="51460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7901847" y="7300772"/>
            <a:ext cx="545211" cy="669036"/>
            <a:chOff x="0" y="0"/>
            <a:chExt cx="726948" cy="89204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726948" cy="892048"/>
            </a:xfrm>
            <a:custGeom>
              <a:avLst/>
              <a:gdLst/>
              <a:ahLst/>
              <a:cxnLst/>
              <a:rect r="r" b="b" t="t" l="l"/>
              <a:pathLst>
                <a:path h="892048" w="726948">
                  <a:moveTo>
                    <a:pt x="0" y="0"/>
                  </a:moveTo>
                  <a:lnTo>
                    <a:pt x="726948" y="0"/>
                  </a:lnTo>
                  <a:lnTo>
                    <a:pt x="726948" y="892048"/>
                  </a:lnTo>
                  <a:lnTo>
                    <a:pt x="0" y="8920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123825"/>
              <a:ext cx="726948" cy="10158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652"/>
                </a:lnSpc>
              </a:pPr>
              <a:r>
                <a:rPr lang="en-US" sz="3600">
                  <a:solidFill>
                    <a:srgbClr val="F0F5FA"/>
                  </a:solidFill>
                  <a:latin typeface="Guerrilla"/>
                  <a:ea typeface="Guerrilla"/>
                  <a:cs typeface="Guerrilla"/>
                  <a:sym typeface="Guerrilla"/>
                </a:rPr>
                <a:t>5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2103753" y="2156703"/>
            <a:ext cx="4257587" cy="2457450"/>
            <a:chOff x="0" y="0"/>
            <a:chExt cx="5676783" cy="32766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676783" cy="3276600"/>
            </a:xfrm>
            <a:custGeom>
              <a:avLst/>
              <a:gdLst/>
              <a:ahLst/>
              <a:cxnLst/>
              <a:rect r="r" b="b" t="t" l="l"/>
              <a:pathLst>
                <a:path h="3276600" w="5676783">
                  <a:moveTo>
                    <a:pt x="0" y="0"/>
                  </a:moveTo>
                  <a:lnTo>
                    <a:pt x="5676783" y="0"/>
                  </a:lnTo>
                  <a:lnTo>
                    <a:pt x="5676783" y="3276600"/>
                  </a:lnTo>
                  <a:lnTo>
                    <a:pt x="0" y="3276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19050"/>
              <a:ext cx="5676783" cy="3295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Table of Contents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7131" y="981130"/>
            <a:ext cx="17253738" cy="7845990"/>
          </a:xfrm>
          <a:custGeom>
            <a:avLst/>
            <a:gdLst/>
            <a:ahLst/>
            <a:cxnLst/>
            <a:rect r="r" b="b" t="t" l="l"/>
            <a:pathLst>
              <a:path h="7845990" w="17253738">
                <a:moveTo>
                  <a:pt x="0" y="0"/>
                </a:moveTo>
                <a:lnTo>
                  <a:pt x="17253738" y="0"/>
                </a:lnTo>
                <a:lnTo>
                  <a:pt x="17253738" y="7845990"/>
                </a:lnTo>
                <a:lnTo>
                  <a:pt x="0" y="78459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6980" y="9518586"/>
            <a:ext cx="19220874" cy="2894349"/>
          </a:xfrm>
          <a:custGeom>
            <a:avLst/>
            <a:gdLst/>
            <a:ahLst/>
            <a:cxnLst/>
            <a:rect r="r" b="b" t="t" l="l"/>
            <a:pathLst>
              <a:path h="2894349" w="19220874">
                <a:moveTo>
                  <a:pt x="0" y="0"/>
                </a:moveTo>
                <a:lnTo>
                  <a:pt x="19220874" y="0"/>
                </a:lnTo>
                <a:lnTo>
                  <a:pt x="19220874" y="2894349"/>
                </a:lnTo>
                <a:lnTo>
                  <a:pt x="0" y="28943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88411" y="7606709"/>
            <a:ext cx="2960985" cy="2056539"/>
          </a:xfrm>
          <a:custGeom>
            <a:avLst/>
            <a:gdLst/>
            <a:ahLst/>
            <a:cxnLst/>
            <a:rect r="r" b="b" t="t" l="l"/>
            <a:pathLst>
              <a:path h="2056539" w="2960985">
                <a:moveTo>
                  <a:pt x="0" y="0"/>
                </a:moveTo>
                <a:lnTo>
                  <a:pt x="2960985" y="0"/>
                </a:lnTo>
                <a:lnTo>
                  <a:pt x="2960985" y="2056539"/>
                </a:lnTo>
                <a:lnTo>
                  <a:pt x="0" y="20565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61" t="0" r="-161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463333" y="85725"/>
            <a:ext cx="13580249" cy="882523"/>
            <a:chOff x="0" y="0"/>
            <a:chExt cx="18106999" cy="11766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06999" cy="1176697"/>
            </a:xfrm>
            <a:custGeom>
              <a:avLst/>
              <a:gdLst/>
              <a:ahLst/>
              <a:cxnLst/>
              <a:rect r="r" b="b" t="t" l="l"/>
              <a:pathLst>
                <a:path h="1176697" w="18106999">
                  <a:moveTo>
                    <a:pt x="0" y="0"/>
                  </a:moveTo>
                  <a:lnTo>
                    <a:pt x="18106999" y="0"/>
                  </a:lnTo>
                  <a:lnTo>
                    <a:pt x="18106999" y="1176697"/>
                  </a:lnTo>
                  <a:lnTo>
                    <a:pt x="0" y="11766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18106999" cy="109097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655"/>
                </a:lnSpc>
              </a:pPr>
              <a:r>
                <a:rPr lang="en-US" sz="6398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Physical Process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86544" y="1289063"/>
            <a:ext cx="5314913" cy="622935"/>
            <a:chOff x="0" y="0"/>
            <a:chExt cx="7086551" cy="8305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86550" cy="830580"/>
            </a:xfrm>
            <a:custGeom>
              <a:avLst/>
              <a:gdLst/>
              <a:ahLst/>
              <a:cxnLst/>
              <a:rect r="r" b="b" t="t" l="l"/>
              <a:pathLst>
                <a:path h="830580" w="7086550">
                  <a:moveTo>
                    <a:pt x="0" y="0"/>
                  </a:moveTo>
                  <a:lnTo>
                    <a:pt x="7086550" y="0"/>
                  </a:lnTo>
                  <a:lnTo>
                    <a:pt x="7086550" y="830580"/>
                  </a:lnTo>
                  <a:lnTo>
                    <a:pt x="0" y="8305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7086551" cy="9067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3600" b="true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How Lightning strikes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33626" y="2245373"/>
            <a:ext cx="14839663" cy="5901035"/>
            <a:chOff x="0" y="0"/>
            <a:chExt cx="19786217" cy="78680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786217" cy="7868047"/>
            </a:xfrm>
            <a:custGeom>
              <a:avLst/>
              <a:gdLst/>
              <a:ahLst/>
              <a:cxnLst/>
              <a:rect r="r" b="b" t="t" l="l"/>
              <a:pathLst>
                <a:path h="7868047" w="19786217">
                  <a:moveTo>
                    <a:pt x="0" y="0"/>
                  </a:moveTo>
                  <a:lnTo>
                    <a:pt x="19786217" y="0"/>
                  </a:lnTo>
                  <a:lnTo>
                    <a:pt x="19786217" y="7868047"/>
                  </a:lnTo>
                  <a:lnTo>
                    <a:pt x="0" y="78680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9786217" cy="79347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012"/>
                </a:lnSpc>
              </a:pPr>
              <a:r>
                <a:rPr lang="en-US" sz="1918" spc="2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For lightning strikes to occur, it requires electric discharges between electricly charged regions withing the atmosphere or between the atmosphere and the ground. </a:t>
              </a:r>
            </a:p>
            <a:p>
              <a:pPr algn="just">
                <a:lnSpc>
                  <a:spcPts val="3388"/>
                </a:lnSpc>
              </a:pPr>
            </a:p>
            <a:p>
              <a:pPr algn="just">
                <a:lnSpc>
                  <a:spcPts val="3515"/>
                </a:lnSpc>
              </a:pPr>
              <a:r>
                <a:rPr lang="en-US" b="true" sz="2239" spc="24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Lightning Formation </a:t>
              </a:r>
            </a:p>
            <a:p>
              <a:pPr algn="just">
                <a:lnSpc>
                  <a:spcPts val="3012"/>
                </a:lnSpc>
              </a:pPr>
              <a:r>
                <a:rPr lang="en-US" sz="1918" spc="2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During a thunderstorm, updrafts and downdrafts caused by turbulent winds </a:t>
              </a:r>
              <a:r>
                <a:rPr lang="en-US" b="true" sz="1918" spc="20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seperates the electical charge</a:t>
              </a:r>
              <a:r>
                <a:rPr lang="en-US" sz="1918" spc="2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in a cloud. Making negative charges accumulate at the cloud’s base while positive charges accumulate at the top, creating strong electric fields. </a:t>
              </a:r>
            </a:p>
            <a:p>
              <a:pPr algn="just">
                <a:lnSpc>
                  <a:spcPts val="3388"/>
                </a:lnSpc>
              </a:pPr>
            </a:p>
            <a:p>
              <a:pPr algn="just">
                <a:lnSpc>
                  <a:spcPts val="3515"/>
                </a:lnSpc>
              </a:pPr>
              <a:r>
                <a:rPr lang="en-US" b="true" sz="2239" spc="24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Lightning Discharge</a:t>
              </a:r>
            </a:p>
            <a:p>
              <a:pPr algn="just">
                <a:lnSpc>
                  <a:spcPts val="3012"/>
                </a:lnSpc>
              </a:pPr>
              <a:r>
                <a:rPr lang="en-US" sz="1918" spc="2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As opposite charges attract, positive charges on the ground gets attracted to the cloud’s base, accumulating in tall objects such as trees and building. A lightning strike begins with, </a:t>
              </a:r>
            </a:p>
            <a:p>
              <a:pPr algn="just" marL="438720" indent="-146240" lvl="2">
                <a:lnSpc>
                  <a:spcPts val="3012"/>
                </a:lnSpc>
                <a:buFont typeface="Arial"/>
                <a:buChar char="⚬"/>
              </a:pPr>
              <a:r>
                <a:rPr lang="en-US" sz="1918" spc="2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 </a:t>
              </a:r>
              <a:r>
                <a:rPr lang="en-US" b="true" sz="1918" spc="20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stepped leader</a:t>
              </a:r>
              <a:r>
                <a:rPr lang="en-US" sz="1918" spc="2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, a channel of ionized air that propagates downward in steps until it reaches the ground. </a:t>
              </a:r>
            </a:p>
            <a:p>
              <a:pPr algn="just" marL="438720" indent="-146240" lvl="2">
                <a:lnSpc>
                  <a:spcPts val="3012"/>
                </a:lnSpc>
                <a:buFont typeface="Arial"/>
                <a:buChar char="⚬"/>
              </a:pPr>
              <a:r>
                <a:rPr lang="en-US" sz="1918" spc="2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An </a:t>
              </a:r>
              <a:r>
                <a:rPr lang="en-US" b="true" sz="1918" spc="20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upward streamer</a:t>
              </a:r>
              <a:r>
                <a:rPr lang="en-US" sz="1918" spc="2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of positive charge rises to meet it completing the conductive path. </a:t>
              </a:r>
            </a:p>
            <a:p>
              <a:pPr algn="just" marL="438720" indent="-146240" lvl="2">
                <a:lnSpc>
                  <a:spcPts val="3012"/>
                </a:lnSpc>
                <a:buFont typeface="Arial"/>
                <a:buChar char="⚬"/>
              </a:pPr>
              <a:r>
                <a:rPr lang="en-US" b="true" sz="1918" spc="20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Return stroke </a:t>
              </a:r>
              <a:r>
                <a:rPr lang="en-US" sz="1918" spc="2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is the triggered, where massive currents flow upward, producing the bright flash. The extreme heat from the plasma channel causes rapid air expansion, creating a shockwave known as thunder.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12888" y="884039"/>
            <a:ext cx="11900660" cy="8428509"/>
          </a:xfrm>
          <a:custGeom>
            <a:avLst/>
            <a:gdLst/>
            <a:ahLst/>
            <a:cxnLst/>
            <a:rect r="r" b="b" t="t" l="l"/>
            <a:pathLst>
              <a:path h="8428509" w="11900660">
                <a:moveTo>
                  <a:pt x="0" y="0"/>
                </a:moveTo>
                <a:lnTo>
                  <a:pt x="11900660" y="0"/>
                </a:lnTo>
                <a:lnTo>
                  <a:pt x="11900660" y="8428509"/>
                </a:lnTo>
                <a:lnTo>
                  <a:pt x="0" y="8428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6980" y="9504012"/>
            <a:ext cx="19220874" cy="2908923"/>
          </a:xfrm>
          <a:custGeom>
            <a:avLst/>
            <a:gdLst/>
            <a:ahLst/>
            <a:cxnLst/>
            <a:rect r="r" b="b" t="t" l="l"/>
            <a:pathLst>
              <a:path h="2908923" w="19220874">
                <a:moveTo>
                  <a:pt x="0" y="0"/>
                </a:moveTo>
                <a:lnTo>
                  <a:pt x="19220874" y="0"/>
                </a:lnTo>
                <a:lnTo>
                  <a:pt x="19220874" y="2908923"/>
                </a:lnTo>
                <a:lnTo>
                  <a:pt x="0" y="2908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3711" y="6974017"/>
            <a:ext cx="4560673" cy="3092965"/>
          </a:xfrm>
          <a:custGeom>
            <a:avLst/>
            <a:gdLst/>
            <a:ahLst/>
            <a:cxnLst/>
            <a:rect r="r" b="b" t="t" l="l"/>
            <a:pathLst>
              <a:path h="3092965" w="4560673">
                <a:moveTo>
                  <a:pt x="0" y="0"/>
                </a:moveTo>
                <a:lnTo>
                  <a:pt x="4560673" y="0"/>
                </a:lnTo>
                <a:lnTo>
                  <a:pt x="4560673" y="3092965"/>
                </a:lnTo>
                <a:lnTo>
                  <a:pt x="0" y="30929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89454" y="667135"/>
            <a:ext cx="3045989" cy="1237989"/>
          </a:xfrm>
          <a:custGeom>
            <a:avLst/>
            <a:gdLst/>
            <a:ahLst/>
            <a:cxnLst/>
            <a:rect r="r" b="b" t="t" l="l"/>
            <a:pathLst>
              <a:path h="1237989" w="3045989">
                <a:moveTo>
                  <a:pt x="0" y="0"/>
                </a:moveTo>
                <a:lnTo>
                  <a:pt x="3045989" y="0"/>
                </a:lnTo>
                <a:lnTo>
                  <a:pt x="3045989" y="1237989"/>
                </a:lnTo>
                <a:lnTo>
                  <a:pt x="0" y="12379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2" t="0" r="-22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68653" y="667135"/>
            <a:ext cx="3045989" cy="1237989"/>
          </a:xfrm>
          <a:custGeom>
            <a:avLst/>
            <a:gdLst/>
            <a:ahLst/>
            <a:cxnLst/>
            <a:rect r="r" b="b" t="t" l="l"/>
            <a:pathLst>
              <a:path h="1237989" w="3045989">
                <a:moveTo>
                  <a:pt x="0" y="0"/>
                </a:moveTo>
                <a:lnTo>
                  <a:pt x="3045989" y="0"/>
                </a:lnTo>
                <a:lnTo>
                  <a:pt x="3045989" y="1237989"/>
                </a:lnTo>
                <a:lnTo>
                  <a:pt x="0" y="12379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22" t="0" r="-2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12390" y="755287"/>
            <a:ext cx="3506433" cy="1425129"/>
          </a:xfrm>
          <a:custGeom>
            <a:avLst/>
            <a:gdLst/>
            <a:ahLst/>
            <a:cxnLst/>
            <a:rect r="r" b="b" t="t" l="l"/>
            <a:pathLst>
              <a:path h="1425129" w="3506433">
                <a:moveTo>
                  <a:pt x="0" y="0"/>
                </a:moveTo>
                <a:lnTo>
                  <a:pt x="3506433" y="0"/>
                </a:lnTo>
                <a:lnTo>
                  <a:pt x="3506433" y="1425129"/>
                </a:lnTo>
                <a:lnTo>
                  <a:pt x="0" y="14251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8" r="0" b="-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22065" y="957978"/>
            <a:ext cx="2790835" cy="1134287"/>
          </a:xfrm>
          <a:custGeom>
            <a:avLst/>
            <a:gdLst/>
            <a:ahLst/>
            <a:cxnLst/>
            <a:rect r="r" b="b" t="t" l="l"/>
            <a:pathLst>
              <a:path h="1134287" w="2790835">
                <a:moveTo>
                  <a:pt x="0" y="0"/>
                </a:moveTo>
                <a:lnTo>
                  <a:pt x="2790835" y="0"/>
                </a:lnTo>
                <a:lnTo>
                  <a:pt x="2790835" y="1134287"/>
                </a:lnTo>
                <a:lnTo>
                  <a:pt x="0" y="11342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212" r="0" b="-21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22065" y="667135"/>
            <a:ext cx="3506433" cy="1425129"/>
          </a:xfrm>
          <a:custGeom>
            <a:avLst/>
            <a:gdLst/>
            <a:ahLst/>
            <a:cxnLst/>
            <a:rect r="r" b="b" t="t" l="l"/>
            <a:pathLst>
              <a:path h="1425129" w="3506433">
                <a:moveTo>
                  <a:pt x="0" y="0"/>
                </a:moveTo>
                <a:lnTo>
                  <a:pt x="3506433" y="0"/>
                </a:lnTo>
                <a:lnTo>
                  <a:pt x="3506433" y="1425129"/>
                </a:lnTo>
                <a:lnTo>
                  <a:pt x="0" y="14251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8" r="0" b="-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63953" y="2304241"/>
            <a:ext cx="6016001" cy="2263590"/>
            <a:chOff x="0" y="0"/>
            <a:chExt cx="8021335" cy="30181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21334" cy="3018120"/>
            </a:xfrm>
            <a:custGeom>
              <a:avLst/>
              <a:gdLst/>
              <a:ahLst/>
              <a:cxnLst/>
              <a:rect r="r" b="b" t="t" l="l"/>
              <a:pathLst>
                <a:path h="3018120" w="8021334">
                  <a:moveTo>
                    <a:pt x="0" y="0"/>
                  </a:moveTo>
                  <a:lnTo>
                    <a:pt x="8021334" y="0"/>
                  </a:lnTo>
                  <a:lnTo>
                    <a:pt x="8021334" y="3018120"/>
                  </a:lnTo>
                  <a:lnTo>
                    <a:pt x="0" y="30181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23825"/>
              <a:ext cx="8021335" cy="28942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745"/>
                </a:lnSpc>
              </a:pPr>
              <a:r>
                <a:rPr lang="en-US" sz="8409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Physics Domain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284377" y="2242120"/>
            <a:ext cx="10157682" cy="622935"/>
            <a:chOff x="0" y="0"/>
            <a:chExt cx="13543576" cy="8305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543576" cy="830580"/>
            </a:xfrm>
            <a:custGeom>
              <a:avLst/>
              <a:gdLst/>
              <a:ahLst/>
              <a:cxnLst/>
              <a:rect r="r" b="b" t="t" l="l"/>
              <a:pathLst>
                <a:path h="830580" w="13543576">
                  <a:moveTo>
                    <a:pt x="0" y="0"/>
                  </a:moveTo>
                  <a:lnTo>
                    <a:pt x="13543576" y="0"/>
                  </a:lnTo>
                  <a:lnTo>
                    <a:pt x="13543576" y="830580"/>
                  </a:lnTo>
                  <a:lnTo>
                    <a:pt x="0" y="8305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13543576" cy="9067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3600" b="true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Field of physics related to Lighting strikes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284377" y="2957997"/>
            <a:ext cx="10157682" cy="1471930"/>
            <a:chOff x="0" y="0"/>
            <a:chExt cx="13543576" cy="196257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543576" cy="1962573"/>
            </a:xfrm>
            <a:custGeom>
              <a:avLst/>
              <a:gdLst/>
              <a:ahLst/>
              <a:cxnLst/>
              <a:rect r="r" b="b" t="t" l="l"/>
              <a:pathLst>
                <a:path h="1962573" w="13543576">
                  <a:moveTo>
                    <a:pt x="0" y="0"/>
                  </a:moveTo>
                  <a:lnTo>
                    <a:pt x="13543576" y="0"/>
                  </a:lnTo>
                  <a:lnTo>
                    <a:pt x="13543576" y="1962573"/>
                  </a:lnTo>
                  <a:lnTo>
                    <a:pt x="0" y="19625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13543576" cy="20197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39958" indent="-213319" lvl="2">
                <a:lnSpc>
                  <a:spcPts val="3919"/>
                </a:lnSpc>
                <a:buFont typeface="Arial"/>
                <a:buChar char="⚬"/>
              </a:pPr>
              <a:r>
                <a:rPr lang="en-US" sz="27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Electromagnetism, </a:t>
              </a:r>
            </a:p>
            <a:p>
              <a:pPr algn="just" marL="639958" indent="-213319" lvl="2">
                <a:lnSpc>
                  <a:spcPts val="3919"/>
                </a:lnSpc>
                <a:buFont typeface="Arial"/>
                <a:buChar char="⚬"/>
              </a:pPr>
              <a:r>
                <a:rPr lang="en-US" sz="27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Thermodynamics, </a:t>
              </a:r>
            </a:p>
            <a:p>
              <a:pPr algn="just" marL="639958" indent="-213319" lvl="2">
                <a:lnSpc>
                  <a:spcPts val="3919"/>
                </a:lnSpc>
                <a:buFont typeface="Arial"/>
                <a:buChar char="⚬"/>
              </a:pPr>
              <a:r>
                <a:rPr lang="en-US" sz="27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Plasma physics,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284377" y="5372902"/>
            <a:ext cx="8056026" cy="622935"/>
            <a:chOff x="0" y="0"/>
            <a:chExt cx="10741368" cy="8305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741368" cy="830580"/>
            </a:xfrm>
            <a:custGeom>
              <a:avLst/>
              <a:gdLst/>
              <a:ahLst/>
              <a:cxnLst/>
              <a:rect r="r" b="b" t="t" l="l"/>
              <a:pathLst>
                <a:path h="830580" w="10741368">
                  <a:moveTo>
                    <a:pt x="0" y="0"/>
                  </a:moveTo>
                  <a:lnTo>
                    <a:pt x="10741368" y="0"/>
                  </a:lnTo>
                  <a:lnTo>
                    <a:pt x="10741368" y="830580"/>
                  </a:lnTo>
                  <a:lnTo>
                    <a:pt x="0" y="8305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10741368" cy="90678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3600" b="true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Concepts and theories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284377" y="6091087"/>
            <a:ext cx="10157682" cy="1967230"/>
            <a:chOff x="0" y="0"/>
            <a:chExt cx="13543576" cy="262297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543576" cy="2622973"/>
            </a:xfrm>
            <a:custGeom>
              <a:avLst/>
              <a:gdLst/>
              <a:ahLst/>
              <a:cxnLst/>
              <a:rect r="r" b="b" t="t" l="l"/>
              <a:pathLst>
                <a:path h="2622973" w="13543576">
                  <a:moveTo>
                    <a:pt x="0" y="0"/>
                  </a:moveTo>
                  <a:lnTo>
                    <a:pt x="13543576" y="0"/>
                  </a:lnTo>
                  <a:lnTo>
                    <a:pt x="13543576" y="2622973"/>
                  </a:lnTo>
                  <a:lnTo>
                    <a:pt x="0" y="26229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3543576" cy="26801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39958" indent="-213319" lvl="2">
                <a:lnSpc>
                  <a:spcPts val="3919"/>
                </a:lnSpc>
                <a:buFont typeface="Arial"/>
                <a:buChar char="⚬"/>
              </a:pPr>
              <a:r>
                <a:rPr lang="en-US" sz="27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Coloumb’s Law,</a:t>
              </a:r>
            </a:p>
            <a:p>
              <a:pPr algn="just" marL="639958" indent="-213319" lvl="2">
                <a:lnSpc>
                  <a:spcPts val="3919"/>
                </a:lnSpc>
                <a:buFont typeface="Arial"/>
                <a:buChar char="⚬"/>
              </a:pPr>
              <a:r>
                <a:rPr lang="en-US" sz="27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Electrostatics,</a:t>
              </a:r>
            </a:p>
            <a:p>
              <a:pPr algn="just" marL="639958" indent="-213319" lvl="2">
                <a:lnSpc>
                  <a:spcPts val="3919"/>
                </a:lnSpc>
                <a:buFont typeface="Arial"/>
                <a:buChar char="⚬"/>
              </a:pPr>
              <a:r>
                <a:rPr lang="en-US" sz="27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Gauss’s Law,</a:t>
              </a:r>
            </a:p>
            <a:p>
              <a:pPr algn="just" marL="639958" indent="-213319" lvl="2">
                <a:lnSpc>
                  <a:spcPts val="3919"/>
                </a:lnSpc>
                <a:buFont typeface="Arial"/>
                <a:buChar char="⚬"/>
              </a:pPr>
              <a:r>
                <a:rPr lang="en-US" sz="27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Lorentz Force Law,.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6684" y="3280419"/>
            <a:ext cx="7142304" cy="1193401"/>
          </a:xfrm>
          <a:custGeom>
            <a:avLst/>
            <a:gdLst/>
            <a:ahLst/>
            <a:cxnLst/>
            <a:rect r="r" b="b" t="t" l="l"/>
            <a:pathLst>
              <a:path h="1193401" w="7142304">
                <a:moveTo>
                  <a:pt x="0" y="0"/>
                </a:moveTo>
                <a:lnTo>
                  <a:pt x="7142304" y="0"/>
                </a:lnTo>
                <a:lnTo>
                  <a:pt x="7142304" y="1193401"/>
                </a:lnTo>
                <a:lnTo>
                  <a:pt x="0" y="11934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40932" y="3045345"/>
            <a:ext cx="7033808" cy="1374227"/>
            <a:chOff x="0" y="0"/>
            <a:chExt cx="9378411" cy="18323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378410" cy="1832303"/>
            </a:xfrm>
            <a:custGeom>
              <a:avLst/>
              <a:gdLst/>
              <a:ahLst/>
              <a:cxnLst/>
              <a:rect r="r" b="b" t="t" l="l"/>
              <a:pathLst>
                <a:path h="1832303" w="9378410">
                  <a:moveTo>
                    <a:pt x="0" y="0"/>
                  </a:moveTo>
                  <a:lnTo>
                    <a:pt x="9378410" y="0"/>
                  </a:lnTo>
                  <a:lnTo>
                    <a:pt x="9378410" y="1832303"/>
                  </a:lnTo>
                  <a:lnTo>
                    <a:pt x="0" y="18323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9378411" cy="190850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38"/>
                </a:lnSpc>
              </a:pPr>
              <a:r>
                <a:rPr lang="en-US" sz="3598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Poisson’s equation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356980" y="9127926"/>
            <a:ext cx="19220874" cy="3285009"/>
          </a:xfrm>
          <a:custGeom>
            <a:avLst/>
            <a:gdLst/>
            <a:ahLst/>
            <a:cxnLst/>
            <a:rect r="r" b="b" t="t" l="l"/>
            <a:pathLst>
              <a:path h="3285009" w="19220874">
                <a:moveTo>
                  <a:pt x="0" y="0"/>
                </a:moveTo>
                <a:lnTo>
                  <a:pt x="19220874" y="0"/>
                </a:lnTo>
                <a:lnTo>
                  <a:pt x="19220874" y="3285009"/>
                </a:lnTo>
                <a:lnTo>
                  <a:pt x="0" y="3285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71165" y="1190625"/>
            <a:ext cx="15145670" cy="1430988"/>
            <a:chOff x="0" y="0"/>
            <a:chExt cx="20194227" cy="190798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194226" cy="1907984"/>
            </a:xfrm>
            <a:custGeom>
              <a:avLst/>
              <a:gdLst/>
              <a:ahLst/>
              <a:cxnLst/>
              <a:rect r="r" b="b" t="t" l="l"/>
              <a:pathLst>
                <a:path h="1907984" w="20194226">
                  <a:moveTo>
                    <a:pt x="0" y="0"/>
                  </a:moveTo>
                  <a:lnTo>
                    <a:pt x="20194226" y="0"/>
                  </a:lnTo>
                  <a:lnTo>
                    <a:pt x="20194226" y="1907984"/>
                  </a:lnTo>
                  <a:lnTo>
                    <a:pt x="0" y="19079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61925"/>
              <a:ext cx="20194227" cy="17460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0890"/>
                </a:lnSpc>
              </a:pPr>
              <a:r>
                <a:rPr lang="en-US" sz="10471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Mathematical Background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96209" y="4271245"/>
            <a:ext cx="7132779" cy="4022571"/>
          </a:xfrm>
          <a:custGeom>
            <a:avLst/>
            <a:gdLst/>
            <a:ahLst/>
            <a:cxnLst/>
            <a:rect r="r" b="b" t="t" l="l"/>
            <a:pathLst>
              <a:path h="4022571" w="7132779">
                <a:moveTo>
                  <a:pt x="0" y="0"/>
                </a:moveTo>
                <a:lnTo>
                  <a:pt x="7132779" y="0"/>
                </a:lnTo>
                <a:lnTo>
                  <a:pt x="7132779" y="4022571"/>
                </a:lnTo>
                <a:lnTo>
                  <a:pt x="0" y="40225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50457" y="4216997"/>
            <a:ext cx="7024283" cy="4022571"/>
            <a:chOff x="0" y="0"/>
            <a:chExt cx="9365711" cy="53634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365710" cy="5363428"/>
            </a:xfrm>
            <a:custGeom>
              <a:avLst/>
              <a:gdLst/>
              <a:ahLst/>
              <a:cxnLst/>
              <a:rect r="r" b="b" t="t" l="l"/>
              <a:pathLst>
                <a:path h="5363428" w="9365710">
                  <a:moveTo>
                    <a:pt x="0" y="0"/>
                  </a:moveTo>
                  <a:lnTo>
                    <a:pt x="9365710" y="0"/>
                  </a:lnTo>
                  <a:lnTo>
                    <a:pt x="9365710" y="5363428"/>
                  </a:lnTo>
                  <a:lnTo>
                    <a:pt x="0" y="53634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9365711" cy="5392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59"/>
                </a:lnSpc>
              </a:pPr>
            </a:p>
            <a:p>
              <a:pPr algn="l" marL="434218" indent="-144739" lvl="2">
                <a:lnSpc>
                  <a:spcPts val="2659"/>
                </a:lnSpc>
                <a:buFont typeface="Arial"/>
                <a:buChar char="⚬"/>
              </a:pPr>
              <a:r>
                <a:rPr lang="en-US" sz="18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∇²Φ = -ρ/ε₀</a:t>
              </a:r>
            </a:p>
            <a:p>
              <a:pPr algn="l" marL="434218" indent="-144739" lvl="2">
                <a:lnSpc>
                  <a:spcPts val="2659"/>
                </a:lnSpc>
              </a:pPr>
            </a:p>
            <a:p>
              <a:pPr algn="l" marL="434218" indent="-144739" lvl="2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Φ: Electric potential (V)</a:t>
              </a:r>
            </a:p>
            <a:p>
              <a:pPr algn="l" marL="434218" indent="-144739" lvl="2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ρ: Charge density (C/m³)</a:t>
              </a:r>
            </a:p>
            <a:p>
              <a:pPr algn="l" marL="434218" indent="-144739" lvl="2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ε₀: Permittivity of free space (8.85 × 10⁻¹² F/m)</a:t>
              </a:r>
            </a:p>
            <a:p>
              <a:pPr algn="l" marL="434218" indent="-144739" lvl="2">
                <a:lnSpc>
                  <a:spcPts val="2659"/>
                </a:lnSpc>
              </a:pPr>
            </a:p>
            <a:p>
              <a:pPr algn="l" marL="434218" indent="-144739" lvl="2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Calculates the electric potential, giving the voltage distribution.</a:t>
              </a:r>
            </a:p>
            <a:p>
              <a:pPr algn="l" marL="434218" indent="-144739" lvl="2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089752" y="3280419"/>
            <a:ext cx="8223796" cy="1193401"/>
          </a:xfrm>
          <a:custGeom>
            <a:avLst/>
            <a:gdLst/>
            <a:ahLst/>
            <a:cxnLst/>
            <a:rect r="r" b="b" t="t" l="l"/>
            <a:pathLst>
              <a:path h="1193401" w="8223796">
                <a:moveTo>
                  <a:pt x="0" y="0"/>
                </a:moveTo>
                <a:lnTo>
                  <a:pt x="8223796" y="0"/>
                </a:lnTo>
                <a:lnTo>
                  <a:pt x="8223796" y="1193401"/>
                </a:lnTo>
                <a:lnTo>
                  <a:pt x="0" y="11934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9144000" y="3045345"/>
            <a:ext cx="8115300" cy="1374227"/>
            <a:chOff x="0" y="0"/>
            <a:chExt cx="10820400" cy="18323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820400" cy="1832303"/>
            </a:xfrm>
            <a:custGeom>
              <a:avLst/>
              <a:gdLst/>
              <a:ahLst/>
              <a:cxnLst/>
              <a:rect r="r" b="b" t="t" l="l"/>
              <a:pathLst>
                <a:path h="1832303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1832303"/>
                  </a:lnTo>
                  <a:lnTo>
                    <a:pt x="0" y="18323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10820400" cy="190850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38"/>
                </a:lnSpc>
              </a:pPr>
              <a:r>
                <a:rPr lang="en-US" sz="3598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Electric Field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089752" y="4271245"/>
            <a:ext cx="8223796" cy="4022571"/>
          </a:xfrm>
          <a:custGeom>
            <a:avLst/>
            <a:gdLst/>
            <a:ahLst/>
            <a:cxnLst/>
            <a:rect r="r" b="b" t="t" l="l"/>
            <a:pathLst>
              <a:path h="4022571" w="8223796">
                <a:moveTo>
                  <a:pt x="0" y="0"/>
                </a:moveTo>
                <a:lnTo>
                  <a:pt x="8223796" y="0"/>
                </a:lnTo>
                <a:lnTo>
                  <a:pt x="8223796" y="4022571"/>
                </a:lnTo>
                <a:lnTo>
                  <a:pt x="0" y="40225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9144000" y="4216997"/>
            <a:ext cx="8115300" cy="4022571"/>
            <a:chOff x="0" y="0"/>
            <a:chExt cx="10820400" cy="53634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820400" cy="5363428"/>
            </a:xfrm>
            <a:custGeom>
              <a:avLst/>
              <a:gdLst/>
              <a:ahLst/>
              <a:cxnLst/>
              <a:rect r="r" b="b" t="t" l="l"/>
              <a:pathLst>
                <a:path h="5363428" w="10820400">
                  <a:moveTo>
                    <a:pt x="0" y="0"/>
                  </a:moveTo>
                  <a:lnTo>
                    <a:pt x="10820400" y="0"/>
                  </a:lnTo>
                  <a:lnTo>
                    <a:pt x="10820400" y="5363428"/>
                  </a:lnTo>
                  <a:lnTo>
                    <a:pt x="0" y="53634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10820400" cy="5392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59"/>
                </a:lnSpc>
              </a:pPr>
            </a:p>
            <a:p>
              <a:pPr algn="l" marL="434218" indent="-144739" lvl="2">
                <a:lnSpc>
                  <a:spcPts val="2659"/>
                </a:lnSpc>
                <a:buFont typeface="Arial"/>
                <a:buChar char="⚬"/>
              </a:pPr>
              <a:r>
                <a:rPr lang="en-US" sz="18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E = -∇Φ</a:t>
              </a:r>
            </a:p>
            <a:p>
              <a:pPr algn="l" marL="434218" indent="-144739" lvl="2">
                <a:lnSpc>
                  <a:spcPts val="2659"/>
                </a:lnSpc>
              </a:pPr>
            </a:p>
            <a:p>
              <a:pPr algn="l" marL="434218" indent="-144739" lvl="2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E: Electric field (V/m)</a:t>
              </a:r>
            </a:p>
            <a:p>
              <a:pPr algn="l" marL="434218" indent="-144739" lvl="2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∇Φ: Gradient of electric potential</a:t>
              </a:r>
            </a:p>
            <a:p>
              <a:pPr algn="l" marL="434218" indent="-144739" lvl="2">
                <a:lnSpc>
                  <a:spcPts val="2659"/>
                </a:lnSpc>
              </a:pPr>
            </a:p>
            <a:p>
              <a:pPr algn="l" marL="434218" indent="-144739" lvl="2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Determines how the charges will move and identify where  the striker will occur.</a:t>
              </a:r>
            </a:p>
            <a:p>
              <a:pPr algn="l" marL="434218" indent="-144739" lvl="2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6980" y="9127926"/>
            <a:ext cx="19220874" cy="3285009"/>
          </a:xfrm>
          <a:custGeom>
            <a:avLst/>
            <a:gdLst/>
            <a:ahLst/>
            <a:cxnLst/>
            <a:rect r="r" b="b" t="t" l="l"/>
            <a:pathLst>
              <a:path h="3285009" w="19220874">
                <a:moveTo>
                  <a:pt x="0" y="0"/>
                </a:moveTo>
                <a:lnTo>
                  <a:pt x="19220874" y="0"/>
                </a:lnTo>
                <a:lnTo>
                  <a:pt x="19220874" y="3285009"/>
                </a:lnTo>
                <a:lnTo>
                  <a:pt x="0" y="32850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7185" y="3340458"/>
            <a:ext cx="8028977" cy="1193401"/>
          </a:xfrm>
          <a:custGeom>
            <a:avLst/>
            <a:gdLst/>
            <a:ahLst/>
            <a:cxnLst/>
            <a:rect r="r" b="b" t="t" l="l"/>
            <a:pathLst>
              <a:path h="1193401" w="8028977">
                <a:moveTo>
                  <a:pt x="0" y="0"/>
                </a:moveTo>
                <a:lnTo>
                  <a:pt x="8028977" y="0"/>
                </a:lnTo>
                <a:lnTo>
                  <a:pt x="8028977" y="1193401"/>
                </a:lnTo>
                <a:lnTo>
                  <a:pt x="0" y="1193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01433" y="3105384"/>
            <a:ext cx="7920481" cy="1374227"/>
            <a:chOff x="0" y="0"/>
            <a:chExt cx="10560641" cy="183230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60641" cy="1832303"/>
            </a:xfrm>
            <a:custGeom>
              <a:avLst/>
              <a:gdLst/>
              <a:ahLst/>
              <a:cxnLst/>
              <a:rect r="r" b="b" t="t" l="l"/>
              <a:pathLst>
                <a:path h="1832303" w="10560641">
                  <a:moveTo>
                    <a:pt x="0" y="0"/>
                  </a:moveTo>
                  <a:lnTo>
                    <a:pt x="10560641" y="0"/>
                  </a:lnTo>
                  <a:lnTo>
                    <a:pt x="10560641" y="1832303"/>
                  </a:lnTo>
                  <a:lnTo>
                    <a:pt x="0" y="18323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0560641" cy="190850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38"/>
                </a:lnSpc>
              </a:pPr>
              <a:r>
                <a:rPr lang="en-US" sz="3598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Condiitions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47185" y="4531172"/>
            <a:ext cx="8028977" cy="4022571"/>
          </a:xfrm>
          <a:custGeom>
            <a:avLst/>
            <a:gdLst/>
            <a:ahLst/>
            <a:cxnLst/>
            <a:rect r="r" b="b" t="t" l="l"/>
            <a:pathLst>
              <a:path h="4022571" w="8028977">
                <a:moveTo>
                  <a:pt x="0" y="0"/>
                </a:moveTo>
                <a:lnTo>
                  <a:pt x="8028977" y="0"/>
                </a:lnTo>
                <a:lnTo>
                  <a:pt x="8028977" y="4022571"/>
                </a:lnTo>
                <a:lnTo>
                  <a:pt x="0" y="40225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01433" y="4404594"/>
            <a:ext cx="7920481" cy="4094901"/>
            <a:chOff x="0" y="0"/>
            <a:chExt cx="10560641" cy="54598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60641" cy="5459868"/>
            </a:xfrm>
            <a:custGeom>
              <a:avLst/>
              <a:gdLst/>
              <a:ahLst/>
              <a:cxnLst/>
              <a:rect r="r" b="b" t="t" l="l"/>
              <a:pathLst>
                <a:path h="5459868" w="10560641">
                  <a:moveTo>
                    <a:pt x="0" y="0"/>
                  </a:moveTo>
                  <a:lnTo>
                    <a:pt x="10560641" y="0"/>
                  </a:lnTo>
                  <a:lnTo>
                    <a:pt x="10560641" y="5459868"/>
                  </a:lnTo>
                  <a:lnTo>
                    <a:pt x="0" y="54598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0560641" cy="55074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99"/>
                </a:lnSpc>
              </a:pPr>
            </a:p>
            <a:p>
              <a:pPr algn="l" marL="571377" indent="-190459" lvl="2">
                <a:lnSpc>
                  <a:spcPts val="3499"/>
                </a:lnSpc>
                <a:buFont typeface="Arial"/>
                <a:buChar char="⚬"/>
              </a:pPr>
              <a:r>
                <a:rPr lang="en-US" sz="24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E ≥ E breakdown</a:t>
              </a:r>
            </a:p>
            <a:p>
              <a:pPr algn="l" marL="571377" indent="-190459" lvl="2">
                <a:lnSpc>
                  <a:spcPts val="3499"/>
                </a:lnSpc>
              </a:pPr>
            </a:p>
            <a:p>
              <a:pPr algn="l" marL="571377" indent="-190459" lvl="2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Lightning starts when the electric field exceeds 3.0 x 10^6 V/m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284571" y="3340458"/>
            <a:ext cx="8028977" cy="1193401"/>
          </a:xfrm>
          <a:custGeom>
            <a:avLst/>
            <a:gdLst/>
            <a:ahLst/>
            <a:cxnLst/>
            <a:rect r="r" b="b" t="t" l="l"/>
            <a:pathLst>
              <a:path h="1193401" w="8028977">
                <a:moveTo>
                  <a:pt x="0" y="0"/>
                </a:moveTo>
                <a:lnTo>
                  <a:pt x="8028977" y="0"/>
                </a:lnTo>
                <a:lnTo>
                  <a:pt x="8028977" y="1193401"/>
                </a:lnTo>
                <a:lnTo>
                  <a:pt x="0" y="11934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338819" y="3105384"/>
            <a:ext cx="7920481" cy="1374227"/>
            <a:chOff x="0" y="0"/>
            <a:chExt cx="10560641" cy="18323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60641" cy="1832303"/>
            </a:xfrm>
            <a:custGeom>
              <a:avLst/>
              <a:gdLst/>
              <a:ahLst/>
              <a:cxnLst/>
              <a:rect r="r" b="b" t="t" l="l"/>
              <a:pathLst>
                <a:path h="1832303" w="10560641">
                  <a:moveTo>
                    <a:pt x="0" y="0"/>
                  </a:moveTo>
                  <a:lnTo>
                    <a:pt x="10560641" y="0"/>
                  </a:lnTo>
                  <a:lnTo>
                    <a:pt x="10560641" y="1832303"/>
                  </a:lnTo>
                  <a:lnTo>
                    <a:pt x="0" y="18323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0560641" cy="190850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38"/>
                </a:lnSpc>
              </a:pPr>
              <a:r>
                <a:rPr lang="en-US" sz="3598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Considerations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284571" y="4531172"/>
            <a:ext cx="8028977" cy="4022571"/>
          </a:xfrm>
          <a:custGeom>
            <a:avLst/>
            <a:gdLst/>
            <a:ahLst/>
            <a:cxnLst/>
            <a:rect r="r" b="b" t="t" l="l"/>
            <a:pathLst>
              <a:path h="4022571" w="8028977">
                <a:moveTo>
                  <a:pt x="0" y="0"/>
                </a:moveTo>
                <a:lnTo>
                  <a:pt x="8028977" y="0"/>
                </a:lnTo>
                <a:lnTo>
                  <a:pt x="8028977" y="4022571"/>
                </a:lnTo>
                <a:lnTo>
                  <a:pt x="0" y="40225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9338819" y="4476924"/>
            <a:ext cx="7920481" cy="4022571"/>
            <a:chOff x="0" y="0"/>
            <a:chExt cx="10560641" cy="53634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560641" cy="5363428"/>
            </a:xfrm>
            <a:custGeom>
              <a:avLst/>
              <a:gdLst/>
              <a:ahLst/>
              <a:cxnLst/>
              <a:rect r="r" b="b" t="t" l="l"/>
              <a:pathLst>
                <a:path h="5363428" w="10560641">
                  <a:moveTo>
                    <a:pt x="0" y="0"/>
                  </a:moveTo>
                  <a:lnTo>
                    <a:pt x="10560641" y="0"/>
                  </a:lnTo>
                  <a:lnTo>
                    <a:pt x="10560641" y="5363428"/>
                  </a:lnTo>
                  <a:lnTo>
                    <a:pt x="0" y="53634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10560641" cy="53920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59"/>
                </a:lnSpc>
              </a:pPr>
            </a:p>
            <a:p>
              <a:pPr algn="l" marL="434218" indent="-144739" lvl="2">
                <a:lnSpc>
                  <a:spcPts val="2659"/>
                </a:lnSpc>
                <a:buFont typeface="Arial"/>
                <a:buChar char="⚬"/>
              </a:pPr>
              <a:r>
                <a:rPr lang="en-US" sz="18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We can also implement the affect of tall buildings since they enhance the electric field within the area.</a:t>
              </a:r>
            </a:p>
            <a:p>
              <a:pPr algn="l" marL="434218" indent="-144739" lvl="2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912822" y="5821023"/>
            <a:ext cx="4225544" cy="721434"/>
            <a:chOff x="0" y="0"/>
            <a:chExt cx="5634059" cy="96191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634101" cy="961898"/>
            </a:xfrm>
            <a:custGeom>
              <a:avLst/>
              <a:gdLst/>
              <a:ahLst/>
              <a:cxnLst/>
              <a:rect r="r" b="b" t="t" l="l"/>
              <a:pathLst>
                <a:path h="961898" w="5634101">
                  <a:moveTo>
                    <a:pt x="0" y="0"/>
                  </a:moveTo>
                  <a:lnTo>
                    <a:pt x="5634101" y="0"/>
                  </a:lnTo>
                  <a:lnTo>
                    <a:pt x="5634101" y="961898"/>
                  </a:lnTo>
                  <a:lnTo>
                    <a:pt x="0" y="961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04" r="0" b="-205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571165" y="1190625"/>
            <a:ext cx="15145670" cy="1430988"/>
            <a:chOff x="0" y="0"/>
            <a:chExt cx="20194227" cy="190798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194226" cy="1907984"/>
            </a:xfrm>
            <a:custGeom>
              <a:avLst/>
              <a:gdLst/>
              <a:ahLst/>
              <a:cxnLst/>
              <a:rect r="r" b="b" t="t" l="l"/>
              <a:pathLst>
                <a:path h="1907984" w="20194226">
                  <a:moveTo>
                    <a:pt x="0" y="0"/>
                  </a:moveTo>
                  <a:lnTo>
                    <a:pt x="20194226" y="0"/>
                  </a:lnTo>
                  <a:lnTo>
                    <a:pt x="20194226" y="1907984"/>
                  </a:lnTo>
                  <a:lnTo>
                    <a:pt x="0" y="19079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161925"/>
              <a:ext cx="20194227" cy="17460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0890"/>
                </a:lnSpc>
              </a:pPr>
              <a:r>
                <a:rPr lang="en-US" sz="10471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Mathematical Background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4452" y="884039"/>
            <a:ext cx="11340567" cy="7925218"/>
          </a:xfrm>
          <a:custGeom>
            <a:avLst/>
            <a:gdLst/>
            <a:ahLst/>
            <a:cxnLst/>
            <a:rect r="r" b="b" t="t" l="l"/>
            <a:pathLst>
              <a:path h="7925218" w="11340567">
                <a:moveTo>
                  <a:pt x="0" y="0"/>
                </a:moveTo>
                <a:lnTo>
                  <a:pt x="11340567" y="0"/>
                </a:lnTo>
                <a:lnTo>
                  <a:pt x="11340567" y="7925218"/>
                </a:lnTo>
                <a:lnTo>
                  <a:pt x="0" y="7925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6980" y="9127926"/>
            <a:ext cx="19220874" cy="3285009"/>
          </a:xfrm>
          <a:custGeom>
            <a:avLst/>
            <a:gdLst/>
            <a:ahLst/>
            <a:cxnLst/>
            <a:rect r="r" b="b" t="t" l="l"/>
            <a:pathLst>
              <a:path h="3285009" w="19220874">
                <a:moveTo>
                  <a:pt x="0" y="0"/>
                </a:moveTo>
                <a:lnTo>
                  <a:pt x="19220874" y="0"/>
                </a:lnTo>
                <a:lnTo>
                  <a:pt x="19220874" y="3285009"/>
                </a:lnTo>
                <a:lnTo>
                  <a:pt x="0" y="3285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40266" y="3154005"/>
            <a:ext cx="9001079" cy="3407186"/>
            <a:chOff x="0" y="0"/>
            <a:chExt cx="12001439" cy="4542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001439" cy="4542915"/>
            </a:xfrm>
            <a:custGeom>
              <a:avLst/>
              <a:gdLst/>
              <a:ahLst/>
              <a:cxnLst/>
              <a:rect r="r" b="b" t="t" l="l"/>
              <a:pathLst>
                <a:path h="4542915" w="12001439">
                  <a:moveTo>
                    <a:pt x="0" y="0"/>
                  </a:moveTo>
                  <a:lnTo>
                    <a:pt x="12001439" y="0"/>
                  </a:lnTo>
                  <a:lnTo>
                    <a:pt x="12001439" y="4542915"/>
                  </a:lnTo>
                  <a:lnTo>
                    <a:pt x="0" y="45429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2001439" cy="46191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882028" indent="-294009" lvl="2">
                <a:lnSpc>
                  <a:spcPts val="5401"/>
                </a:lnSpc>
                <a:buFont typeface="Arial"/>
                <a:buChar char="⚬"/>
              </a:pPr>
              <a:r>
                <a:rPr lang="en-US" sz="3858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Plasma Physics - Understand Controlled Discharges</a:t>
              </a:r>
            </a:p>
            <a:p>
              <a:pPr algn="l" marL="882028" indent="-294009" lvl="2">
                <a:lnSpc>
                  <a:spcPts val="5401"/>
                </a:lnSpc>
                <a:buFont typeface="Arial"/>
                <a:buChar char="⚬"/>
              </a:pPr>
              <a:r>
                <a:rPr lang="en-US" sz="3858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Simulating the natural branching patterns </a:t>
              </a:r>
            </a:p>
            <a:p>
              <a:pPr algn="l" marL="882028" indent="-294009" lvl="2">
                <a:lnSpc>
                  <a:spcPts val="5401"/>
                </a:lnSpc>
                <a:buFont typeface="Arial"/>
                <a:buChar char="⚬"/>
              </a:pPr>
              <a:r>
                <a:rPr lang="en-US" sz="3858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Weather Prediction 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964445" y="3023612"/>
            <a:ext cx="3988850" cy="5668909"/>
          </a:xfrm>
          <a:custGeom>
            <a:avLst/>
            <a:gdLst/>
            <a:ahLst/>
            <a:cxnLst/>
            <a:rect r="r" b="b" t="t" l="l"/>
            <a:pathLst>
              <a:path h="5668909" w="3988850">
                <a:moveTo>
                  <a:pt x="0" y="0"/>
                </a:moveTo>
                <a:lnTo>
                  <a:pt x="3988850" y="0"/>
                </a:lnTo>
                <a:lnTo>
                  <a:pt x="3988850" y="5668909"/>
                </a:lnTo>
                <a:lnTo>
                  <a:pt x="0" y="56689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27" r="0" b="-127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13486" y="1592624"/>
            <a:ext cx="9854637" cy="1430988"/>
            <a:chOff x="0" y="0"/>
            <a:chExt cx="13139516" cy="19079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139516" cy="1907984"/>
            </a:xfrm>
            <a:custGeom>
              <a:avLst/>
              <a:gdLst/>
              <a:ahLst/>
              <a:cxnLst/>
              <a:rect r="r" b="b" t="t" l="l"/>
              <a:pathLst>
                <a:path h="1907984" w="13139516">
                  <a:moveTo>
                    <a:pt x="0" y="0"/>
                  </a:moveTo>
                  <a:lnTo>
                    <a:pt x="13139516" y="0"/>
                  </a:lnTo>
                  <a:lnTo>
                    <a:pt x="13139516" y="1907984"/>
                  </a:lnTo>
                  <a:lnTo>
                    <a:pt x="0" y="19079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1925"/>
              <a:ext cx="13139516" cy="17460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0890"/>
                </a:lnSpc>
              </a:pPr>
              <a:r>
                <a:rPr lang="en-US" sz="10471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Applications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4452" y="884039"/>
            <a:ext cx="11469118" cy="7331064"/>
          </a:xfrm>
          <a:custGeom>
            <a:avLst/>
            <a:gdLst/>
            <a:ahLst/>
            <a:cxnLst/>
            <a:rect r="r" b="b" t="t" l="l"/>
            <a:pathLst>
              <a:path h="7331064" w="11469118">
                <a:moveTo>
                  <a:pt x="0" y="0"/>
                </a:moveTo>
                <a:lnTo>
                  <a:pt x="11469118" y="0"/>
                </a:lnTo>
                <a:lnTo>
                  <a:pt x="11469118" y="7331064"/>
                </a:lnTo>
                <a:lnTo>
                  <a:pt x="0" y="733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6980" y="9127926"/>
            <a:ext cx="19220874" cy="3285009"/>
          </a:xfrm>
          <a:custGeom>
            <a:avLst/>
            <a:gdLst/>
            <a:ahLst/>
            <a:cxnLst/>
            <a:rect r="r" b="b" t="t" l="l"/>
            <a:pathLst>
              <a:path h="3285009" w="19220874">
                <a:moveTo>
                  <a:pt x="0" y="0"/>
                </a:moveTo>
                <a:lnTo>
                  <a:pt x="19220874" y="0"/>
                </a:lnTo>
                <a:lnTo>
                  <a:pt x="19220874" y="3285009"/>
                </a:lnTo>
                <a:lnTo>
                  <a:pt x="0" y="3285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26514" y="6273851"/>
            <a:ext cx="6222158" cy="4853283"/>
          </a:xfrm>
          <a:custGeom>
            <a:avLst/>
            <a:gdLst/>
            <a:ahLst/>
            <a:cxnLst/>
            <a:rect r="r" b="b" t="t" l="l"/>
            <a:pathLst>
              <a:path h="4853283" w="6222158">
                <a:moveTo>
                  <a:pt x="0" y="0"/>
                </a:moveTo>
                <a:lnTo>
                  <a:pt x="6222158" y="0"/>
                </a:lnTo>
                <a:lnTo>
                  <a:pt x="6222158" y="4853283"/>
                </a:lnTo>
                <a:lnTo>
                  <a:pt x="0" y="48532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184" r="0" b="-184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1422939"/>
            <a:ext cx="13580249" cy="1430988"/>
            <a:chOff x="0" y="0"/>
            <a:chExt cx="18106999" cy="19079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06999" cy="1907984"/>
            </a:xfrm>
            <a:custGeom>
              <a:avLst/>
              <a:gdLst/>
              <a:ahLst/>
              <a:cxnLst/>
              <a:rect r="r" b="b" t="t" l="l"/>
              <a:pathLst>
                <a:path h="1907984" w="18106999">
                  <a:moveTo>
                    <a:pt x="0" y="0"/>
                  </a:moveTo>
                  <a:lnTo>
                    <a:pt x="18106999" y="0"/>
                  </a:lnTo>
                  <a:lnTo>
                    <a:pt x="18106999" y="1907984"/>
                  </a:lnTo>
                  <a:lnTo>
                    <a:pt x="0" y="19079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61925"/>
              <a:ext cx="18106999" cy="17460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10890"/>
                </a:lnSpc>
              </a:pPr>
              <a:r>
                <a:rPr lang="en-US" sz="10471">
                  <a:solidFill>
                    <a:srgbClr val="000000"/>
                  </a:solidFill>
                  <a:latin typeface="Guerrilla"/>
                  <a:ea typeface="Guerrilla"/>
                  <a:cs typeface="Guerrilla"/>
                  <a:sym typeface="Guerrilla"/>
                </a:rPr>
                <a:t>outcomes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80974" y="2882502"/>
            <a:ext cx="8818301" cy="4883333"/>
            <a:chOff x="0" y="0"/>
            <a:chExt cx="11757735" cy="65111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57735" cy="6511110"/>
            </a:xfrm>
            <a:custGeom>
              <a:avLst/>
              <a:gdLst/>
              <a:ahLst/>
              <a:cxnLst/>
              <a:rect r="r" b="b" t="t" l="l"/>
              <a:pathLst>
                <a:path h="6511110" w="11757735">
                  <a:moveTo>
                    <a:pt x="0" y="0"/>
                  </a:moveTo>
                  <a:lnTo>
                    <a:pt x="11757735" y="0"/>
                  </a:lnTo>
                  <a:lnTo>
                    <a:pt x="11757735" y="6511110"/>
                  </a:lnTo>
                  <a:lnTo>
                    <a:pt x="0" y="65111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11757735" cy="659683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055532" indent="-351844" lvl="2">
                <a:lnSpc>
                  <a:spcPts val="6463"/>
                </a:lnSpc>
                <a:buFont typeface="Arial"/>
                <a:buChar char="⚬"/>
              </a:pPr>
              <a:r>
                <a:rPr lang="en-US" sz="461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Simulate lightning patterns (2D)</a:t>
              </a:r>
            </a:p>
            <a:p>
              <a:pPr algn="l" marL="1055532" indent="-351844" lvl="2">
                <a:lnSpc>
                  <a:spcPts val="6463"/>
                </a:lnSpc>
                <a:buFont typeface="Arial"/>
                <a:buChar char="⚬"/>
              </a:pPr>
              <a:r>
                <a:rPr lang="en-US" sz="461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Identify the behavior of lightning under scenarios</a:t>
              </a:r>
            </a:p>
            <a:p>
              <a:pPr algn="l" marL="1055532" indent="-351844" lvl="2">
                <a:lnSpc>
                  <a:spcPts val="6463"/>
                </a:lnSpc>
                <a:buFont typeface="Arial"/>
                <a:buChar char="⚬"/>
              </a:pPr>
              <a:r>
                <a:rPr lang="en-US" sz="4617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Validate the laws of electric discharge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0F5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525" y="3611721"/>
            <a:ext cx="16744950" cy="2614613"/>
            <a:chOff x="0" y="0"/>
            <a:chExt cx="22326600" cy="34861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26600" cy="3486151"/>
            </a:xfrm>
            <a:custGeom>
              <a:avLst/>
              <a:gdLst/>
              <a:ahLst/>
              <a:cxnLst/>
              <a:rect r="r" b="b" t="t" l="l"/>
              <a:pathLst>
                <a:path h="3486151" w="22326600">
                  <a:moveTo>
                    <a:pt x="0" y="0"/>
                  </a:moveTo>
                  <a:lnTo>
                    <a:pt x="22326600" y="0"/>
                  </a:lnTo>
                  <a:lnTo>
                    <a:pt x="22326600" y="3486151"/>
                  </a:lnTo>
                  <a:lnTo>
                    <a:pt x="0" y="34861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0"/>
              <a:ext cx="22326600" cy="405765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1000"/>
                </a:lnSpc>
              </a:pPr>
              <a:r>
                <a:rPr lang="en-US" sz="15000" b="true">
                  <a:solidFill>
                    <a:srgbClr val="00000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Thank you!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DAGnV22sC1Q</dc:identifier>
  <dcterms:modified xsi:type="dcterms:W3CDTF">2011-08-01T06:04:30Z</dcterms:modified>
  <cp:revision>1</cp:revision>
  <dc:title>Project Proposal CompPhy_Edward Raphael &amp; Harry Chiu.pptx</dc:title>
</cp:coreProperties>
</file>