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chivo Black" charset="1" panose="020B0A03020202020B04"/>
      <p:regular r:id="rId17"/>
    </p:embeddedFont>
    <p:embeddedFont>
      <p:font typeface="Garet Bold" charset="1" panose="00000000000000000000"/>
      <p:regular r:id="rId18"/>
    </p:embeddedFont>
    <p:embeddedFont>
      <p:font typeface="Garet" charset="1" panose="00000000000000000000"/>
      <p:regular r:id="rId19"/>
    </p:embeddedFont>
    <p:embeddedFont>
      <p:font typeface="Canva San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5379298" y="8311463"/>
            <a:ext cx="1880002" cy="946837"/>
          </a:xfrm>
          <a:custGeom>
            <a:avLst/>
            <a:gdLst/>
            <a:ahLst/>
            <a:cxnLst/>
            <a:rect r="r" b="b" t="t" l="l"/>
            <a:pathLst>
              <a:path h="946837" w="1880002">
                <a:moveTo>
                  <a:pt x="0" y="0"/>
                </a:moveTo>
                <a:lnTo>
                  <a:pt x="1880002" y="0"/>
                </a:lnTo>
                <a:lnTo>
                  <a:pt x="1880002" y="946837"/>
                </a:lnTo>
                <a:lnTo>
                  <a:pt x="0" y="94683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885470" y="6394076"/>
            <a:ext cx="9373830" cy="370917"/>
          </a:xfrm>
          <a:prstGeom prst="rect">
            <a:avLst/>
          </a:prstGeom>
        </p:spPr>
        <p:txBody>
          <a:bodyPr anchor="t" rtlCol="false" tIns="0" lIns="0" bIns="0" rIns="0">
            <a:spAutoFit/>
          </a:bodyPr>
          <a:lstStyle/>
          <a:p>
            <a:pPr algn="r" marL="0" indent="0" lvl="0">
              <a:lnSpc>
                <a:spcPts val="2748"/>
              </a:lnSpc>
              <a:spcBef>
                <a:spcPct val="0"/>
              </a:spcBef>
            </a:pPr>
            <a:r>
              <a:rPr lang="en-US" sz="2748" spc="-217">
                <a:solidFill>
                  <a:srgbClr val="000000"/>
                </a:solidFill>
                <a:latin typeface="Archivo Black"/>
                <a:ea typeface="Archivo Black"/>
                <a:cs typeface="Archivo Black"/>
                <a:sym typeface="Archivo Black"/>
              </a:rPr>
              <a:t>By Edward Raphael &amp; Harry Chiu</a:t>
            </a:r>
          </a:p>
        </p:txBody>
      </p:sp>
      <p:sp>
        <p:nvSpPr>
          <p:cNvPr name="TextBox 5" id="5"/>
          <p:cNvSpPr txBox="true"/>
          <p:nvPr/>
        </p:nvSpPr>
        <p:spPr>
          <a:xfrm rot="0">
            <a:off x="1028700" y="8622533"/>
            <a:ext cx="4008486" cy="291582"/>
          </a:xfrm>
          <a:prstGeom prst="rect">
            <a:avLst/>
          </a:prstGeom>
        </p:spPr>
        <p:txBody>
          <a:bodyPr anchor="t" rtlCol="false" tIns="0" lIns="0" bIns="0" rIns="0">
            <a:spAutoFit/>
          </a:bodyPr>
          <a:lstStyle/>
          <a:p>
            <a:pPr algn="l" marL="0" indent="0" lvl="0">
              <a:lnSpc>
                <a:spcPts val="2476"/>
              </a:lnSpc>
              <a:spcBef>
                <a:spcPct val="0"/>
              </a:spcBef>
            </a:pPr>
            <a:r>
              <a:rPr lang="en-US" b="true" sz="1905">
                <a:solidFill>
                  <a:srgbClr val="2B2B2B"/>
                </a:solidFill>
                <a:latin typeface="Garet Bold"/>
                <a:ea typeface="Garet Bold"/>
                <a:cs typeface="Garet Bold"/>
                <a:sym typeface="Garet Bold"/>
              </a:rPr>
              <a:t>NAME OF PROJECT:</a:t>
            </a:r>
          </a:p>
        </p:txBody>
      </p:sp>
      <p:sp>
        <p:nvSpPr>
          <p:cNvPr name="TextBox 6" id="6"/>
          <p:cNvSpPr txBox="true"/>
          <p:nvPr/>
        </p:nvSpPr>
        <p:spPr>
          <a:xfrm rot="0">
            <a:off x="1028700" y="8966718"/>
            <a:ext cx="4008486" cy="597836"/>
          </a:xfrm>
          <a:prstGeom prst="rect">
            <a:avLst/>
          </a:prstGeom>
        </p:spPr>
        <p:txBody>
          <a:bodyPr anchor="t" rtlCol="false" tIns="0" lIns="0" bIns="0" rIns="0">
            <a:spAutoFit/>
          </a:bodyPr>
          <a:lstStyle/>
          <a:p>
            <a:pPr algn="l" marL="0" indent="0" lvl="0">
              <a:lnSpc>
                <a:spcPts val="2476"/>
              </a:lnSpc>
              <a:spcBef>
                <a:spcPct val="0"/>
              </a:spcBef>
            </a:pPr>
            <a:r>
              <a:rPr lang="en-US" b="true" sz="1905">
                <a:solidFill>
                  <a:srgbClr val="2B2B2B"/>
                </a:solidFill>
                <a:latin typeface="Garet Bold"/>
                <a:ea typeface="Garet Bold"/>
                <a:cs typeface="Garet Bold"/>
                <a:sym typeface="Garet Bold"/>
              </a:rPr>
              <a:t>Lightning Modelling and Simulation in Python</a:t>
            </a:r>
          </a:p>
        </p:txBody>
      </p:sp>
      <p:sp>
        <p:nvSpPr>
          <p:cNvPr name="TextBox 7" id="7"/>
          <p:cNvSpPr txBox="true"/>
          <p:nvPr/>
        </p:nvSpPr>
        <p:spPr>
          <a:xfrm rot="0">
            <a:off x="6485854" y="3950633"/>
            <a:ext cx="10773446" cy="2304638"/>
          </a:xfrm>
          <a:prstGeom prst="rect">
            <a:avLst/>
          </a:prstGeom>
        </p:spPr>
        <p:txBody>
          <a:bodyPr anchor="t" rtlCol="false" tIns="0" lIns="0" bIns="0" rIns="0">
            <a:spAutoFit/>
          </a:bodyPr>
          <a:lstStyle/>
          <a:p>
            <a:pPr algn="r" marL="0" indent="0" lvl="0">
              <a:lnSpc>
                <a:spcPts val="8490"/>
              </a:lnSpc>
              <a:spcBef>
                <a:spcPct val="0"/>
              </a:spcBef>
            </a:pPr>
            <a:r>
              <a:rPr lang="en-US" sz="10885" spc="-859" u="none">
                <a:solidFill>
                  <a:srgbClr val="000000"/>
                </a:solidFill>
                <a:latin typeface="Archivo Black"/>
                <a:ea typeface="Archivo Black"/>
                <a:cs typeface="Archivo Black"/>
                <a:sym typeface="Archivo Black"/>
              </a:rPr>
              <a:t>PROJECT</a:t>
            </a:r>
          </a:p>
          <a:p>
            <a:pPr algn="r" marL="0" indent="0" lvl="0">
              <a:lnSpc>
                <a:spcPts val="8490"/>
              </a:lnSpc>
              <a:spcBef>
                <a:spcPct val="0"/>
              </a:spcBef>
            </a:pPr>
            <a:r>
              <a:rPr lang="en-US" sz="10885" spc="-859" u="none">
                <a:solidFill>
                  <a:srgbClr val="000000"/>
                </a:solidFill>
                <a:latin typeface="Archivo Black"/>
                <a:ea typeface="Archivo Black"/>
                <a:cs typeface="Archivo Black"/>
                <a:sym typeface="Archivo Black"/>
              </a:rPr>
              <a:t>MILESTONE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3185459" y="4796740"/>
            <a:ext cx="11917083" cy="1074519"/>
          </a:xfrm>
          <a:prstGeom prst="rect">
            <a:avLst/>
          </a:prstGeom>
        </p:spPr>
        <p:txBody>
          <a:bodyPr anchor="t" rtlCol="false" tIns="0" lIns="0" bIns="0" rIns="0">
            <a:spAutoFit/>
          </a:bodyPr>
          <a:lstStyle/>
          <a:p>
            <a:pPr algn="ctr">
              <a:lnSpc>
                <a:spcPts val="7495"/>
              </a:lnSpc>
            </a:pPr>
            <a:r>
              <a:rPr lang="en-US" sz="9609" spc="-759">
                <a:solidFill>
                  <a:srgbClr val="000000"/>
                </a:solidFill>
                <a:latin typeface="Archivo Black"/>
                <a:ea typeface="Archivo Black"/>
                <a:cs typeface="Archivo Black"/>
                <a:sym typeface="Archivo Black"/>
              </a:rPr>
              <a:t>Thank you</a:t>
            </a:r>
          </a:p>
        </p:txBody>
      </p:sp>
      <p:sp>
        <p:nvSpPr>
          <p:cNvPr name="AutoShape 4" id="4"/>
          <p:cNvSpPr/>
          <p:nvPr/>
        </p:nvSpPr>
        <p:spPr>
          <a:xfrm rot="0">
            <a:off x="-585133" y="8805859"/>
            <a:ext cx="18873133" cy="0"/>
          </a:xfrm>
          <a:prstGeom prst="line">
            <a:avLst/>
          </a:prstGeom>
          <a:ln cap="rnd" w="9525">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028700" y="7829356"/>
            <a:ext cx="2611028" cy="1428944"/>
          </a:xfrm>
          <a:custGeom>
            <a:avLst/>
            <a:gdLst/>
            <a:ahLst/>
            <a:cxnLst/>
            <a:rect r="r" b="b" t="t" l="l"/>
            <a:pathLst>
              <a:path h="1428944" w="2611028">
                <a:moveTo>
                  <a:pt x="0" y="0"/>
                </a:moveTo>
                <a:lnTo>
                  <a:pt x="2611028" y="0"/>
                </a:lnTo>
                <a:lnTo>
                  <a:pt x="2611028" y="1428944"/>
                </a:lnTo>
                <a:lnTo>
                  <a:pt x="0" y="14289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1247775"/>
            <a:ext cx="5660824" cy="662237"/>
          </a:xfrm>
          <a:prstGeom prst="rect">
            <a:avLst/>
          </a:prstGeom>
        </p:spPr>
        <p:txBody>
          <a:bodyPr anchor="t" rtlCol="false" tIns="0" lIns="0" bIns="0" rIns="0">
            <a:spAutoFit/>
          </a:bodyPr>
          <a:lstStyle/>
          <a:p>
            <a:pPr algn="l" marL="0" indent="0" lvl="0">
              <a:lnSpc>
                <a:spcPts val="4530"/>
              </a:lnSpc>
              <a:spcBef>
                <a:spcPct val="0"/>
              </a:spcBef>
            </a:pPr>
            <a:r>
              <a:rPr lang="en-US" sz="5808" spc="-458">
                <a:solidFill>
                  <a:srgbClr val="000000"/>
                </a:solidFill>
                <a:latin typeface="Archivo Black"/>
                <a:ea typeface="Archivo Black"/>
                <a:cs typeface="Archivo Black"/>
                <a:sym typeface="Archivo Black"/>
              </a:rPr>
              <a:t>References</a:t>
            </a:r>
          </a:p>
        </p:txBody>
      </p:sp>
      <p:sp>
        <p:nvSpPr>
          <p:cNvPr name="TextBox 5" id="5"/>
          <p:cNvSpPr txBox="true"/>
          <p:nvPr/>
        </p:nvSpPr>
        <p:spPr>
          <a:xfrm rot="0">
            <a:off x="1028700" y="2652858"/>
            <a:ext cx="14585190" cy="2223135"/>
          </a:xfrm>
          <a:prstGeom prst="rect">
            <a:avLst/>
          </a:prstGeom>
        </p:spPr>
        <p:txBody>
          <a:bodyPr anchor="t" rtlCol="false" tIns="0" lIns="0" bIns="0" rIns="0">
            <a:spAutoFit/>
          </a:bodyPr>
          <a:lstStyle/>
          <a:p>
            <a:pPr algn="l">
              <a:lnSpc>
                <a:spcPts val="2939"/>
              </a:lnSpc>
            </a:pPr>
            <a:r>
              <a:rPr lang="en-US" sz="2099" b="true">
                <a:solidFill>
                  <a:srgbClr val="000000"/>
                </a:solidFill>
                <a:latin typeface="Garet Bold"/>
                <a:ea typeface="Garet Bold"/>
                <a:cs typeface="Garet Bold"/>
                <a:sym typeface="Garet Bold"/>
              </a:rPr>
              <a:t>https://siliconwit.com/modelling-and-simulation-in-python/lightning-strike</a:t>
            </a:r>
          </a:p>
          <a:p>
            <a:pPr algn="ctr">
              <a:lnSpc>
                <a:spcPts val="2939"/>
              </a:lnSpc>
            </a:pPr>
          </a:p>
          <a:p>
            <a:pPr algn="l">
              <a:lnSpc>
                <a:spcPts val="2939"/>
              </a:lnSpc>
              <a:spcBef>
                <a:spcPct val="0"/>
              </a:spcBef>
            </a:pPr>
            <a:r>
              <a:rPr lang="en-US" b="true" sz="2099">
                <a:solidFill>
                  <a:srgbClr val="000000"/>
                </a:solidFill>
                <a:latin typeface="Garet Bold"/>
                <a:ea typeface="Garet Bold"/>
                <a:cs typeface="Garet Bold"/>
                <a:sym typeface="Garet Bold"/>
              </a:rPr>
              <a:t>Riousset, J. A., Pasko, V. P., Krehbiel, P. R., Thomas, R. J., &amp; Rison, W. (2007). Three‐dimensional fractal modeling of intracloud lightning discharge in a New Mexico thunderstorm and comparison with lightning mapping observations. Journal of Geophysical Research Atmospheres, 112(D15). https://doi.org/10.1029/2006jd007621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aphicFrame>
        <p:nvGraphicFramePr>
          <p:cNvPr name="Table 3" id="3"/>
          <p:cNvGraphicFramePr>
            <a:graphicFrameLocks noGrp="true"/>
          </p:cNvGraphicFramePr>
          <p:nvPr/>
        </p:nvGraphicFramePr>
        <p:xfrm>
          <a:off x="10032474" y="1559650"/>
          <a:ext cx="6511183" cy="4933950"/>
        </p:xfrm>
        <a:graphic>
          <a:graphicData uri="http://schemas.openxmlformats.org/drawingml/2006/table">
            <a:tbl>
              <a:tblPr/>
              <a:tblGrid>
                <a:gridCol w="866395"/>
                <a:gridCol w="5025021"/>
              </a:tblGrid>
              <a:tr h="822325">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03</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Objectives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2325">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04</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Descriptions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2325">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06</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Timeline &amp; Gantt Chart</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2325">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08</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Visualization</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2325">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09</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Code Implementations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22325">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11</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799"/>
                        </a:lnSpc>
                        <a:defRPr/>
                      </a:pPr>
                      <a:r>
                        <a:rPr lang="en-US" sz="1999" b="true">
                          <a:solidFill>
                            <a:srgbClr val="000000"/>
                          </a:solidFill>
                          <a:latin typeface="Garet Bold"/>
                          <a:ea typeface="Garet Bold"/>
                          <a:cs typeface="Garet Bold"/>
                          <a:sym typeface="Garet Bold"/>
                        </a:rPr>
                        <a:t>Sources</a:t>
                      </a:r>
                      <a:endParaRPr lang="en-US" sz="1100"/>
                    </a:p>
                  </a:txBody>
                  <a:tcPr marL="190500" marR="190500" marT="190500" marB="19050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4" id="4"/>
          <p:cNvSpPr/>
          <p:nvPr/>
        </p:nvSpPr>
        <p:spPr>
          <a:xfrm flipH="false" flipV="false" rot="0">
            <a:off x="-706637" y="1559650"/>
            <a:ext cx="9125543" cy="7167700"/>
          </a:xfrm>
          <a:custGeom>
            <a:avLst/>
            <a:gdLst/>
            <a:ahLst/>
            <a:cxnLst/>
            <a:rect r="r" b="b" t="t" l="l"/>
            <a:pathLst>
              <a:path h="7167700" w="9125543">
                <a:moveTo>
                  <a:pt x="0" y="0"/>
                </a:moveTo>
                <a:lnTo>
                  <a:pt x="9125544" y="0"/>
                </a:lnTo>
                <a:lnTo>
                  <a:pt x="9125544" y="7167700"/>
                </a:lnTo>
                <a:lnTo>
                  <a:pt x="0" y="71677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799313" y="0"/>
            <a:ext cx="3488687" cy="1198840"/>
          </a:xfrm>
          <a:custGeom>
            <a:avLst/>
            <a:gdLst/>
            <a:ahLst/>
            <a:cxnLst/>
            <a:rect r="r" b="b" t="t" l="l"/>
            <a:pathLst>
              <a:path h="1198840" w="3488687">
                <a:moveTo>
                  <a:pt x="0" y="0"/>
                </a:moveTo>
                <a:lnTo>
                  <a:pt x="3488687" y="0"/>
                </a:lnTo>
                <a:lnTo>
                  <a:pt x="3488687" y="1198840"/>
                </a:lnTo>
                <a:lnTo>
                  <a:pt x="0" y="11988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1604641" y="2439692"/>
            <a:ext cx="6531462" cy="785704"/>
          </a:xfrm>
          <a:prstGeom prst="rect">
            <a:avLst/>
          </a:prstGeom>
        </p:spPr>
        <p:txBody>
          <a:bodyPr anchor="t" rtlCol="false" tIns="0" lIns="0" bIns="0" rIns="0">
            <a:spAutoFit/>
          </a:bodyPr>
          <a:lstStyle/>
          <a:p>
            <a:pPr algn="just" marL="0" indent="0" lvl="0">
              <a:lnSpc>
                <a:spcPts val="5808"/>
              </a:lnSpc>
              <a:spcBef>
                <a:spcPct val="0"/>
              </a:spcBef>
            </a:pPr>
            <a:r>
              <a:rPr lang="en-US" sz="5808" spc="-458">
                <a:solidFill>
                  <a:srgbClr val="FFFFFF"/>
                </a:solidFill>
                <a:latin typeface="Archivo Black"/>
                <a:ea typeface="Archivo Black"/>
                <a:cs typeface="Archivo Black"/>
                <a:sym typeface="Archivo Black"/>
              </a:rPr>
              <a:t>Agenda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a:off x="-585133" y="7199407"/>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a:off x="-585133" y="9849018"/>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2095936" y="4487883"/>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8307737" y="4487883"/>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519538" y="4487883"/>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10800000">
            <a:off x="13734007" y="-224671"/>
            <a:ext cx="2611028" cy="4114800"/>
          </a:xfrm>
          <a:custGeom>
            <a:avLst/>
            <a:gdLst/>
            <a:ahLst/>
            <a:cxnLst/>
            <a:rect r="r" b="b" t="t" l="l"/>
            <a:pathLst>
              <a:path h="4114800" w="2611028">
                <a:moveTo>
                  <a:pt x="0" y="0"/>
                </a:moveTo>
                <a:lnTo>
                  <a:pt x="2611027" y="0"/>
                </a:lnTo>
                <a:lnTo>
                  <a:pt x="261102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028700" y="1557564"/>
            <a:ext cx="7279037" cy="1519129"/>
          </a:xfrm>
          <a:prstGeom prst="rect">
            <a:avLst/>
          </a:prstGeom>
        </p:spPr>
        <p:txBody>
          <a:bodyPr anchor="t" rtlCol="false" tIns="0" lIns="0" bIns="0" rIns="0">
            <a:spAutoFit/>
          </a:bodyPr>
          <a:lstStyle/>
          <a:p>
            <a:pPr algn="l" marL="0" indent="0" lvl="0">
              <a:lnSpc>
                <a:spcPts val="5808"/>
              </a:lnSpc>
              <a:spcBef>
                <a:spcPct val="0"/>
              </a:spcBef>
            </a:pPr>
            <a:r>
              <a:rPr lang="en-US" sz="5808" spc="-458">
                <a:solidFill>
                  <a:srgbClr val="000000"/>
                </a:solidFill>
                <a:latin typeface="Archivo Black"/>
                <a:ea typeface="Archivo Black"/>
                <a:cs typeface="Archivo Black"/>
                <a:sym typeface="Archivo Black"/>
              </a:rPr>
              <a:t>Objectives and Goals</a:t>
            </a:r>
          </a:p>
        </p:txBody>
      </p:sp>
      <p:sp>
        <p:nvSpPr>
          <p:cNvPr name="TextBox 10" id="10"/>
          <p:cNvSpPr txBox="true"/>
          <p:nvPr/>
        </p:nvSpPr>
        <p:spPr>
          <a:xfrm rot="0">
            <a:off x="1028700" y="5558791"/>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Goal # 1</a:t>
            </a:r>
          </a:p>
        </p:txBody>
      </p:sp>
      <p:sp>
        <p:nvSpPr>
          <p:cNvPr name="TextBox 11" id="11"/>
          <p:cNvSpPr txBox="true"/>
          <p:nvPr/>
        </p:nvSpPr>
        <p:spPr>
          <a:xfrm rot="0">
            <a:off x="7240501" y="5558791"/>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Goal # 2</a:t>
            </a:r>
          </a:p>
        </p:txBody>
      </p:sp>
      <p:sp>
        <p:nvSpPr>
          <p:cNvPr name="TextBox 12" id="12"/>
          <p:cNvSpPr txBox="true"/>
          <p:nvPr/>
        </p:nvSpPr>
        <p:spPr>
          <a:xfrm rot="0">
            <a:off x="424020" y="6162134"/>
            <a:ext cx="5016359" cy="737235"/>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Simu</a:t>
            </a:r>
            <a:r>
              <a:rPr lang="en-US" sz="2099" u="none">
                <a:solidFill>
                  <a:srgbClr val="000000"/>
                </a:solidFill>
                <a:latin typeface="Garet"/>
                <a:ea typeface="Garet"/>
                <a:cs typeface="Garet"/>
                <a:sym typeface="Garet"/>
              </a:rPr>
              <a:t>late lightning formation using recursive fractal algorithms.</a:t>
            </a:r>
          </a:p>
        </p:txBody>
      </p:sp>
      <p:sp>
        <p:nvSpPr>
          <p:cNvPr name="TextBox 13" id="13"/>
          <p:cNvSpPr txBox="true"/>
          <p:nvPr/>
        </p:nvSpPr>
        <p:spPr>
          <a:xfrm rot="0">
            <a:off x="6635821" y="6162134"/>
            <a:ext cx="5016359" cy="737235"/>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Integ</a:t>
            </a:r>
            <a:r>
              <a:rPr lang="en-US" sz="2099" u="none">
                <a:solidFill>
                  <a:srgbClr val="000000"/>
                </a:solidFill>
                <a:latin typeface="Garet"/>
                <a:ea typeface="Garet"/>
                <a:cs typeface="Garet"/>
                <a:sym typeface="Garet"/>
              </a:rPr>
              <a:t>rate physical principles, particularly electric field influence.</a:t>
            </a:r>
          </a:p>
        </p:txBody>
      </p:sp>
      <p:sp>
        <p:nvSpPr>
          <p:cNvPr name="TextBox 14" id="14"/>
          <p:cNvSpPr txBox="true"/>
          <p:nvPr/>
        </p:nvSpPr>
        <p:spPr>
          <a:xfrm rot="0">
            <a:off x="13452302" y="5558791"/>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Goal # 3</a:t>
            </a:r>
          </a:p>
        </p:txBody>
      </p:sp>
      <p:sp>
        <p:nvSpPr>
          <p:cNvPr name="TextBox 15" id="15"/>
          <p:cNvSpPr txBox="true"/>
          <p:nvPr/>
        </p:nvSpPr>
        <p:spPr>
          <a:xfrm rot="0">
            <a:off x="12847622" y="6162134"/>
            <a:ext cx="5016359" cy="737235"/>
          </a:xfrm>
          <a:prstGeom prst="rect">
            <a:avLst/>
          </a:prstGeom>
        </p:spPr>
        <p:txBody>
          <a:bodyPr anchor="t" rtlCol="false" tIns="0" lIns="0" bIns="0" rIns="0">
            <a:spAutoFit/>
          </a:bodyPr>
          <a:lstStyle/>
          <a:p>
            <a:pPr algn="ctr" marL="0" indent="0" lvl="0">
              <a:lnSpc>
                <a:spcPts val="2939"/>
              </a:lnSpc>
              <a:spcBef>
                <a:spcPct val="0"/>
              </a:spcBef>
            </a:pPr>
            <a:r>
              <a:rPr lang="en-US" sz="2099">
                <a:solidFill>
                  <a:srgbClr val="000000"/>
                </a:solidFill>
                <a:latin typeface="Garet"/>
                <a:ea typeface="Garet"/>
                <a:cs typeface="Garet"/>
                <a:sym typeface="Garet"/>
              </a:rPr>
              <a:t>Visua</a:t>
            </a:r>
            <a:r>
              <a:rPr lang="en-US" sz="2099" u="none">
                <a:solidFill>
                  <a:srgbClr val="000000"/>
                </a:solidFill>
                <a:latin typeface="Garet"/>
                <a:ea typeface="Garet"/>
                <a:cs typeface="Garet"/>
                <a:sym typeface="Garet"/>
              </a:rPr>
              <a:t>lize natural lightning behavior with 2D plots and animations.</a:t>
            </a:r>
          </a:p>
        </p:txBody>
      </p:sp>
      <p:sp>
        <p:nvSpPr>
          <p:cNvPr name="Freeform 16" id="16"/>
          <p:cNvSpPr/>
          <p:nvPr/>
        </p:nvSpPr>
        <p:spPr>
          <a:xfrm flipH="false" flipV="false" rot="0">
            <a:off x="8307737" y="7270844"/>
            <a:ext cx="1672526" cy="702461"/>
          </a:xfrm>
          <a:custGeom>
            <a:avLst/>
            <a:gdLst/>
            <a:ahLst/>
            <a:cxnLst/>
            <a:rect r="r" b="b" t="t" l="l"/>
            <a:pathLst>
              <a:path h="702461" w="1672526">
                <a:moveTo>
                  <a:pt x="0" y="0"/>
                </a:moveTo>
                <a:lnTo>
                  <a:pt x="1672526" y="0"/>
                </a:lnTo>
                <a:lnTo>
                  <a:pt x="1672526" y="702461"/>
                </a:lnTo>
                <a:lnTo>
                  <a:pt x="0" y="7024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7240501" y="8341753"/>
            <a:ext cx="3806998" cy="48577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Garet Bold"/>
                <a:ea typeface="Garet Bold"/>
                <a:cs typeface="Garet Bold"/>
                <a:sym typeface="Garet Bold"/>
              </a:rPr>
              <a:t>Goal # 4</a:t>
            </a:r>
          </a:p>
        </p:txBody>
      </p:sp>
      <p:sp>
        <p:nvSpPr>
          <p:cNvPr name="TextBox 18" id="18"/>
          <p:cNvSpPr txBox="true"/>
          <p:nvPr/>
        </p:nvSpPr>
        <p:spPr>
          <a:xfrm rot="0">
            <a:off x="6356676" y="8941828"/>
            <a:ext cx="5574649" cy="737235"/>
          </a:xfrm>
          <a:prstGeom prst="rect">
            <a:avLst/>
          </a:prstGeom>
        </p:spPr>
        <p:txBody>
          <a:bodyPr anchor="t" rtlCol="false" tIns="0" lIns="0" bIns="0" rIns="0">
            <a:spAutoFit/>
          </a:bodyPr>
          <a:lstStyle/>
          <a:p>
            <a:pPr algn="ctr">
              <a:lnSpc>
                <a:spcPts val="2939"/>
              </a:lnSpc>
              <a:spcBef>
                <a:spcPct val="0"/>
              </a:spcBef>
            </a:pPr>
            <a:r>
              <a:rPr lang="en-US" sz="2099">
                <a:solidFill>
                  <a:srgbClr val="000000"/>
                </a:solidFill>
                <a:latin typeface="Garet"/>
                <a:ea typeface="Garet"/>
                <a:cs typeface="Garet"/>
                <a:sym typeface="Garet"/>
              </a:rPr>
              <a:t>An</a:t>
            </a:r>
            <a:r>
              <a:rPr lang="en-US" sz="2099" u="none">
                <a:solidFill>
                  <a:srgbClr val="000000"/>
                </a:solidFill>
                <a:latin typeface="Garet"/>
                <a:ea typeface="Garet"/>
                <a:cs typeface="Garet"/>
                <a:sym typeface="Garet"/>
              </a:rPr>
              <a:t>alyze behavior under environmental variations (e.g., pressure, humidity).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pSp>
        <p:nvGrpSpPr>
          <p:cNvPr name="Group 3" id="3"/>
          <p:cNvGrpSpPr/>
          <p:nvPr/>
        </p:nvGrpSpPr>
        <p:grpSpPr>
          <a:xfrm rot="0">
            <a:off x="1028700" y="3905948"/>
            <a:ext cx="11401202" cy="3825875"/>
            <a:chOff x="0" y="0"/>
            <a:chExt cx="15201602" cy="5101167"/>
          </a:xfrm>
        </p:grpSpPr>
        <p:sp>
          <p:nvSpPr>
            <p:cNvPr name="TextBox 4" id="4"/>
            <p:cNvSpPr txBox="true"/>
            <p:nvPr/>
          </p:nvSpPr>
          <p:spPr>
            <a:xfrm rot="0">
              <a:off x="1083682" y="-38100"/>
              <a:ext cx="14117921" cy="5139267"/>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Fractal Segment Construction:</a:t>
              </a:r>
            </a:p>
            <a:p>
              <a:pPr algn="l">
                <a:lnSpc>
                  <a:spcPts val="2800"/>
                </a:lnSpc>
              </a:pPr>
              <a:r>
                <a:rPr lang="en-US" sz="2000">
                  <a:solidFill>
                    <a:srgbClr val="000000"/>
                  </a:solidFill>
                  <a:latin typeface="Garet"/>
                  <a:ea typeface="Garet"/>
                  <a:cs typeface="Garet"/>
                  <a:sym typeface="Garet"/>
                </a:rPr>
                <a:t>• Midpoint: M = (A + B) / 2</a:t>
              </a:r>
            </a:p>
            <a:p>
              <a:pPr algn="l">
                <a:lnSpc>
                  <a:spcPts val="2800"/>
                </a:lnSpc>
              </a:pPr>
              <a:r>
                <a:rPr lang="en-US" sz="2000">
                  <a:solidFill>
                    <a:srgbClr val="000000"/>
                  </a:solidFill>
                  <a:latin typeface="Garet"/>
                  <a:ea typeface="Garet"/>
                  <a:cs typeface="Garet"/>
                  <a:sym typeface="Garet"/>
                </a:rPr>
                <a:t>• Normal Vector: n = [-(yB - yA), xB - xA] / ||...||</a:t>
              </a:r>
            </a:p>
            <a:p>
              <a:pPr algn="l">
                <a:lnSpc>
                  <a:spcPts val="2800"/>
                </a:lnSpc>
              </a:pPr>
              <a:r>
                <a:rPr lang="en-US" sz="2000">
                  <a:solidFill>
                    <a:srgbClr val="000000"/>
                  </a:solidFill>
                  <a:latin typeface="Garet"/>
                  <a:ea typeface="Garet"/>
                  <a:cs typeface="Garet"/>
                  <a:sym typeface="Garet"/>
                </a:rPr>
                <a:t>• Offset Midpoint: M' = M + offset * n</a:t>
              </a:r>
            </a:p>
            <a:p>
              <a:pPr algn="l">
                <a:lnSpc>
                  <a:spcPts val="2800"/>
                </a:lnSpc>
              </a:pPr>
              <a:r>
                <a:rPr lang="en-US" sz="2000">
                  <a:solidFill>
                    <a:srgbClr val="000000"/>
                  </a:solidFill>
                  <a:latin typeface="Garet"/>
                  <a:ea typeface="Garet"/>
                  <a:cs typeface="Garet"/>
                  <a:sym typeface="Garet"/>
                </a:rPr>
                <a:t>• Recursive Subdivision builds complexity (generations)</a:t>
              </a:r>
            </a:p>
            <a:p>
              <a:pPr algn="l">
                <a:lnSpc>
                  <a:spcPts val="2800"/>
                </a:lnSpc>
              </a:pPr>
            </a:p>
            <a:p>
              <a:pPr algn="l">
                <a:lnSpc>
                  <a:spcPts val="2800"/>
                </a:lnSpc>
              </a:pPr>
              <a:r>
                <a:rPr lang="en-US" sz="2000">
                  <a:solidFill>
                    <a:srgbClr val="000000"/>
                  </a:solidFill>
                  <a:latin typeface="Garet"/>
                  <a:ea typeface="Garet"/>
                  <a:cs typeface="Garet"/>
                  <a:sym typeface="Garet"/>
                </a:rPr>
                <a:t>Branching Mechanics:</a:t>
              </a:r>
            </a:p>
            <a:p>
              <a:pPr algn="l">
                <a:lnSpc>
                  <a:spcPts val="2800"/>
                </a:lnSpc>
              </a:pPr>
              <a:r>
                <a:rPr lang="en-US" sz="2000">
                  <a:solidFill>
                    <a:srgbClr val="000000"/>
                  </a:solidFill>
                  <a:latin typeface="Garet"/>
                  <a:ea typeface="Garet"/>
                  <a:cs typeface="Garet"/>
                  <a:sym typeface="Garet"/>
                </a:rPr>
                <a:t>• Probability: branch if random() &lt; p_branch</a:t>
              </a:r>
            </a:p>
            <a:p>
              <a:pPr algn="l">
                <a:lnSpc>
                  <a:spcPts val="2800"/>
                </a:lnSpc>
              </a:pPr>
              <a:r>
                <a:rPr lang="en-US" sz="2000">
                  <a:solidFill>
                    <a:srgbClr val="000000"/>
                  </a:solidFill>
                  <a:latin typeface="Garet"/>
                  <a:ea typeface="Garet"/>
                  <a:cs typeface="Garet"/>
                  <a:sym typeface="Garet"/>
                </a:rPr>
                <a:t>• Rotation Matrix: rotates branch direction R(θ)</a:t>
              </a:r>
            </a:p>
            <a:p>
              <a:pPr algn="l">
                <a:lnSpc>
                  <a:spcPts val="2800"/>
                </a:lnSpc>
              </a:pPr>
              <a:r>
                <a:rPr lang="en-US" sz="2000">
                  <a:solidFill>
                    <a:srgbClr val="000000"/>
                  </a:solidFill>
                  <a:latin typeface="Garet"/>
                  <a:ea typeface="Garet"/>
                  <a:cs typeface="Garet"/>
                  <a:sym typeface="Garet"/>
                </a:rPr>
                <a:t>• Segment Decay: L_new = L_old * decay_factor</a:t>
              </a:r>
            </a:p>
            <a:p>
              <a:pPr algn="l">
                <a:lnSpc>
                  <a:spcPts val="2800"/>
                </a:lnSpc>
              </a:pPr>
            </a:p>
          </p:txBody>
        </p:sp>
        <p:sp>
          <p:nvSpPr>
            <p:cNvPr name="TextBox 5" id="5"/>
            <p:cNvSpPr txBox="true"/>
            <p:nvPr/>
          </p:nvSpPr>
          <p:spPr>
            <a:xfrm rot="0">
              <a:off x="0" y="-38100"/>
              <a:ext cx="623561" cy="440267"/>
            </a:xfrm>
            <a:prstGeom prst="rect">
              <a:avLst/>
            </a:prstGeom>
          </p:spPr>
          <p:txBody>
            <a:bodyPr anchor="t" rtlCol="false" tIns="0" lIns="0" bIns="0" rIns="0">
              <a:spAutoFit/>
            </a:bodyPr>
            <a:lstStyle/>
            <a:p>
              <a:pPr algn="r">
                <a:lnSpc>
                  <a:spcPts val="2800"/>
                </a:lnSpc>
              </a:pPr>
              <a:r>
                <a:rPr lang="en-US" b="true" sz="2000">
                  <a:solidFill>
                    <a:srgbClr val="000000"/>
                  </a:solidFill>
                  <a:latin typeface="Garet Bold"/>
                  <a:ea typeface="Garet Bold"/>
                  <a:cs typeface="Garet Bold"/>
                  <a:sym typeface="Garet Bold"/>
                </a:rPr>
                <a:t>02</a:t>
              </a:r>
            </a:p>
          </p:txBody>
        </p:sp>
      </p:grpSp>
      <p:grpSp>
        <p:nvGrpSpPr>
          <p:cNvPr name="Group 6" id="6"/>
          <p:cNvGrpSpPr/>
          <p:nvPr/>
        </p:nvGrpSpPr>
        <p:grpSpPr>
          <a:xfrm rot="0">
            <a:off x="1028700" y="1167791"/>
            <a:ext cx="11401202" cy="2063750"/>
            <a:chOff x="0" y="0"/>
            <a:chExt cx="15201602" cy="2751667"/>
          </a:xfrm>
        </p:grpSpPr>
        <p:sp>
          <p:nvSpPr>
            <p:cNvPr name="TextBox 7" id="7"/>
            <p:cNvSpPr txBox="true"/>
            <p:nvPr/>
          </p:nvSpPr>
          <p:spPr>
            <a:xfrm rot="0">
              <a:off x="1083682" y="-38100"/>
              <a:ext cx="14117921" cy="2789767"/>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What Causes Lightning?</a:t>
              </a:r>
            </a:p>
            <a:p>
              <a:pPr algn="l">
                <a:lnSpc>
                  <a:spcPts val="2800"/>
                </a:lnSpc>
              </a:pPr>
              <a:r>
                <a:rPr lang="en-US" sz="2000">
                  <a:solidFill>
                    <a:srgbClr val="000000"/>
                  </a:solidFill>
                  <a:latin typeface="Garet"/>
                  <a:ea typeface="Garet"/>
                  <a:cs typeface="Garet"/>
                  <a:sym typeface="Garet"/>
                </a:rPr>
                <a:t>Collisions between the ice particles and water droplets causes there to be a separation of positive and negative charges. This buildup of said charges creates an electric field between the clouds and the ground strong enough to generate lightning. The lightning is produced once the field exceeds a certain threshold where air becomes ionized and plasma channels form. </a:t>
              </a:r>
            </a:p>
          </p:txBody>
        </p:sp>
        <p:sp>
          <p:nvSpPr>
            <p:cNvPr name="TextBox 8" id="8"/>
            <p:cNvSpPr txBox="true"/>
            <p:nvPr/>
          </p:nvSpPr>
          <p:spPr>
            <a:xfrm rot="0">
              <a:off x="0" y="-38100"/>
              <a:ext cx="623561" cy="440267"/>
            </a:xfrm>
            <a:prstGeom prst="rect">
              <a:avLst/>
            </a:prstGeom>
          </p:spPr>
          <p:txBody>
            <a:bodyPr anchor="t" rtlCol="false" tIns="0" lIns="0" bIns="0" rIns="0">
              <a:spAutoFit/>
            </a:bodyPr>
            <a:lstStyle/>
            <a:p>
              <a:pPr algn="r">
                <a:lnSpc>
                  <a:spcPts val="2800"/>
                </a:lnSpc>
              </a:pPr>
              <a:r>
                <a:rPr lang="en-US" b="true" sz="2000">
                  <a:solidFill>
                    <a:srgbClr val="000000"/>
                  </a:solidFill>
                  <a:latin typeface="Garet Bold"/>
                  <a:ea typeface="Garet Bold"/>
                  <a:cs typeface="Garet Bold"/>
                  <a:sym typeface="Garet Bold"/>
                </a:rPr>
                <a:t>01</a:t>
              </a:r>
            </a:p>
          </p:txBody>
        </p:sp>
      </p:grpSp>
      <p:sp>
        <p:nvSpPr>
          <p:cNvPr name="TextBox 9" id="9"/>
          <p:cNvSpPr txBox="true"/>
          <p:nvPr/>
        </p:nvSpPr>
        <p:spPr>
          <a:xfrm rot="0">
            <a:off x="10055907" y="4001198"/>
            <a:ext cx="7203393" cy="785704"/>
          </a:xfrm>
          <a:prstGeom prst="rect">
            <a:avLst/>
          </a:prstGeom>
        </p:spPr>
        <p:txBody>
          <a:bodyPr anchor="t" rtlCol="false" tIns="0" lIns="0" bIns="0" rIns="0">
            <a:spAutoFit/>
          </a:bodyPr>
          <a:lstStyle/>
          <a:p>
            <a:pPr algn="r" marL="0" indent="0" lvl="0">
              <a:lnSpc>
                <a:spcPts val="5808"/>
              </a:lnSpc>
              <a:spcBef>
                <a:spcPct val="0"/>
              </a:spcBef>
            </a:pPr>
            <a:r>
              <a:rPr lang="en-US" sz="5808" spc="-458">
                <a:solidFill>
                  <a:srgbClr val="000000"/>
                </a:solidFill>
                <a:latin typeface="Archivo Black"/>
                <a:ea typeface="Archivo Black"/>
                <a:cs typeface="Archivo Black"/>
                <a:sym typeface="Archivo Black"/>
              </a:rPr>
              <a:t>Description</a:t>
            </a:r>
          </a:p>
        </p:txBody>
      </p:sp>
      <p:sp>
        <p:nvSpPr>
          <p:cNvPr name="AutoShape 10" id="10"/>
          <p:cNvSpPr/>
          <p:nvPr/>
        </p:nvSpPr>
        <p:spPr>
          <a:xfrm flipV="true">
            <a:off x="12782327" y="1897380"/>
            <a:ext cx="0" cy="649224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TextBox 3" id="3"/>
          <p:cNvSpPr txBox="true"/>
          <p:nvPr/>
        </p:nvSpPr>
        <p:spPr>
          <a:xfrm rot="0">
            <a:off x="1028700" y="3217691"/>
            <a:ext cx="467670" cy="339725"/>
          </a:xfrm>
          <a:prstGeom prst="rect">
            <a:avLst/>
          </a:prstGeom>
        </p:spPr>
        <p:txBody>
          <a:bodyPr anchor="t" rtlCol="false" tIns="0" lIns="0" bIns="0" rIns="0">
            <a:spAutoFit/>
          </a:bodyPr>
          <a:lstStyle/>
          <a:p>
            <a:pPr algn="r">
              <a:lnSpc>
                <a:spcPts val="2800"/>
              </a:lnSpc>
            </a:pPr>
          </a:p>
        </p:txBody>
      </p:sp>
      <p:grpSp>
        <p:nvGrpSpPr>
          <p:cNvPr name="Group 4" id="4"/>
          <p:cNvGrpSpPr/>
          <p:nvPr/>
        </p:nvGrpSpPr>
        <p:grpSpPr>
          <a:xfrm rot="0">
            <a:off x="1262535" y="1028700"/>
            <a:ext cx="11333403" cy="3825875"/>
            <a:chOff x="0" y="0"/>
            <a:chExt cx="15111204" cy="5101167"/>
          </a:xfrm>
        </p:grpSpPr>
        <p:sp>
          <p:nvSpPr>
            <p:cNvPr name="TextBox 5" id="5"/>
            <p:cNvSpPr txBox="true"/>
            <p:nvPr/>
          </p:nvSpPr>
          <p:spPr>
            <a:xfrm rot="0">
              <a:off x="993283" y="-38100"/>
              <a:ext cx="14117921" cy="5139267"/>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Electric Field Approximation:</a:t>
              </a:r>
            </a:p>
            <a:p>
              <a:pPr algn="l">
                <a:lnSpc>
                  <a:spcPts val="2800"/>
                </a:lnSpc>
              </a:pPr>
              <a:r>
                <a:rPr lang="en-US" sz="2000">
                  <a:solidFill>
                    <a:srgbClr val="000000"/>
                  </a:solidFill>
                  <a:latin typeface="Garet"/>
                  <a:ea typeface="Garet"/>
                  <a:cs typeface="Garet"/>
                  <a:sym typeface="Garet"/>
                </a:rPr>
                <a:t>• E(y) = 1 - y / MAX_Y</a:t>
              </a:r>
            </a:p>
            <a:p>
              <a:pPr algn="l">
                <a:lnSpc>
                  <a:spcPts val="2800"/>
                </a:lnSpc>
              </a:pPr>
              <a:r>
                <a:rPr lang="en-US" sz="2000">
                  <a:solidFill>
                    <a:srgbClr val="000000"/>
                  </a:solidFill>
                  <a:latin typeface="Garet"/>
                  <a:ea typeface="Garet"/>
                  <a:cs typeface="Garet"/>
                  <a:sym typeface="Garet"/>
                </a:rPr>
                <a:t>• y: height of midpoint, MAX_Y: total canvas height</a:t>
              </a:r>
            </a:p>
            <a:p>
              <a:pPr algn="l">
                <a:lnSpc>
                  <a:spcPts val="2800"/>
                </a:lnSpc>
              </a:pPr>
              <a:r>
                <a:rPr lang="en-US" sz="2000">
                  <a:solidFill>
                    <a:srgbClr val="000000"/>
                  </a:solidFill>
                  <a:latin typeface="Garet"/>
                  <a:ea typeface="Garet"/>
                  <a:cs typeface="Garet"/>
                  <a:sym typeface="Garet"/>
                </a:rPr>
                <a:t>• Simulates stronger field near ground (y = 0)</a:t>
              </a:r>
            </a:p>
            <a:p>
              <a:pPr algn="l">
                <a:lnSpc>
                  <a:spcPts val="2800"/>
                </a:lnSpc>
              </a:pPr>
              <a:r>
                <a:rPr lang="en-US" sz="2000">
                  <a:solidFill>
                    <a:srgbClr val="000000"/>
                  </a:solidFill>
                  <a:latin typeface="Garet"/>
                  <a:ea typeface="Garet"/>
                  <a:cs typeface="Garet"/>
                  <a:sym typeface="Garet"/>
                </a:rPr>
                <a:t>Growth Constraint:</a:t>
              </a:r>
            </a:p>
            <a:p>
              <a:pPr algn="l">
                <a:lnSpc>
                  <a:spcPts val="2800"/>
                </a:lnSpc>
              </a:pPr>
              <a:r>
                <a:rPr lang="en-US" sz="2000">
                  <a:solidFill>
                    <a:srgbClr val="000000"/>
                  </a:solidFill>
                  <a:latin typeface="Garet"/>
                  <a:ea typeface="Garet"/>
                  <a:cs typeface="Garet"/>
                  <a:sym typeface="Garet"/>
                </a:rPr>
                <a:t>• Segment only forms if E(y) &gt; E_threshold</a:t>
              </a:r>
            </a:p>
            <a:p>
              <a:pPr algn="l">
                <a:lnSpc>
                  <a:spcPts val="2800"/>
                </a:lnSpc>
              </a:pPr>
              <a:r>
                <a:rPr lang="en-US" sz="2000">
                  <a:solidFill>
                    <a:srgbClr val="000000"/>
                  </a:solidFill>
                  <a:latin typeface="Garet"/>
                  <a:ea typeface="Garet"/>
                  <a:cs typeface="Garet"/>
                  <a:sym typeface="Garet"/>
                </a:rPr>
                <a:t>• Branching only occurs in high-field zones</a:t>
              </a:r>
            </a:p>
            <a:p>
              <a:pPr algn="l">
                <a:lnSpc>
                  <a:spcPts val="2800"/>
                </a:lnSpc>
              </a:pPr>
              <a:r>
                <a:rPr lang="en-US" sz="2000">
                  <a:solidFill>
                    <a:srgbClr val="000000"/>
                  </a:solidFill>
                  <a:latin typeface="Garet"/>
                  <a:ea typeface="Garet"/>
                  <a:cs typeface="Garet"/>
                  <a:sym typeface="Garet"/>
                </a:rPr>
                <a:t>Purpose:</a:t>
              </a:r>
            </a:p>
            <a:p>
              <a:pPr algn="l">
                <a:lnSpc>
                  <a:spcPts val="2800"/>
                </a:lnSpc>
              </a:pPr>
              <a:r>
                <a:rPr lang="en-US" sz="2000">
                  <a:solidFill>
                    <a:srgbClr val="000000"/>
                  </a:solidFill>
                  <a:latin typeface="Garet"/>
                  <a:ea typeface="Garet"/>
                  <a:cs typeface="Garet"/>
                  <a:sym typeface="Garet"/>
                </a:rPr>
                <a:t>• Models lightning propagation toward ground</a:t>
              </a:r>
            </a:p>
            <a:p>
              <a:pPr algn="l">
                <a:lnSpc>
                  <a:spcPts val="2800"/>
                </a:lnSpc>
              </a:pPr>
              <a:r>
                <a:rPr lang="en-US" sz="2000">
                  <a:solidFill>
                    <a:srgbClr val="000000"/>
                  </a:solidFill>
                  <a:latin typeface="Garet"/>
                  <a:ea typeface="Garet"/>
                  <a:cs typeface="Garet"/>
                  <a:sym typeface="Garet"/>
                </a:rPr>
                <a:t>• Adds realism based on physics principles</a:t>
              </a:r>
            </a:p>
            <a:p>
              <a:pPr algn="l">
                <a:lnSpc>
                  <a:spcPts val="2800"/>
                </a:lnSpc>
              </a:pPr>
            </a:p>
          </p:txBody>
        </p:sp>
        <p:sp>
          <p:nvSpPr>
            <p:cNvPr name="TextBox 6" id="6"/>
            <p:cNvSpPr txBox="true"/>
            <p:nvPr/>
          </p:nvSpPr>
          <p:spPr>
            <a:xfrm rot="0">
              <a:off x="0" y="-38100"/>
              <a:ext cx="623561" cy="440267"/>
            </a:xfrm>
            <a:prstGeom prst="rect">
              <a:avLst/>
            </a:prstGeom>
          </p:spPr>
          <p:txBody>
            <a:bodyPr anchor="t" rtlCol="false" tIns="0" lIns="0" bIns="0" rIns="0">
              <a:spAutoFit/>
            </a:bodyPr>
            <a:lstStyle/>
            <a:p>
              <a:pPr algn="r">
                <a:lnSpc>
                  <a:spcPts val="2800"/>
                </a:lnSpc>
              </a:pPr>
              <a:r>
                <a:rPr lang="en-US" b="true" sz="2000">
                  <a:solidFill>
                    <a:srgbClr val="000000"/>
                  </a:solidFill>
                  <a:latin typeface="Garet Bold"/>
                  <a:ea typeface="Garet Bold"/>
                  <a:cs typeface="Garet Bold"/>
                  <a:sym typeface="Garet Bold"/>
                </a:rPr>
                <a:t>03</a:t>
              </a:r>
            </a:p>
          </p:txBody>
        </p:sp>
      </p:grpSp>
      <p:sp>
        <p:nvSpPr>
          <p:cNvPr name="TextBox 7" id="7"/>
          <p:cNvSpPr txBox="true"/>
          <p:nvPr/>
        </p:nvSpPr>
        <p:spPr>
          <a:xfrm rot="0">
            <a:off x="9328504" y="996315"/>
            <a:ext cx="2304678" cy="737235"/>
          </a:xfrm>
          <a:prstGeom prst="rect">
            <a:avLst/>
          </a:prstGeom>
        </p:spPr>
        <p:txBody>
          <a:bodyPr anchor="t" rtlCol="false" tIns="0" lIns="0" bIns="0" rIns="0">
            <a:spAutoFit/>
          </a:bodyPr>
          <a:lstStyle/>
          <a:p>
            <a:pPr algn="ctr">
              <a:lnSpc>
                <a:spcPts val="2939"/>
              </a:lnSpc>
            </a:pPr>
            <a:r>
              <a:rPr lang="en-US" sz="2099" b="true">
                <a:solidFill>
                  <a:srgbClr val="000000"/>
                </a:solidFill>
                <a:latin typeface="Garet Bold"/>
                <a:ea typeface="Garet Bold"/>
                <a:cs typeface="Garet Bold"/>
                <a:sym typeface="Garet Bold"/>
              </a:rPr>
              <a:t>Tested Variables</a:t>
            </a:r>
          </a:p>
          <a:p>
            <a:pPr algn="ctr">
              <a:lnSpc>
                <a:spcPts val="2939"/>
              </a:lnSpc>
              <a:spcBef>
                <a:spcPct val="0"/>
              </a:spcBef>
            </a:pPr>
          </a:p>
        </p:txBody>
      </p:sp>
      <p:sp>
        <p:nvSpPr>
          <p:cNvPr name="AutoShape 8" id="8"/>
          <p:cNvSpPr/>
          <p:nvPr/>
        </p:nvSpPr>
        <p:spPr>
          <a:xfrm flipV="true">
            <a:off x="9163050" y="1028700"/>
            <a:ext cx="0" cy="6492240"/>
          </a:xfrm>
          <a:prstGeom prst="line">
            <a:avLst/>
          </a:prstGeom>
          <a:ln cap="flat" w="38100">
            <a:solidFill>
              <a:srgbClr val="000000"/>
            </a:solidFill>
            <a:prstDash val="solid"/>
            <a:headEnd type="none" len="sm" w="sm"/>
            <a:tailEnd type="none" len="sm" w="sm"/>
          </a:ln>
        </p:spPr>
      </p:sp>
      <p:grpSp>
        <p:nvGrpSpPr>
          <p:cNvPr name="Group 9" id="9"/>
          <p:cNvGrpSpPr/>
          <p:nvPr/>
        </p:nvGrpSpPr>
        <p:grpSpPr>
          <a:xfrm rot="0">
            <a:off x="8803191" y="1733550"/>
            <a:ext cx="8740871" cy="3825875"/>
            <a:chOff x="0" y="0"/>
            <a:chExt cx="11654494" cy="5101167"/>
          </a:xfrm>
        </p:grpSpPr>
        <p:sp>
          <p:nvSpPr>
            <p:cNvPr name="TextBox 10" id="10"/>
            <p:cNvSpPr txBox="true"/>
            <p:nvPr/>
          </p:nvSpPr>
          <p:spPr>
            <a:xfrm rot="0">
              <a:off x="766068" y="-38100"/>
              <a:ext cx="10888426" cy="5139267"/>
            </a:xfrm>
            <a:prstGeom prst="rect">
              <a:avLst/>
            </a:prstGeom>
          </p:spPr>
          <p:txBody>
            <a:bodyPr anchor="t" rtlCol="false" tIns="0" lIns="0" bIns="0" rIns="0">
              <a:spAutoFit/>
            </a:bodyPr>
            <a:lstStyle/>
            <a:p>
              <a:pPr algn="l">
                <a:lnSpc>
                  <a:spcPts val="2800"/>
                </a:lnSpc>
              </a:pPr>
              <a:r>
                <a:rPr lang="en-US" sz="2000">
                  <a:solidFill>
                    <a:srgbClr val="000000"/>
                  </a:solidFill>
                  <a:latin typeface="Garet"/>
                  <a:ea typeface="Garet"/>
                  <a:cs typeface="Garet"/>
                  <a:sym typeface="Garet"/>
                </a:rPr>
                <a:t>T</a:t>
              </a:r>
              <a:r>
                <a:rPr lang="en-US" sz="2000">
                  <a:solidFill>
                    <a:srgbClr val="000000"/>
                  </a:solidFill>
                  <a:latin typeface="Garet"/>
                  <a:ea typeface="Garet"/>
                  <a:cs typeface="Garet"/>
                  <a:sym typeface="Garet"/>
                </a:rPr>
                <a:t>est Variables: generations, max_offset, decay_factor, E_THRESHOLD, p_branch.</a:t>
              </a:r>
            </a:p>
            <a:p>
              <a:pPr algn="l">
                <a:lnSpc>
                  <a:spcPts val="2800"/>
                </a:lnSpc>
              </a:pPr>
            </a:p>
            <a:p>
              <a:pPr algn="l">
                <a:lnSpc>
                  <a:spcPts val="2800"/>
                </a:lnSpc>
              </a:pPr>
              <a:r>
                <a:rPr lang="en-US" sz="2000">
                  <a:solidFill>
                    <a:srgbClr val="000000"/>
                  </a:solidFill>
                  <a:latin typeface="Garet"/>
                  <a:ea typeface="Garet"/>
                  <a:cs typeface="Garet"/>
                  <a:sym typeface="Garet"/>
                </a:rPr>
                <a:t>Constants: MAX_Y = 200, angle ranges, random seed (for testing).</a:t>
              </a:r>
            </a:p>
            <a:p>
              <a:pPr algn="l">
                <a:lnSpc>
                  <a:spcPts val="2800"/>
                </a:lnSpc>
              </a:pPr>
            </a:p>
            <a:p>
              <a:pPr algn="l">
                <a:lnSpc>
                  <a:spcPts val="2800"/>
                </a:lnSpc>
              </a:pPr>
              <a:r>
                <a:rPr lang="en-US" sz="2000">
                  <a:solidFill>
                    <a:srgbClr val="000000"/>
                  </a:solidFill>
                  <a:latin typeface="Garet"/>
                  <a:ea typeface="Garet"/>
                  <a:cs typeface="Garet"/>
                  <a:sym typeface="Garet"/>
                </a:rPr>
                <a:t>Computed</a:t>
              </a:r>
            </a:p>
            <a:p>
              <a:pPr algn="l">
                <a:lnSpc>
                  <a:spcPts val="2800"/>
                </a:lnSpc>
              </a:pPr>
              <a:r>
                <a:rPr lang="en-US" sz="2000">
                  <a:solidFill>
                    <a:srgbClr val="000000"/>
                  </a:solidFill>
                  <a:latin typeface="Garet"/>
                  <a:ea typeface="Garet"/>
                  <a:cs typeface="Garet"/>
                  <a:sym typeface="Garet"/>
                </a:rPr>
                <a:t> segment midpoints, normal vectors, field strength.</a:t>
              </a:r>
            </a:p>
            <a:p>
              <a:pPr algn="l">
                <a:lnSpc>
                  <a:spcPts val="2800"/>
                </a:lnSpc>
              </a:pPr>
            </a:p>
            <a:p>
              <a:pPr algn="l">
                <a:lnSpc>
                  <a:spcPts val="2800"/>
                </a:lnSpc>
              </a:pPr>
              <a:r>
                <a:rPr lang="en-US" sz="2000">
                  <a:solidFill>
                    <a:srgbClr val="000000"/>
                  </a:solidFill>
                  <a:latin typeface="Garet"/>
                  <a:ea typeface="Garet"/>
                  <a:cs typeface="Garet"/>
                  <a:sym typeface="Garet"/>
                </a:rPr>
                <a:t>•Vary one test variable at a time and observe effects.</a:t>
              </a:r>
            </a:p>
            <a:p>
              <a:pPr algn="l">
                <a:lnSpc>
                  <a:spcPts val="2800"/>
                </a:lnSpc>
              </a:pPr>
            </a:p>
          </p:txBody>
        </p:sp>
        <p:sp>
          <p:nvSpPr>
            <p:cNvPr name="TextBox 11" id="11"/>
            <p:cNvSpPr txBox="true"/>
            <p:nvPr/>
          </p:nvSpPr>
          <p:spPr>
            <a:xfrm rot="0">
              <a:off x="0" y="-38100"/>
              <a:ext cx="480920" cy="440267"/>
            </a:xfrm>
            <a:prstGeom prst="rect">
              <a:avLst/>
            </a:prstGeom>
          </p:spPr>
          <p:txBody>
            <a:bodyPr anchor="t" rtlCol="false" tIns="0" lIns="0" bIns="0" rIns="0">
              <a:spAutoFit/>
            </a:bodyPr>
            <a:lstStyle/>
            <a:p>
              <a:pPr algn="r">
                <a:lnSpc>
                  <a:spcPts val="280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1028700" y="1616294"/>
            <a:ext cx="16230600" cy="7405211"/>
          </a:xfrm>
          <a:custGeom>
            <a:avLst/>
            <a:gdLst/>
            <a:ahLst/>
            <a:cxnLst/>
            <a:rect r="r" b="b" t="t" l="l"/>
            <a:pathLst>
              <a:path h="7405211" w="16230600">
                <a:moveTo>
                  <a:pt x="0" y="0"/>
                </a:moveTo>
                <a:lnTo>
                  <a:pt x="16230600" y="0"/>
                </a:lnTo>
                <a:lnTo>
                  <a:pt x="16230600" y="7405211"/>
                </a:lnTo>
                <a:lnTo>
                  <a:pt x="0" y="7405211"/>
                </a:lnTo>
                <a:lnTo>
                  <a:pt x="0" y="0"/>
                </a:lnTo>
                <a:close/>
              </a:path>
            </a:pathLst>
          </a:custGeom>
          <a:blipFill>
            <a:blip r:embed="rId3"/>
            <a:stretch>
              <a:fillRect l="0" t="0" r="0" b="0"/>
            </a:stretch>
          </a:blipFill>
        </p:spPr>
      </p:sp>
      <p:sp>
        <p:nvSpPr>
          <p:cNvPr name="TextBox 4" id="4"/>
          <p:cNvSpPr txBox="true"/>
          <p:nvPr/>
        </p:nvSpPr>
        <p:spPr>
          <a:xfrm rot="0">
            <a:off x="7571275" y="681705"/>
            <a:ext cx="3145451" cy="789241"/>
          </a:xfrm>
          <a:prstGeom prst="rect">
            <a:avLst/>
          </a:prstGeom>
        </p:spPr>
        <p:txBody>
          <a:bodyPr anchor="t" rtlCol="false" tIns="0" lIns="0" bIns="0" rIns="0">
            <a:spAutoFit/>
          </a:bodyPr>
          <a:lstStyle/>
          <a:p>
            <a:pPr algn="r" marL="0" indent="0" lvl="0">
              <a:lnSpc>
                <a:spcPts val="5808"/>
              </a:lnSpc>
              <a:spcBef>
                <a:spcPct val="0"/>
              </a:spcBef>
            </a:pPr>
            <a:r>
              <a:rPr lang="en-US" sz="5808" spc="-458">
                <a:solidFill>
                  <a:srgbClr val="000000"/>
                </a:solidFill>
                <a:latin typeface="Archivo Black"/>
                <a:ea typeface="Archivo Black"/>
                <a:cs typeface="Archivo Black"/>
                <a:sym typeface="Archivo Black"/>
              </a:rPr>
              <a:t>Timeline</a:t>
            </a:r>
          </a:p>
        </p:txBody>
      </p:sp>
      <p:sp>
        <p:nvSpPr>
          <p:cNvPr name="TextBox 5" id="5"/>
          <p:cNvSpPr txBox="true"/>
          <p:nvPr/>
        </p:nvSpPr>
        <p:spPr>
          <a:xfrm rot="0">
            <a:off x="12938218" y="981075"/>
            <a:ext cx="4321082"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05/10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grpSp>
        <p:nvGrpSpPr>
          <p:cNvPr name="Group 3" id="3"/>
          <p:cNvGrpSpPr/>
          <p:nvPr/>
        </p:nvGrpSpPr>
        <p:grpSpPr>
          <a:xfrm rot="0">
            <a:off x="1028700" y="9159410"/>
            <a:ext cx="255879" cy="25587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34547"/>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939"/>
                </a:lnSpc>
              </a:pPr>
            </a:p>
          </p:txBody>
        </p:sp>
      </p:grpSp>
      <p:grpSp>
        <p:nvGrpSpPr>
          <p:cNvPr name="Group 6" id="6"/>
          <p:cNvGrpSpPr/>
          <p:nvPr/>
        </p:nvGrpSpPr>
        <p:grpSpPr>
          <a:xfrm rot="0">
            <a:off x="1028700" y="8172698"/>
            <a:ext cx="255879" cy="25587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5D76C"/>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939"/>
                </a:lnSpc>
              </a:pPr>
            </a:p>
          </p:txBody>
        </p:sp>
      </p:grpSp>
      <p:grpSp>
        <p:nvGrpSpPr>
          <p:cNvPr name="Group 9" id="9"/>
          <p:cNvGrpSpPr/>
          <p:nvPr/>
        </p:nvGrpSpPr>
        <p:grpSpPr>
          <a:xfrm rot="0">
            <a:off x="1028700" y="8836856"/>
            <a:ext cx="255879" cy="2558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0000"/>
            </a:solidFill>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939"/>
                </a:lnSpc>
              </a:pPr>
            </a:p>
          </p:txBody>
        </p:sp>
      </p:grpSp>
      <p:grpSp>
        <p:nvGrpSpPr>
          <p:cNvPr name="Group 12" id="12"/>
          <p:cNvGrpSpPr/>
          <p:nvPr/>
        </p:nvGrpSpPr>
        <p:grpSpPr>
          <a:xfrm rot="0">
            <a:off x="1028700" y="8495252"/>
            <a:ext cx="255879" cy="25587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900"/>
            </a:solidFill>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939"/>
                </a:lnSpc>
              </a:pPr>
            </a:p>
          </p:txBody>
        </p:sp>
      </p:grpSp>
      <p:sp>
        <p:nvSpPr>
          <p:cNvPr name="Freeform 15" id="15"/>
          <p:cNvSpPr/>
          <p:nvPr/>
        </p:nvSpPr>
        <p:spPr>
          <a:xfrm flipH="false" flipV="false" rot="0">
            <a:off x="525782" y="2990126"/>
            <a:ext cx="17236437" cy="4115199"/>
          </a:xfrm>
          <a:custGeom>
            <a:avLst/>
            <a:gdLst/>
            <a:ahLst/>
            <a:cxnLst/>
            <a:rect r="r" b="b" t="t" l="l"/>
            <a:pathLst>
              <a:path h="4115199" w="17236437">
                <a:moveTo>
                  <a:pt x="0" y="0"/>
                </a:moveTo>
                <a:lnTo>
                  <a:pt x="17236436" y="0"/>
                </a:lnTo>
                <a:lnTo>
                  <a:pt x="17236436" y="4115200"/>
                </a:lnTo>
                <a:lnTo>
                  <a:pt x="0" y="4115200"/>
                </a:lnTo>
                <a:lnTo>
                  <a:pt x="0" y="0"/>
                </a:lnTo>
                <a:close/>
              </a:path>
            </a:pathLst>
          </a:custGeom>
          <a:blipFill>
            <a:blip r:embed="rId3"/>
            <a:stretch>
              <a:fillRect l="0" t="0" r="0" b="0"/>
            </a:stretch>
          </a:blipFill>
        </p:spPr>
      </p:sp>
      <p:sp>
        <p:nvSpPr>
          <p:cNvPr name="TextBox 16" id="16"/>
          <p:cNvSpPr txBox="true"/>
          <p:nvPr/>
        </p:nvSpPr>
        <p:spPr>
          <a:xfrm rot="0">
            <a:off x="756921" y="438150"/>
            <a:ext cx="8115300" cy="1162050"/>
          </a:xfrm>
          <a:prstGeom prst="rect">
            <a:avLst/>
          </a:prstGeom>
        </p:spPr>
        <p:txBody>
          <a:bodyPr anchor="t" rtlCol="false" tIns="0" lIns="0" bIns="0" rIns="0">
            <a:spAutoFit/>
          </a:bodyPr>
          <a:lstStyle/>
          <a:p>
            <a:pPr algn="l">
              <a:lnSpc>
                <a:spcPts val="9000"/>
              </a:lnSpc>
            </a:pPr>
            <a:r>
              <a:rPr lang="en-US" sz="7500">
                <a:solidFill>
                  <a:srgbClr val="000000"/>
                </a:solidFill>
                <a:latin typeface="Archivo Black"/>
                <a:ea typeface="Archivo Black"/>
                <a:cs typeface="Archivo Black"/>
                <a:sym typeface="Archivo Black"/>
              </a:rPr>
              <a:t>Gantt Chart</a:t>
            </a:r>
          </a:p>
        </p:txBody>
      </p:sp>
      <p:sp>
        <p:nvSpPr>
          <p:cNvPr name="TextBox 17" id="17"/>
          <p:cNvSpPr txBox="true"/>
          <p:nvPr/>
        </p:nvSpPr>
        <p:spPr>
          <a:xfrm rot="0">
            <a:off x="792389" y="1557566"/>
            <a:ext cx="4022181" cy="365760"/>
          </a:xfrm>
          <a:prstGeom prst="rect">
            <a:avLst/>
          </a:prstGeom>
        </p:spPr>
        <p:txBody>
          <a:bodyPr anchor="t" rtlCol="false" tIns="0" lIns="0" bIns="0" rIns="0">
            <a:spAutoFit/>
          </a:bodyPr>
          <a:lstStyle/>
          <a:p>
            <a:pPr algn="r">
              <a:lnSpc>
                <a:spcPts val="2939"/>
              </a:lnSpc>
            </a:pPr>
            <a:r>
              <a:rPr lang="en-US" b="true" sz="2099">
                <a:solidFill>
                  <a:srgbClr val="000000"/>
                </a:solidFill>
                <a:latin typeface="Garet Bold"/>
                <a:ea typeface="Garet Bold"/>
                <a:cs typeface="Garet Bold"/>
                <a:sym typeface="Garet Bold"/>
              </a:rPr>
              <a:t>Display of our work timeline </a:t>
            </a:r>
          </a:p>
        </p:txBody>
      </p:sp>
      <p:sp>
        <p:nvSpPr>
          <p:cNvPr name="TextBox 18" id="18"/>
          <p:cNvSpPr txBox="true"/>
          <p:nvPr/>
        </p:nvSpPr>
        <p:spPr>
          <a:xfrm rot="0">
            <a:off x="1844061" y="8830176"/>
            <a:ext cx="1175891" cy="240665"/>
          </a:xfrm>
          <a:prstGeom prst="rect">
            <a:avLst/>
          </a:prstGeom>
        </p:spPr>
        <p:txBody>
          <a:bodyPr anchor="t" rtlCol="false" tIns="0" lIns="0" bIns="0" rIns="0">
            <a:spAutoFit/>
          </a:bodyPr>
          <a:lstStyle/>
          <a:p>
            <a:pPr algn="ctr">
              <a:lnSpc>
                <a:spcPts val="1960"/>
              </a:lnSpc>
            </a:pPr>
            <a:r>
              <a:rPr lang="en-US" sz="1400">
                <a:solidFill>
                  <a:srgbClr val="000000"/>
                </a:solidFill>
                <a:latin typeface="Canva Sans"/>
                <a:ea typeface="Canva Sans"/>
                <a:cs typeface="Canva Sans"/>
                <a:sym typeface="Canva Sans"/>
              </a:rPr>
              <a:t>Not complete</a:t>
            </a:r>
          </a:p>
        </p:txBody>
      </p:sp>
      <p:sp>
        <p:nvSpPr>
          <p:cNvPr name="TextBox 19" id="19"/>
          <p:cNvSpPr txBox="true"/>
          <p:nvPr/>
        </p:nvSpPr>
        <p:spPr>
          <a:xfrm rot="0">
            <a:off x="1844061" y="9152730"/>
            <a:ext cx="549920" cy="240665"/>
          </a:xfrm>
          <a:prstGeom prst="rect">
            <a:avLst/>
          </a:prstGeom>
        </p:spPr>
        <p:txBody>
          <a:bodyPr anchor="t" rtlCol="false" tIns="0" lIns="0" bIns="0" rIns="0">
            <a:spAutoFit/>
          </a:bodyPr>
          <a:lstStyle/>
          <a:p>
            <a:pPr algn="ctr">
              <a:lnSpc>
                <a:spcPts val="1960"/>
              </a:lnSpc>
            </a:pPr>
            <a:r>
              <a:rPr lang="en-US" sz="1400">
                <a:solidFill>
                  <a:srgbClr val="000000"/>
                </a:solidFill>
                <a:latin typeface="Canva Sans"/>
                <a:ea typeface="Canva Sans"/>
                <a:cs typeface="Canva Sans"/>
                <a:sym typeface="Canva Sans"/>
              </a:rPr>
              <a:t>Hiatus</a:t>
            </a:r>
          </a:p>
        </p:txBody>
      </p:sp>
      <p:sp>
        <p:nvSpPr>
          <p:cNvPr name="TextBox 20" id="20"/>
          <p:cNvSpPr txBox="true"/>
          <p:nvPr/>
        </p:nvSpPr>
        <p:spPr>
          <a:xfrm rot="0">
            <a:off x="1844061" y="8187912"/>
            <a:ext cx="954212" cy="240665"/>
          </a:xfrm>
          <a:prstGeom prst="rect">
            <a:avLst/>
          </a:prstGeom>
        </p:spPr>
        <p:txBody>
          <a:bodyPr anchor="t" rtlCol="false" tIns="0" lIns="0" bIns="0" rIns="0">
            <a:spAutoFit/>
          </a:bodyPr>
          <a:lstStyle/>
          <a:p>
            <a:pPr algn="ctr">
              <a:lnSpc>
                <a:spcPts val="1960"/>
              </a:lnSpc>
            </a:pPr>
            <a:r>
              <a:rPr lang="en-US" sz="1400">
                <a:solidFill>
                  <a:srgbClr val="000000"/>
                </a:solidFill>
                <a:latin typeface="Canva Sans"/>
                <a:ea typeface="Canva Sans"/>
                <a:cs typeface="Canva Sans"/>
                <a:sym typeface="Canva Sans"/>
              </a:rPr>
              <a:t>Completed</a:t>
            </a:r>
          </a:p>
        </p:txBody>
      </p:sp>
      <p:sp>
        <p:nvSpPr>
          <p:cNvPr name="TextBox 21" id="21"/>
          <p:cNvSpPr txBox="true"/>
          <p:nvPr/>
        </p:nvSpPr>
        <p:spPr>
          <a:xfrm rot="0">
            <a:off x="1846257" y="8488571"/>
            <a:ext cx="949821" cy="240665"/>
          </a:xfrm>
          <a:prstGeom prst="rect">
            <a:avLst/>
          </a:prstGeom>
        </p:spPr>
        <p:txBody>
          <a:bodyPr anchor="t" rtlCol="false" tIns="0" lIns="0" bIns="0" rIns="0">
            <a:spAutoFit/>
          </a:bodyPr>
          <a:lstStyle/>
          <a:p>
            <a:pPr algn="ctr">
              <a:lnSpc>
                <a:spcPts val="1960"/>
              </a:lnSpc>
            </a:pPr>
            <a:r>
              <a:rPr lang="en-US" sz="1400">
                <a:solidFill>
                  <a:srgbClr val="000000"/>
                </a:solidFill>
                <a:latin typeface="Canva Sans"/>
                <a:ea typeface="Canva Sans"/>
                <a:cs typeface="Canva Sans"/>
                <a:sym typeface="Canva Sans"/>
              </a:rPr>
              <a:t>In Progress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AutoShape 3" id="3"/>
          <p:cNvSpPr/>
          <p:nvPr/>
        </p:nvSpPr>
        <p:spPr>
          <a:xfrm rot="0">
            <a:off x="-585133" y="8805859"/>
            <a:ext cx="18873133" cy="0"/>
          </a:xfrm>
          <a:prstGeom prst="line">
            <a:avLst/>
          </a:prstGeom>
          <a:ln cap="rnd" w="9525">
            <a:solidFill>
              <a:srgbClr val="000000"/>
            </a:solidFill>
            <a:prstDash val="solid"/>
            <a:headEnd type="none" len="sm" w="sm"/>
            <a:tailEnd type="none" len="sm" w="sm"/>
          </a:ln>
        </p:spPr>
      </p:sp>
      <p:sp>
        <p:nvSpPr>
          <p:cNvPr name="AutoShape 4" id="4"/>
          <p:cNvSpPr/>
          <p:nvPr/>
        </p:nvSpPr>
        <p:spPr>
          <a:xfrm rot="0">
            <a:off x="-585133" y="9334500"/>
            <a:ext cx="18873133" cy="0"/>
          </a:xfrm>
          <a:prstGeom prst="line">
            <a:avLst/>
          </a:prstGeom>
          <a:ln cap="rnd" w="9525">
            <a:solidFill>
              <a:srgbClr val="000000"/>
            </a:solidFill>
            <a:prstDash val="solid"/>
            <a:headEnd type="none" len="sm" w="sm"/>
            <a:tailEnd type="none" len="sm" w="sm"/>
          </a:ln>
        </p:spPr>
      </p:sp>
      <p:sp>
        <p:nvSpPr>
          <p:cNvPr name="Freeform 5" id="5"/>
          <p:cNvSpPr/>
          <p:nvPr/>
        </p:nvSpPr>
        <p:spPr>
          <a:xfrm flipH="false" flipV="false" rot="0">
            <a:off x="4983825" y="2423876"/>
            <a:ext cx="7689735" cy="6026830"/>
          </a:xfrm>
          <a:custGeom>
            <a:avLst/>
            <a:gdLst/>
            <a:ahLst/>
            <a:cxnLst/>
            <a:rect r="r" b="b" t="t" l="l"/>
            <a:pathLst>
              <a:path h="6026830" w="7689735">
                <a:moveTo>
                  <a:pt x="0" y="0"/>
                </a:moveTo>
                <a:lnTo>
                  <a:pt x="7689734" y="0"/>
                </a:lnTo>
                <a:lnTo>
                  <a:pt x="7689734" y="6026829"/>
                </a:lnTo>
                <a:lnTo>
                  <a:pt x="0" y="6026829"/>
                </a:lnTo>
                <a:lnTo>
                  <a:pt x="0" y="0"/>
                </a:lnTo>
                <a:close/>
              </a:path>
            </a:pathLst>
          </a:custGeom>
          <a:blipFill>
            <a:blip r:embed="rId3"/>
            <a:stretch>
              <a:fillRect l="0" t="0" r="0" b="0"/>
            </a:stretch>
          </a:blipFill>
        </p:spPr>
      </p:sp>
      <p:sp>
        <p:nvSpPr>
          <p:cNvPr name="TextBox 6" id="6"/>
          <p:cNvSpPr txBox="true"/>
          <p:nvPr/>
        </p:nvSpPr>
        <p:spPr>
          <a:xfrm rot="0">
            <a:off x="787267" y="1283018"/>
            <a:ext cx="7203393" cy="785704"/>
          </a:xfrm>
          <a:prstGeom prst="rect">
            <a:avLst/>
          </a:prstGeom>
        </p:spPr>
        <p:txBody>
          <a:bodyPr anchor="t" rtlCol="false" tIns="0" lIns="0" bIns="0" rIns="0">
            <a:spAutoFit/>
          </a:bodyPr>
          <a:lstStyle/>
          <a:p>
            <a:pPr algn="l">
              <a:lnSpc>
                <a:spcPts val="5808"/>
              </a:lnSpc>
            </a:pPr>
            <a:r>
              <a:rPr lang="en-US" sz="5808" spc="-458">
                <a:solidFill>
                  <a:srgbClr val="000000"/>
                </a:solidFill>
                <a:latin typeface="Archivo Black"/>
                <a:ea typeface="Archivo Black"/>
                <a:cs typeface="Archivo Black"/>
                <a:sym typeface="Archivo Black"/>
              </a:rPr>
              <a:t>Visualizations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364" r="0" b="-3364"/>
            </a:stretch>
          </a:blipFill>
        </p:spPr>
      </p:sp>
      <p:sp>
        <p:nvSpPr>
          <p:cNvPr name="Freeform 3" id="3"/>
          <p:cNvSpPr/>
          <p:nvPr/>
        </p:nvSpPr>
        <p:spPr>
          <a:xfrm flipH="false" flipV="false" rot="0">
            <a:off x="488176" y="2428979"/>
            <a:ext cx="7199072" cy="6137209"/>
          </a:xfrm>
          <a:custGeom>
            <a:avLst/>
            <a:gdLst/>
            <a:ahLst/>
            <a:cxnLst/>
            <a:rect r="r" b="b" t="t" l="l"/>
            <a:pathLst>
              <a:path h="6137209" w="7199072">
                <a:moveTo>
                  <a:pt x="0" y="0"/>
                </a:moveTo>
                <a:lnTo>
                  <a:pt x="7199072" y="0"/>
                </a:lnTo>
                <a:lnTo>
                  <a:pt x="7199072" y="6137209"/>
                </a:lnTo>
                <a:lnTo>
                  <a:pt x="0" y="6137209"/>
                </a:lnTo>
                <a:lnTo>
                  <a:pt x="0" y="0"/>
                </a:lnTo>
                <a:close/>
              </a:path>
            </a:pathLst>
          </a:custGeom>
          <a:blipFill>
            <a:blip r:embed="rId3"/>
            <a:stretch>
              <a:fillRect l="0" t="0" r="0" b="0"/>
            </a:stretch>
          </a:blipFill>
        </p:spPr>
      </p:sp>
      <p:sp>
        <p:nvSpPr>
          <p:cNvPr name="Freeform 4" id="4"/>
          <p:cNvSpPr/>
          <p:nvPr/>
        </p:nvSpPr>
        <p:spPr>
          <a:xfrm flipH="false" flipV="false" rot="0">
            <a:off x="8058917" y="2428979"/>
            <a:ext cx="9587281" cy="5692448"/>
          </a:xfrm>
          <a:custGeom>
            <a:avLst/>
            <a:gdLst/>
            <a:ahLst/>
            <a:cxnLst/>
            <a:rect r="r" b="b" t="t" l="l"/>
            <a:pathLst>
              <a:path h="5692448" w="9587281">
                <a:moveTo>
                  <a:pt x="0" y="0"/>
                </a:moveTo>
                <a:lnTo>
                  <a:pt x="9587281" y="0"/>
                </a:lnTo>
                <a:lnTo>
                  <a:pt x="9587281" y="5692448"/>
                </a:lnTo>
                <a:lnTo>
                  <a:pt x="0" y="5692448"/>
                </a:lnTo>
                <a:lnTo>
                  <a:pt x="0" y="0"/>
                </a:lnTo>
                <a:close/>
              </a:path>
            </a:pathLst>
          </a:custGeom>
          <a:blipFill>
            <a:blip r:embed="rId4"/>
            <a:stretch>
              <a:fillRect l="0" t="0" r="0" b="0"/>
            </a:stretch>
          </a:blipFill>
        </p:spPr>
      </p:sp>
      <p:sp>
        <p:nvSpPr>
          <p:cNvPr name="TextBox 5" id="5"/>
          <p:cNvSpPr txBox="true"/>
          <p:nvPr/>
        </p:nvSpPr>
        <p:spPr>
          <a:xfrm rot="0">
            <a:off x="1028700" y="1247775"/>
            <a:ext cx="6118024" cy="662237"/>
          </a:xfrm>
          <a:prstGeom prst="rect">
            <a:avLst/>
          </a:prstGeom>
        </p:spPr>
        <p:txBody>
          <a:bodyPr anchor="t" rtlCol="false" tIns="0" lIns="0" bIns="0" rIns="0">
            <a:spAutoFit/>
          </a:bodyPr>
          <a:lstStyle/>
          <a:p>
            <a:pPr algn="l" marL="0" indent="0" lvl="0">
              <a:lnSpc>
                <a:spcPts val="4530"/>
              </a:lnSpc>
              <a:spcBef>
                <a:spcPct val="0"/>
              </a:spcBef>
            </a:pPr>
            <a:r>
              <a:rPr lang="en-US" sz="5808" spc="-458">
                <a:solidFill>
                  <a:srgbClr val="000000"/>
                </a:solidFill>
                <a:latin typeface="Archivo Black"/>
                <a:ea typeface="Archivo Black"/>
                <a:cs typeface="Archivo Black"/>
                <a:sym typeface="Archivo Black"/>
              </a:rPr>
              <a:t>Program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DAGnbwA8Hjo</dc:identifier>
  <dcterms:modified xsi:type="dcterms:W3CDTF">2011-08-01T06:04:30Z</dcterms:modified>
  <cp:revision>1</cp:revision>
  <dc:title>Project Milestone</dc:title>
</cp:coreProperties>
</file>