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4" r:id="rId2"/>
    <p:sldId id="305" r:id="rId3"/>
    <p:sldId id="346" r:id="rId4"/>
    <p:sldId id="334" r:id="rId5"/>
    <p:sldId id="376" r:id="rId6"/>
    <p:sldId id="333" r:id="rId7"/>
    <p:sldId id="335" r:id="rId8"/>
    <p:sldId id="347" r:id="rId9"/>
    <p:sldId id="349" r:id="rId10"/>
    <p:sldId id="348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277" r:id="rId21"/>
    <p:sldId id="359" r:id="rId22"/>
    <p:sldId id="360" r:id="rId23"/>
    <p:sldId id="361" r:id="rId24"/>
    <p:sldId id="362" r:id="rId25"/>
    <p:sldId id="372" r:id="rId26"/>
    <p:sldId id="373" r:id="rId27"/>
    <p:sldId id="365" r:id="rId28"/>
    <p:sldId id="366" r:id="rId29"/>
    <p:sldId id="374" r:id="rId30"/>
    <p:sldId id="375" r:id="rId31"/>
    <p:sldId id="363" r:id="rId32"/>
    <p:sldId id="364" r:id="rId33"/>
    <p:sldId id="367" r:id="rId34"/>
    <p:sldId id="368" r:id="rId35"/>
    <p:sldId id="370" r:id="rId36"/>
    <p:sldId id="369" r:id="rId37"/>
    <p:sldId id="371" r:id="rId38"/>
    <p:sldId id="329" r:id="rId39"/>
    <p:sldId id="330" r:id="rId40"/>
    <p:sldId id="331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771" autoAdjust="0"/>
  </p:normalViewPr>
  <p:slideViewPr>
    <p:cSldViewPr snapToGrid="0">
      <p:cViewPr varScale="1">
        <p:scale>
          <a:sx n="78" d="100"/>
          <a:sy n="78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32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2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6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652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44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3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24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4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0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8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1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5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ctorhugonegrisoli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mailto:victorhugonegrisoli.ccs@gmail.com" TargetMode="External"/><Relationship Id="rId4" Type="http://schemas.openxmlformats.org/officeDocument/2006/relationships/hyperlink" Target="https://github.com/vhnegrisol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cs/saga-pattern-microservices" TargetMode="External"/><Relationship Id="rId13" Type="http://schemas.openxmlformats.org/officeDocument/2006/relationships/hyperlink" Target="https://developers.redhat.com/blog/2018/10/01/patterns-for-distributed-transactions-within-a-microservices-architecture" TargetMode="External"/><Relationship Id="rId3" Type="http://schemas.openxmlformats.org/officeDocument/2006/relationships/hyperlink" Target="https://aws.amazon.com/pt/microservices/" TargetMode="External"/><Relationship Id="rId7" Type="http://schemas.openxmlformats.org/officeDocument/2006/relationships/hyperlink" Target="https://microservices.io/patterns/data/saga.html" TargetMode="External"/><Relationship Id="rId12" Type="http://schemas.openxmlformats.org/officeDocument/2006/relationships/hyperlink" Target="https://microservices.io/patterns/data/transactional-outbox.html" TargetMode="External"/><Relationship Id="rId2" Type="http://schemas.openxmlformats.org/officeDocument/2006/relationships/notesSlide" Target="../notesSlides/notesSlide1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up.com.br/blog/padrao-saga-para-arquitetura-de-microsservicos" TargetMode="External"/><Relationship Id="rId11" Type="http://schemas.openxmlformats.org/officeDocument/2006/relationships/hyperlink" Target="https://medium.com/@victorhsr/microservices-outbox-pattern-a4344d8ed0b" TargetMode="External"/><Relationship Id="rId5" Type="http://schemas.openxmlformats.org/officeDocument/2006/relationships/hyperlink" Target="https://sidhartarezende.medium.com/usando-saga-para-garantir-consist%C3%AAncia-de-dados-em-ambientes-distribu%C3%ADdos-2edad93798c7" TargetMode="External"/><Relationship Id="rId15" Type="http://schemas.openxmlformats.org/officeDocument/2006/relationships/image" Target="../media/image6.png"/><Relationship Id="rId10" Type="http://schemas.openxmlformats.org/officeDocument/2006/relationships/hyperlink" Target="https://www.infoq.com/articles/saga-orchestration-outbox/" TargetMode="External"/><Relationship Id="rId4" Type="http://schemas.openxmlformats.org/officeDocument/2006/relationships/hyperlink" Target="https://microservices.io/" TargetMode="External"/><Relationship Id="rId9" Type="http://schemas.openxmlformats.org/officeDocument/2006/relationships/hyperlink" Target="https://medium.com/trendyol-tech/saga-pattern-briefly-5b6cf22dfabc" TargetMode="Externa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D666344-CFCC-B42C-AE15-693963D872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" y="2076450"/>
            <a:ext cx="9153525" cy="478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819" y="2622680"/>
            <a:ext cx="5815781" cy="1069207"/>
          </a:xfrm>
        </p:spPr>
        <p:txBody>
          <a:bodyPr>
            <a:normAutofit/>
          </a:bodyPr>
          <a:lstStyle/>
          <a:p>
            <a:r>
              <a:rPr lang="pt-BR" b="1" dirty="0"/>
              <a:t>Conceitos de transações distribuídas e sagas na arquitetura de </a:t>
            </a:r>
            <a:r>
              <a:rPr lang="pt-BR" b="1" dirty="0" err="1"/>
              <a:t>microsserviços</a:t>
            </a:r>
            <a:r>
              <a:rPr lang="pt-BR" b="1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237" y="-188246"/>
            <a:ext cx="8937523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b="1" dirty="0"/>
              <a:t>: Padrão Saga Orquestrado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E59BF00F-D9F4-DEF4-6662-F6FF63F0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092" y="231819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261419"/>
            <a:ext cx="9851923" cy="38247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Ao mesmo tempo que trazem ganhos e soluções, também são acompanhados de em alguns desafios, tais quais: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Forte necessidade de governança.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Aumento da complexidade do sistema.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Maiores pontos de falha.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Grande necessidade de métricas, </a:t>
            </a:r>
            <a:r>
              <a:rPr lang="pt-BR" sz="2500" dirty="0" err="1"/>
              <a:t>observabilidade</a:t>
            </a:r>
            <a:r>
              <a:rPr lang="pt-BR" sz="2500" dirty="0"/>
              <a:t> e rastreamento.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69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080839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500" dirty="0"/>
              <a:t>Cada </a:t>
            </a:r>
            <a:r>
              <a:rPr lang="pt-BR" sz="2500" dirty="0" err="1"/>
              <a:t>microsserviço</a:t>
            </a:r>
            <a:r>
              <a:rPr lang="pt-BR" sz="2500" dirty="0"/>
              <a:t> possui seu </a:t>
            </a:r>
            <a:r>
              <a:rPr lang="pt-BR" sz="2500" b="1" dirty="0"/>
              <a:t>próprio banco de dados </a:t>
            </a:r>
            <a:r>
              <a:rPr lang="pt-BR" sz="2500" dirty="0"/>
              <a:t>(não é obrigatório, porém é uma questão de boa prática), e é excelente para o isolamento do serviço, porém, traz o problema para gerenciar as </a:t>
            </a:r>
            <a:r>
              <a:rPr lang="pt-BR" sz="2500" b="1" dirty="0"/>
              <a:t>transações distribuídas</a:t>
            </a:r>
            <a:r>
              <a:rPr lang="pt-BR" sz="2500" dirty="0"/>
              <a:t>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Caso a arquitetura </a:t>
            </a:r>
            <a:r>
              <a:rPr lang="pt-BR" sz="2500" b="1" dirty="0"/>
              <a:t>não seja devidamente planejada</a:t>
            </a:r>
            <a:r>
              <a:rPr lang="pt-BR" sz="2500" dirty="0"/>
              <a:t>, ou uma transação distribuída não seja </a:t>
            </a:r>
            <a:r>
              <a:rPr lang="pt-BR" sz="2500" b="1" dirty="0"/>
              <a:t>devidamente tratada</a:t>
            </a:r>
            <a:r>
              <a:rPr lang="pt-BR" sz="2500" dirty="0"/>
              <a:t>, podem ocorrer problemas relacionados à inconsistência de dados, ou seja, um dado em um </a:t>
            </a:r>
            <a:r>
              <a:rPr lang="pt-BR" sz="2500" dirty="0" err="1"/>
              <a:t>microsserviço</a:t>
            </a:r>
            <a:r>
              <a:rPr lang="pt-BR" sz="2500" dirty="0"/>
              <a:t> X é um, e o mesmo dado em um </a:t>
            </a:r>
            <a:r>
              <a:rPr lang="pt-BR" sz="2500" dirty="0" err="1"/>
              <a:t>microsserviço</a:t>
            </a:r>
            <a:r>
              <a:rPr lang="pt-BR" sz="2500" dirty="0"/>
              <a:t> Y é outro, e isso pode trazer muito problema.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Inconsistência de dados geralmente leva à ocorrência de diversos chamados de incidentes em produção. 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965C5E-E8D5-4463-F3EB-0E2A101F11BA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447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F23A5F1-0CE8-62E0-C661-70449F03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07" y="1088409"/>
            <a:ext cx="6711197" cy="4843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2892811"/>
            <a:ext cx="9389807" cy="1630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b="1" dirty="0"/>
              <a:t>Transações Distribuídas</a:t>
            </a:r>
          </a:p>
          <a:p>
            <a:pPr marL="0" indent="0" algn="ctr">
              <a:buNone/>
            </a:pPr>
            <a:r>
              <a:rPr lang="pt-BR" sz="2500" b="1" dirty="0"/>
              <a:t>Conceito, o problema que trazem, e diferentes formas de tratar.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8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b="1" dirty="0"/>
              <a:t>Transações distribuídas </a:t>
            </a:r>
            <a:r>
              <a:rPr lang="pt-PT" sz="2500" dirty="0"/>
              <a:t>são aquelas que </a:t>
            </a:r>
            <a:r>
              <a:rPr lang="pt-PT" sz="2500" b="1" dirty="0"/>
              <a:t>iniciam em um microsserviço</a:t>
            </a:r>
            <a:r>
              <a:rPr lang="pt-PT" sz="2500" dirty="0"/>
              <a:t>, mas ela só é </a:t>
            </a:r>
            <a:r>
              <a:rPr lang="pt-PT" sz="2500" b="1" dirty="0"/>
              <a:t>finalizada em outro</a:t>
            </a:r>
            <a:r>
              <a:rPr lang="pt-PT" sz="2500" dirty="0"/>
              <a:t> de maneira </a:t>
            </a:r>
            <a:r>
              <a:rPr lang="pt-PT" sz="2500" b="1" dirty="0"/>
              <a:t>conceitual</a:t>
            </a:r>
            <a:r>
              <a:rPr lang="pt-PT" sz="2500" dirty="0"/>
              <a:t>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A palavra </a:t>
            </a:r>
            <a:r>
              <a:rPr lang="pt-PT" sz="2500" b="1" dirty="0"/>
              <a:t>conceitual </a:t>
            </a:r>
            <a:r>
              <a:rPr lang="pt-PT" sz="2500" dirty="0"/>
              <a:t>aparece aqui pois a transação distribuída é apenas interpretada, ou seja, é apenas simbólica no fluxo de execução entre os microsserviços, e não algo 100% concreto como uma transação em um banco de dados.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Uma transação em um banco de dados é o processo de execução de várias operações de leitura e escrita em um banco de dados que, ao seu fim, é concretizada de maneira atômica, ou seja, ou tudo é aplicado no banco de dados, ou todas as alterações são desfeitas a fim de realizar a consistência de dados, seguindo os conceitos do A.C.I.D.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79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dirty="0"/>
              <a:t>Mas, em uma arquitetura de microsserviços, cada serviço participante possui seu próprio banco de dados, ou seja, cada chamada  a um microsserviço gera uma própria transação interna em suas bases.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O conceito de uma transação distribuída então é aplicada a um </a:t>
            </a:r>
            <a:r>
              <a:rPr lang="pt-PT" sz="2500" b="1" dirty="0"/>
              <a:t>contexto</a:t>
            </a:r>
            <a:r>
              <a:rPr lang="pt-PT" sz="2500" dirty="0"/>
              <a:t>, ou seja, um fluxo que é iniciado e que altera o estado dos microsserviços e que, embora não estejam na mesma transação atômica, pertencem ao mesmo contexto.</a:t>
            </a:r>
          </a:p>
          <a:p>
            <a:pPr algn="just">
              <a:spcBef>
                <a:spcPts val="0"/>
              </a:spcBef>
            </a:pPr>
            <a:endParaRPr lang="pt-PT" sz="2500" b="1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Caso um serviço esteja com uma informação e outro não, e pertençam ao mesmo contexto aplicado, então, temos uma inconsistência de dados.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1"/>
            <a:ext cx="10606083" cy="237158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/>
              <a:t>Imagine o seguinte cenário: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Um serviço de vendas (</a:t>
            </a:r>
            <a:r>
              <a:rPr lang="pt-PT" sz="1600" b="1" dirty="0"/>
              <a:t>Order Service</a:t>
            </a:r>
            <a:r>
              <a:rPr lang="pt-PT" sz="1600" dirty="0"/>
              <a:t>) recebe uma requisição de um novo pedido e persiste em seu banco de dados.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Order Service envia uma requisição ou evento para o serviço de pagamento (</a:t>
            </a:r>
            <a:r>
              <a:rPr lang="pt-PT" sz="1600" b="1" dirty="0"/>
              <a:t>Payment Service</a:t>
            </a:r>
            <a:r>
              <a:rPr lang="pt-PT" sz="1600" dirty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tenta realizar o pagamento e persiste em sua base.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envia uma requisição ou evento ao serviço de produtos (Product Service) para</a:t>
            </a:r>
            <a:r>
              <a:rPr lang="en-US" sz="1600" dirty="0"/>
              <a:t> </a:t>
            </a:r>
            <a:r>
              <a:rPr lang="en-US" sz="1600" dirty="0" err="1"/>
              <a:t>atualizar</a:t>
            </a:r>
            <a:r>
              <a:rPr lang="en-US" sz="1600" dirty="0"/>
              <a:t> o estoque.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/>
              <a:t>O </a:t>
            </a:r>
            <a:r>
              <a:rPr lang="en-US" sz="1600" dirty="0" err="1"/>
              <a:t>serviço</a:t>
            </a:r>
            <a:r>
              <a:rPr lang="en-US" sz="1600" dirty="0"/>
              <a:t> de </a:t>
            </a:r>
            <a:r>
              <a:rPr lang="en-US" sz="1600" dirty="0" err="1"/>
              <a:t>produtos</a:t>
            </a:r>
            <a:r>
              <a:rPr lang="en-US" sz="1600" dirty="0"/>
              <a:t> </a:t>
            </a:r>
            <a:r>
              <a:rPr lang="en-US" sz="1600" dirty="0" err="1"/>
              <a:t>atualiza</a:t>
            </a:r>
            <a:r>
              <a:rPr lang="en-US" sz="1600" dirty="0"/>
              <a:t> </a:t>
            </a:r>
            <a:r>
              <a:rPr lang="en-US" sz="1600" dirty="0" err="1"/>
              <a:t>corretamente</a:t>
            </a:r>
            <a:r>
              <a:rPr lang="en-US" sz="1600" dirty="0"/>
              <a:t> o estoque e o </a:t>
            </a:r>
            <a:r>
              <a:rPr lang="en-US" sz="1600" dirty="0" err="1"/>
              <a:t>fluxo</a:t>
            </a:r>
            <a:r>
              <a:rPr lang="en-US" sz="1600" dirty="0"/>
              <a:t> de </a:t>
            </a:r>
            <a:r>
              <a:rPr lang="en-US" sz="1600" dirty="0" err="1"/>
              <a:t>venda</a:t>
            </a:r>
            <a:r>
              <a:rPr lang="en-US" sz="1600" dirty="0"/>
              <a:t> é </a:t>
            </a:r>
            <a:r>
              <a:rPr lang="en-US" sz="1600" b="1" dirty="0" err="1"/>
              <a:t>finalizado</a:t>
            </a:r>
            <a:r>
              <a:rPr lang="en-US" sz="16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51E979D5-EF9C-3C7F-1D78-BA514058D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026" y="4499379"/>
            <a:ext cx="7875947" cy="2195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77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606083" cy="19967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Tudo que vimos ali foi o cenário positivo, num mundo de sonhos em que tudo dá certo! Agora, pense o seguinte: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Vamos supor que ocorra um </a:t>
            </a:r>
            <a:r>
              <a:rPr lang="pt-BR" sz="1600" b="1" dirty="0"/>
              <a:t>erro</a:t>
            </a:r>
            <a:r>
              <a:rPr lang="pt-BR" sz="1600" dirty="0"/>
              <a:t> na tentativa de atualização de estoque, seja por um bug no código, seja por uma falha na requisição HTTP, </a:t>
            </a:r>
            <a:r>
              <a:rPr lang="pt-BR" sz="1600" dirty="0" err="1"/>
              <a:t>message</a:t>
            </a:r>
            <a:r>
              <a:rPr lang="pt-BR" sz="1600" dirty="0"/>
              <a:t> broker indisponível, entre outros.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Nosso fluxo não foi concluído, temos um pedido aberto, temos uma tentativa de pagamento realizada, mas o estoque está incorreto, ou seja, temos </a:t>
            </a:r>
            <a:r>
              <a:rPr lang="pt-BR" sz="1600" b="1" dirty="0"/>
              <a:t>dados inconsistentes</a:t>
            </a:r>
            <a:r>
              <a:rPr lang="pt-BR" sz="16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É possível criar fluxos para realizar o cancelamento do pagamento, mas e se tivermos </a:t>
            </a:r>
            <a:r>
              <a:rPr lang="pt-BR" sz="1600" b="1" dirty="0"/>
              <a:t>várias transações </a:t>
            </a:r>
            <a:r>
              <a:rPr lang="pt-BR" sz="1600" dirty="0"/>
              <a:t>anteriores?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890577B-7851-DC35-551E-9A2B83684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9" y="3955999"/>
            <a:ext cx="6243697" cy="2701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3C4C5E5-3F6B-2CF7-DDB4-EF42797048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1270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818940" cy="199671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Qual seria a estratégia necessária para </a:t>
            </a:r>
            <a:r>
              <a:rPr lang="pt-BR" sz="1600" b="1" dirty="0"/>
              <a:t>desfazer todo o fluxo </a:t>
            </a:r>
            <a:r>
              <a:rPr lang="pt-BR" sz="1600" dirty="0"/>
              <a:t>e evitar dados inconsistentes?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Como garantir que uma </a:t>
            </a:r>
            <a:r>
              <a:rPr lang="pt-BR" sz="1600" b="1" dirty="0"/>
              <a:t>transação será sempre atômica</a:t>
            </a:r>
            <a:r>
              <a:rPr lang="pt-BR" sz="1600" dirty="0"/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Além de garantir atomicidade, como manter </a:t>
            </a:r>
            <a:r>
              <a:rPr lang="pt-BR" sz="1600" b="1" dirty="0"/>
              <a:t>escalável </a:t>
            </a:r>
            <a:r>
              <a:rPr lang="pt-BR" sz="1600" dirty="0"/>
              <a:t>em uma arquitetura composta por vários serviços, </a:t>
            </a:r>
            <a:r>
              <a:rPr lang="pt-BR" sz="1600" b="1" dirty="0"/>
              <a:t>sem utilização de</a:t>
            </a:r>
            <a:r>
              <a:rPr lang="pt-BR" sz="1600" dirty="0"/>
              <a:t> </a:t>
            </a:r>
            <a:r>
              <a:rPr lang="pt-BR" sz="1600" b="1" dirty="0"/>
              <a:t>2PC (</a:t>
            </a:r>
            <a:r>
              <a:rPr lang="pt-BR" sz="1600" b="1" dirty="0" err="1"/>
              <a:t>Two-Phase</a:t>
            </a:r>
            <a:r>
              <a:rPr lang="pt-BR" sz="1600" b="1" dirty="0"/>
              <a:t> </a:t>
            </a:r>
            <a:r>
              <a:rPr lang="pt-BR" sz="1600" b="1" dirty="0" err="1"/>
              <a:t>Commit</a:t>
            </a:r>
            <a:r>
              <a:rPr lang="pt-BR" sz="1600" b="1" dirty="0"/>
              <a:t> </a:t>
            </a:r>
            <a:r>
              <a:rPr lang="pt-BR" sz="1600" b="1" dirty="0" err="1"/>
              <a:t>Protocol</a:t>
            </a:r>
            <a:r>
              <a:rPr lang="pt-BR" sz="1600" b="1" dirty="0"/>
              <a:t>)</a:t>
            </a:r>
            <a:r>
              <a:rPr lang="pt-BR" sz="1600" dirty="0"/>
              <a:t> em seu fluxo?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Para quê ter todo esse trabalho? O que dados inconsistentes podem </a:t>
            </a:r>
            <a:r>
              <a:rPr lang="pt-BR" sz="1600" b="1" dirty="0"/>
              <a:t>influenciar ou impactar </a:t>
            </a:r>
            <a:r>
              <a:rPr lang="pt-BR" sz="1600" dirty="0"/>
              <a:t>no dia-a-dia de gestores e desenvolvedores?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7F9AF1B-3EE6-182A-3238-011337E0F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123" y="3582103"/>
            <a:ext cx="5037133" cy="3160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403122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70" y="2356221"/>
            <a:ext cx="10818940" cy="1599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padrões</a:t>
            </a:r>
            <a:r>
              <a:rPr lang="en-US" sz="2000" dirty="0"/>
              <a:t> de </a:t>
            </a:r>
            <a:r>
              <a:rPr lang="en-US" sz="2000" dirty="0" err="1"/>
              <a:t>arquitetura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implementados</a:t>
            </a:r>
            <a:r>
              <a:rPr lang="en-US" sz="2000" dirty="0"/>
              <a:t> para </a:t>
            </a:r>
            <a:r>
              <a:rPr lang="en-US" sz="2000" dirty="0" err="1"/>
              <a:t>evitar</a:t>
            </a:r>
            <a:r>
              <a:rPr lang="en-US" sz="2000" dirty="0"/>
              <a:t> </a:t>
            </a:r>
            <a:r>
              <a:rPr lang="en-US" sz="2000" dirty="0" err="1"/>
              <a:t>problemas</a:t>
            </a:r>
            <a:r>
              <a:rPr lang="en-US" sz="2000" dirty="0"/>
              <a:t> de dados </a:t>
            </a:r>
            <a:r>
              <a:rPr lang="en-US" sz="2000" dirty="0" err="1"/>
              <a:t>inconsistentes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transações</a:t>
            </a:r>
            <a:r>
              <a:rPr lang="en-US" sz="2000" dirty="0"/>
              <a:t> </a:t>
            </a:r>
            <a:r>
              <a:rPr lang="en-US" sz="2000" dirty="0" err="1"/>
              <a:t>distribuídas</a:t>
            </a:r>
            <a:r>
              <a:rPr lang="en-US" sz="2000" dirty="0"/>
              <a:t>, </a:t>
            </a:r>
            <a:r>
              <a:rPr lang="en-US" sz="2000" dirty="0" err="1"/>
              <a:t>iremos</a:t>
            </a:r>
            <a:r>
              <a:rPr lang="en-US" sz="2000" dirty="0"/>
              <a:t> </a:t>
            </a:r>
            <a:r>
              <a:rPr lang="en-US" sz="2000" dirty="0" err="1"/>
              <a:t>falar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3 deles: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Orquestrado</a:t>
            </a:r>
            <a:r>
              <a:rPr lang="en-US" sz="2000" b="1" dirty="0"/>
              <a:t>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Coreografado</a:t>
            </a:r>
            <a:r>
              <a:rPr lang="en-US" sz="2000" b="1" dirty="0"/>
              <a:t>                    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Outbox</a:t>
            </a:r>
            <a:endParaRPr lang="en-US" sz="20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Diferentes formas de tratar</a:t>
            </a:r>
          </a:p>
        </p:txBody>
      </p:sp>
      <p:pic>
        <p:nvPicPr>
          <p:cNvPr id="7" name="Imagem 6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8690B30-C354-BD3A-30D6-3E84F2C10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26" y="3955998"/>
            <a:ext cx="7409381" cy="26280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D9F6115E-0DDD-0A89-4AB0-4FAA4304F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00" y="4031932"/>
            <a:ext cx="3961834" cy="24761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9334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1" y="22840"/>
            <a:ext cx="1733100" cy="134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1879272" y="294307"/>
            <a:ext cx="9611688" cy="71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O problema do 2PC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DA58BB-6944-A962-8C03-5EFFC7B4842D}"/>
              </a:ext>
            </a:extLst>
          </p:cNvPr>
          <p:cNvSpPr txBox="1"/>
          <p:nvPr/>
        </p:nvSpPr>
        <p:spPr>
          <a:xfrm>
            <a:off x="396240" y="1457391"/>
            <a:ext cx="11704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2PC, </a:t>
            </a:r>
            <a:r>
              <a:rPr lang="en-US" sz="1800" dirty="0" err="1"/>
              <a:t>ou</a:t>
            </a:r>
            <a:r>
              <a:rPr lang="en-US" sz="1800" dirty="0"/>
              <a:t> Two-Phase Commit Protocol, </a:t>
            </a:r>
            <a:r>
              <a:rPr lang="en-US" sz="1800" dirty="0" err="1"/>
              <a:t>como</a:t>
            </a:r>
            <a:r>
              <a:rPr lang="en-US" sz="1800" dirty="0"/>
              <a:t> o </a:t>
            </a:r>
            <a:r>
              <a:rPr lang="en-US" sz="1800" dirty="0" err="1"/>
              <a:t>próprio</a:t>
            </a:r>
            <a:r>
              <a:rPr lang="en-US" sz="1800" dirty="0"/>
              <a:t> </a:t>
            </a:r>
            <a:r>
              <a:rPr lang="en-US" sz="1800" dirty="0" err="1"/>
              <a:t>nome</a:t>
            </a:r>
            <a:r>
              <a:rPr lang="en-US" sz="1800" dirty="0"/>
              <a:t> </a:t>
            </a:r>
            <a:r>
              <a:rPr lang="en-US" sz="1800" dirty="0" err="1"/>
              <a:t>diz</a:t>
            </a:r>
            <a:r>
              <a:rPr lang="en-US" sz="1800" dirty="0"/>
              <a:t>, é um </a:t>
            </a:r>
            <a:r>
              <a:rPr lang="en-US" sz="1800" b="1" dirty="0" err="1"/>
              <a:t>protocolo</a:t>
            </a:r>
            <a:r>
              <a:rPr lang="en-US" sz="1800" b="1" dirty="0"/>
              <a:t> </a:t>
            </a:r>
            <a:r>
              <a:rPr lang="en-US" sz="1800" b="1" dirty="0" err="1"/>
              <a:t>atômico</a:t>
            </a:r>
            <a:r>
              <a:rPr lang="en-US" sz="1800" dirty="0"/>
              <a:t>,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seja</a:t>
            </a:r>
            <a:r>
              <a:rPr lang="pt-BR" sz="1800" dirty="0"/>
              <a:t>, elabora uma</a:t>
            </a:r>
            <a:r>
              <a:rPr lang="en-US" sz="1800" b="1" dirty="0"/>
              <a:t> </a:t>
            </a:r>
            <a:r>
              <a:rPr lang="en-US" sz="1800" dirty="0" err="1"/>
              <a:t>estratégia</a:t>
            </a:r>
            <a:r>
              <a:rPr lang="en-US" sz="1800" dirty="0"/>
              <a:t> para </a:t>
            </a:r>
            <a:r>
              <a:rPr lang="en-US" sz="1800" dirty="0" err="1"/>
              <a:t>realizar</a:t>
            </a:r>
            <a:r>
              <a:rPr lang="en-US" sz="1800" dirty="0"/>
              <a:t> um </a:t>
            </a:r>
            <a:r>
              <a:rPr lang="en-US" sz="1800" b="1" dirty="0"/>
              <a:t>commit </a:t>
            </a:r>
            <a:r>
              <a:rPr lang="en-US" sz="1800" b="1" dirty="0" err="1"/>
              <a:t>em</a:t>
            </a:r>
            <a:r>
              <a:rPr lang="en-US" sz="1800" b="1" dirty="0"/>
              <a:t> duas </a:t>
            </a:r>
            <a:r>
              <a:rPr lang="en-US" sz="1800" b="1" dirty="0" err="1"/>
              <a:t>etapas</a:t>
            </a:r>
            <a:r>
              <a:rPr lang="en-US" sz="1800" b="1" dirty="0"/>
              <a:t> </a:t>
            </a:r>
            <a:r>
              <a:rPr lang="en-US" sz="1800" b="1" dirty="0" err="1"/>
              <a:t>em</a:t>
            </a:r>
            <a:r>
              <a:rPr lang="en-US" sz="1800" b="1" dirty="0"/>
              <a:t> </a:t>
            </a:r>
            <a:r>
              <a:rPr lang="en-US" sz="1800" b="1" dirty="0" err="1"/>
              <a:t>uma</a:t>
            </a:r>
            <a:r>
              <a:rPr lang="en-US" sz="1800" b="1" dirty="0"/>
              <a:t> </a:t>
            </a:r>
            <a:r>
              <a:rPr lang="en-US" sz="1800" b="1" dirty="0" err="1"/>
              <a:t>transação</a:t>
            </a:r>
            <a:r>
              <a:rPr lang="en-US" sz="1800" b="1" dirty="0"/>
              <a:t> </a:t>
            </a:r>
            <a:r>
              <a:rPr lang="en-US" sz="1800" b="1" dirty="0" err="1"/>
              <a:t>distribuída</a:t>
            </a:r>
            <a:r>
              <a:rPr lang="en-US" sz="1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Geralmente</a:t>
            </a:r>
            <a:r>
              <a:rPr lang="en-US" sz="1800" dirty="0"/>
              <a:t> </a:t>
            </a:r>
            <a:r>
              <a:rPr lang="en-US" sz="1800" dirty="0" err="1"/>
              <a:t>funciona</a:t>
            </a:r>
            <a:r>
              <a:rPr lang="en-US" sz="1800" dirty="0"/>
              <a:t> de </a:t>
            </a:r>
            <a:r>
              <a:rPr lang="en-US" sz="1800" b="1" dirty="0" err="1"/>
              <a:t>maneira</a:t>
            </a:r>
            <a:r>
              <a:rPr lang="en-US" sz="1800" b="1" dirty="0"/>
              <a:t> </a:t>
            </a:r>
            <a:r>
              <a:rPr lang="en-US" sz="1800" b="1" dirty="0" err="1"/>
              <a:t>síncrona</a:t>
            </a:r>
            <a:r>
              <a:rPr lang="en-US" sz="1800" dirty="0"/>
              <a:t>, com </a:t>
            </a:r>
            <a:r>
              <a:rPr lang="en-US" sz="1800" dirty="0" err="1"/>
              <a:t>requisições</a:t>
            </a:r>
            <a:r>
              <a:rPr lang="en-US" sz="1800" dirty="0"/>
              <a:t> HTTP, a </a:t>
            </a:r>
            <a:r>
              <a:rPr lang="en-US" sz="1800" dirty="0" err="1"/>
              <a:t>estratégia</a:t>
            </a:r>
            <a:r>
              <a:rPr lang="en-US" sz="1800" dirty="0"/>
              <a:t>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iniciar</a:t>
            </a:r>
            <a:r>
              <a:rPr lang="en-US" sz="1800" dirty="0"/>
              <a:t> um </a:t>
            </a:r>
            <a:r>
              <a:rPr lang="en-US" sz="1800" dirty="0" err="1"/>
              <a:t>fluxo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requisições</a:t>
            </a:r>
            <a:r>
              <a:rPr lang="en-US" sz="1800" dirty="0"/>
              <a:t> HTTP para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serviços</a:t>
            </a:r>
            <a:r>
              <a:rPr lang="en-US" sz="1800" dirty="0"/>
              <a:t> </a:t>
            </a:r>
            <a:r>
              <a:rPr lang="en-US" sz="1800" dirty="0" err="1"/>
              <a:t>envolvidos</a:t>
            </a:r>
            <a:r>
              <a:rPr lang="en-US" sz="1800" dirty="0"/>
              <a:t> para </a:t>
            </a:r>
            <a:r>
              <a:rPr lang="en-US" sz="1800" b="1" dirty="0" err="1"/>
              <a:t>validar</a:t>
            </a:r>
            <a:r>
              <a:rPr lang="en-US" sz="1800" dirty="0"/>
              <a:t> se o </a:t>
            </a:r>
            <a:r>
              <a:rPr lang="en-US" sz="1800" dirty="0" err="1"/>
              <a:t>serviço</a:t>
            </a:r>
            <a:r>
              <a:rPr lang="en-US" sz="1800" dirty="0"/>
              <a:t> </a:t>
            </a:r>
            <a:r>
              <a:rPr lang="en-US" sz="1800" dirty="0" err="1"/>
              <a:t>tem</a:t>
            </a:r>
            <a:r>
              <a:rPr lang="en-US" sz="1800" dirty="0"/>
              <a:t> o </a:t>
            </a:r>
            <a:r>
              <a:rPr lang="en-US" sz="1800" dirty="0" err="1"/>
              <a:t>necessário</a:t>
            </a:r>
            <a:r>
              <a:rPr lang="en-US" sz="1800" dirty="0"/>
              <a:t> para </a:t>
            </a:r>
            <a:r>
              <a:rPr lang="en-US" sz="1800" dirty="0" err="1"/>
              <a:t>persistir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informação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1</a:t>
            </a:r>
            <a:r>
              <a:rPr lang="en-US" sz="1800" dirty="0"/>
              <a:t>), e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seguida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outra</a:t>
            </a:r>
            <a:r>
              <a:rPr lang="en-US" sz="1800" dirty="0"/>
              <a:t> </a:t>
            </a:r>
            <a:r>
              <a:rPr lang="en-US" sz="1800" dirty="0" err="1"/>
              <a:t>requisição</a:t>
            </a:r>
            <a:r>
              <a:rPr lang="en-US" sz="1800" dirty="0"/>
              <a:t> 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serviço</a:t>
            </a:r>
            <a:r>
              <a:rPr lang="en-US" sz="1800" dirty="0"/>
              <a:t>, </a:t>
            </a:r>
            <a:r>
              <a:rPr lang="en-US" sz="1800" b="1" dirty="0" err="1"/>
              <a:t>persistindo</a:t>
            </a:r>
            <a:r>
              <a:rPr lang="en-US" sz="1800" dirty="0"/>
              <a:t> a </a:t>
            </a:r>
            <a:r>
              <a:rPr lang="en-US" sz="1800" dirty="0" err="1"/>
              <a:t>informação</a:t>
            </a:r>
            <a:r>
              <a:rPr lang="en-US" sz="1800" dirty="0"/>
              <a:t> </a:t>
            </a:r>
            <a:r>
              <a:rPr lang="en-US" sz="1800" dirty="0" err="1"/>
              <a:t>desejada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2</a:t>
            </a:r>
            <a:r>
              <a:rPr lang="en-US" sz="18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</a:t>
            </a:r>
            <a:r>
              <a:rPr lang="en-US" sz="1800" dirty="0" err="1"/>
              <a:t>problema</a:t>
            </a:r>
            <a:r>
              <a:rPr lang="en-US" sz="1800" dirty="0"/>
              <a:t> dessa </a:t>
            </a:r>
            <a:r>
              <a:rPr lang="en-US" sz="1800" dirty="0" err="1"/>
              <a:t>estratégia</a:t>
            </a:r>
            <a:r>
              <a:rPr lang="en-US" sz="1800" dirty="0"/>
              <a:t> é que,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b="1" dirty="0" err="1"/>
              <a:t>qualquer</a:t>
            </a:r>
            <a:r>
              <a:rPr lang="en-US" sz="1800" b="1" dirty="0"/>
              <a:t> </a:t>
            </a:r>
            <a:r>
              <a:rPr lang="en-US" sz="1800" b="1" dirty="0" err="1"/>
              <a:t>cenário</a:t>
            </a:r>
            <a:r>
              <a:rPr lang="en-US" sz="1800" b="1" dirty="0"/>
              <a:t> de </a:t>
            </a:r>
            <a:r>
              <a:rPr lang="en-US" sz="1800" b="1" dirty="0" err="1"/>
              <a:t>falha</a:t>
            </a:r>
            <a:r>
              <a:rPr lang="en-US" sz="1800" dirty="0"/>
              <a:t>,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b="1" dirty="0"/>
              <a:t>dados </a:t>
            </a:r>
            <a:r>
              <a:rPr lang="en-US" sz="1800" b="1" dirty="0" err="1"/>
              <a:t>ficam</a:t>
            </a:r>
            <a:r>
              <a:rPr lang="en-US" sz="1800" b="1" dirty="0"/>
              <a:t> </a:t>
            </a:r>
            <a:r>
              <a:rPr lang="en-US" sz="1800" b="1" dirty="0" err="1"/>
              <a:t>inconsistentes</a:t>
            </a:r>
            <a:r>
              <a:rPr lang="en-US" sz="1800" dirty="0"/>
              <a:t>.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4A5715CE-052D-3941-B73B-B1488760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" y="3843966"/>
            <a:ext cx="7040498" cy="271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0937122B-5F33-44E0-C1EE-56A7A25C7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519" y="3843966"/>
            <a:ext cx="3573747" cy="2719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0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8937523" cy="1232465"/>
          </a:xfrm>
        </p:spPr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EF24F4B-C47B-E8EC-0B2D-71503647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6" y="1330500"/>
            <a:ext cx="8131275" cy="503097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Prazer, meu nome é Victor Hugo Negrisoli!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Formado em Ciência da Computação pelo Centro Universitário Filadélfia (</a:t>
            </a:r>
            <a:r>
              <a:rPr lang="pt-BR" dirty="0" err="1"/>
              <a:t>UniFil</a:t>
            </a:r>
            <a:r>
              <a:rPr lang="pt-BR" dirty="0"/>
              <a:t> – Londrina, PR) e pós-graduado em Ciência de Dados &amp; Big Data na PUC-MG.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Aprox. 6 anos e meio de atuação no mercado de tecnologia.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Instrutor aqui na </a:t>
            </a:r>
            <a:r>
              <a:rPr lang="pt-BR" dirty="0" err="1"/>
              <a:t>Udemy</a:t>
            </a:r>
            <a:r>
              <a:rPr lang="pt-BR" dirty="0"/>
              <a:t>, com 2 cursos publicados, e dono do canal Comics &amp; </a:t>
            </a:r>
            <a:r>
              <a:rPr lang="pt-BR" dirty="0" err="1"/>
              <a:t>Code</a:t>
            </a:r>
            <a:r>
              <a:rPr lang="pt-BR" dirty="0"/>
              <a:t>, que tem conteúdos sobre programação e quadrinhos.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trabalho sou Desenvolvedor Back-</a:t>
            </a:r>
            <a:r>
              <a:rPr lang="pt-BR" dirty="0" err="1"/>
              <a:t>End</a:t>
            </a:r>
            <a:r>
              <a:rPr lang="pt-BR" dirty="0"/>
              <a:t> Especialista.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Trabalho com tecnologias Java | Spring e com tecnologias Node.js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principalmente com desenvolvimento de APIs e arquitetura de microsserviços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LinkedIn: </a:t>
            </a:r>
            <a:r>
              <a:rPr lang="pt-BR" dirty="0">
                <a:hlinkClick r:id="rId3"/>
              </a:rPr>
              <a:t>https://www.linkedin.com/in/victorhugonegrisoli/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https://github.com/vhnegrisoli</a:t>
            </a:r>
            <a:r>
              <a:rPr lang="pt-BR" dirty="0"/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E-mail: </a:t>
            </a:r>
            <a:r>
              <a:rPr lang="pt-BR" dirty="0">
                <a:hlinkClick r:id="rId5"/>
              </a:rPr>
              <a:t>victorhugonegrisoli.ccs@gmail.com</a:t>
            </a:r>
            <a:endParaRPr lang="pt-BR" dirty="0"/>
          </a:p>
          <a:p>
            <a:pPr algn="just"/>
            <a:endParaRPr lang="pt-BR" dirty="0"/>
          </a:p>
        </p:txBody>
      </p:sp>
      <p:pic>
        <p:nvPicPr>
          <p:cNvPr id="11" name="Imagem 10" descr="Pessoa sorrindo com óculos de grau&#10;&#10;Descrição gerada automaticamente">
            <a:extLst>
              <a:ext uri="{FF2B5EF4-FFF2-40B4-BE49-F238E27FC236}">
                <a16:creationId xmlns:a16="http://schemas.microsoft.com/office/drawing/2014/main" id="{27B6757A-7391-273D-3FA3-D879776A2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61" y="919331"/>
            <a:ext cx="2509669" cy="25096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Imagem 3" descr="Texto, Padrão do plano de fundo&#10;&#10;Descrição gerada automaticamente">
            <a:extLst>
              <a:ext uri="{FF2B5EF4-FFF2-40B4-BE49-F238E27FC236}">
                <a16:creationId xmlns:a16="http://schemas.microsoft.com/office/drawing/2014/main" id="{8F7C5CA6-6654-D9FE-BECB-772C46BD05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891" y="3967316"/>
            <a:ext cx="3355007" cy="21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5962CAE0-8812-78DB-1C89-578A76FE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4" y="1096720"/>
            <a:ext cx="8758851" cy="5263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Saga Orquestrado e Coreografado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241895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10508382" cy="462116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É um </a:t>
            </a:r>
            <a:r>
              <a:rPr lang="en-US" sz="2000" dirty="0" err="1"/>
              <a:t>padrão</a:t>
            </a:r>
            <a:r>
              <a:rPr lang="en-US" sz="2000" dirty="0"/>
              <a:t> que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a </a:t>
            </a:r>
            <a:r>
              <a:rPr lang="en-US" sz="2000" dirty="0" err="1"/>
              <a:t>execução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de um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transações</a:t>
            </a:r>
            <a:r>
              <a:rPr lang="en-US" sz="2000" dirty="0"/>
              <a:t>, e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falha</a:t>
            </a:r>
            <a:r>
              <a:rPr lang="en-US" sz="2000" dirty="0"/>
              <a:t>,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sejam</a:t>
            </a:r>
            <a:r>
              <a:rPr lang="en-US" sz="2000" dirty="0"/>
              <a:t> </a:t>
            </a:r>
            <a:r>
              <a:rPr lang="en-US" sz="2000" dirty="0" err="1"/>
              <a:t>desfeitas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sequência</a:t>
            </a:r>
            <a:r>
              <a:rPr lang="en-US" sz="2000" dirty="0"/>
              <a:t> que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realizadas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do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b="1" dirty="0" err="1"/>
              <a:t>Orquestrado</a:t>
            </a:r>
            <a:r>
              <a:rPr lang="en-US" sz="2000" dirty="0"/>
              <a:t> e </a:t>
            </a:r>
            <a:r>
              <a:rPr lang="en-US" sz="2000" b="1" dirty="0" err="1"/>
              <a:t>Coreografado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3C047C4-0658-9E17-435F-E164B6EE7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53" y="3929276"/>
            <a:ext cx="6329034" cy="2494201"/>
          </a:xfrm>
          <a:prstGeom prst="rect">
            <a:avLst/>
          </a:prstGeom>
        </p:spPr>
      </p:pic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F42E4C59-EA96-CEF2-000C-38BE3B9C8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8" y="3859826"/>
            <a:ext cx="4286277" cy="25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78" y="2540345"/>
            <a:ext cx="9984659" cy="274804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Demanda</a:t>
            </a:r>
            <a:r>
              <a:rPr lang="en-US" sz="3000" dirty="0"/>
              <a:t> </a:t>
            </a:r>
            <a:r>
              <a:rPr lang="en-US" sz="3000" dirty="0" err="1"/>
              <a:t>complexidade</a:t>
            </a:r>
            <a:r>
              <a:rPr lang="en-US" sz="3000" dirty="0"/>
              <a:t> de </a:t>
            </a:r>
            <a:r>
              <a:rPr lang="en-US" sz="3000" dirty="0" err="1"/>
              <a:t>implementação</a:t>
            </a:r>
            <a:r>
              <a:rPr lang="en-US" sz="3000" dirty="0"/>
              <a:t>, </a:t>
            </a:r>
            <a:r>
              <a:rPr lang="en-US" sz="3000" dirty="0" err="1"/>
              <a:t>porém</a:t>
            </a:r>
            <a:r>
              <a:rPr lang="en-US" sz="3000" dirty="0"/>
              <a:t>, resolve </a:t>
            </a:r>
            <a:r>
              <a:rPr lang="en-US" sz="3000" dirty="0" err="1"/>
              <a:t>problemas</a:t>
            </a:r>
            <a:r>
              <a:rPr lang="en-US" sz="3000" dirty="0"/>
              <a:t> de </a:t>
            </a:r>
            <a:r>
              <a:rPr lang="en-US" sz="3000" dirty="0" err="1"/>
              <a:t>inconsistência</a:t>
            </a:r>
            <a:r>
              <a:rPr lang="en-US" sz="3000" dirty="0"/>
              <a:t> de dados entre </a:t>
            </a:r>
            <a:r>
              <a:rPr lang="en-US" sz="3000" dirty="0" err="1"/>
              <a:t>serviços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Não</a:t>
            </a:r>
            <a:r>
              <a:rPr lang="en-US" sz="3000" dirty="0"/>
              <a:t> </a:t>
            </a:r>
            <a:r>
              <a:rPr lang="en-US" sz="3000" dirty="0" err="1"/>
              <a:t>utiliza</a:t>
            </a:r>
            <a:r>
              <a:rPr lang="en-US" sz="3000" dirty="0"/>
              <a:t> </a:t>
            </a:r>
            <a:r>
              <a:rPr lang="en-US" sz="3000" dirty="0" err="1"/>
              <a:t>estratégia</a:t>
            </a:r>
            <a:r>
              <a:rPr lang="en-US" sz="3000" dirty="0"/>
              <a:t> de 2PC (Two-Phase Commit Protocol) e </a:t>
            </a:r>
            <a:r>
              <a:rPr lang="en-US" sz="3000" dirty="0" err="1"/>
              <a:t>funciona</a:t>
            </a:r>
            <a:r>
              <a:rPr lang="en-US" sz="3000" dirty="0"/>
              <a:t> de </a:t>
            </a:r>
            <a:r>
              <a:rPr lang="en-US" sz="3000" dirty="0" err="1"/>
              <a:t>maneira</a:t>
            </a:r>
            <a:r>
              <a:rPr lang="en-US" sz="3000" dirty="0"/>
              <a:t> </a:t>
            </a:r>
            <a:r>
              <a:rPr lang="en-US" sz="3000" dirty="0" err="1"/>
              <a:t>assíncrona</a:t>
            </a:r>
            <a:r>
              <a:rPr lang="en-US" sz="3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78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3" y="2168720"/>
            <a:ext cx="5194361" cy="43534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um </a:t>
            </a:r>
            <a:r>
              <a:rPr lang="en-US" sz="2000" b="1" dirty="0" err="1"/>
              <a:t>orquestrador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um </a:t>
            </a:r>
            <a:r>
              <a:rPr lang="en-US" sz="2000" dirty="0" err="1"/>
              <a:t>agente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 </a:t>
            </a:r>
            <a:r>
              <a:rPr lang="en-US" sz="2000" dirty="0" err="1"/>
              <a:t>envolvidos</a:t>
            </a:r>
            <a:r>
              <a:rPr lang="en-US" sz="2000" dirty="0"/>
              <a:t>, que </a:t>
            </a:r>
            <a:r>
              <a:rPr lang="en-US" sz="2000" dirty="0" err="1"/>
              <a:t>fica</a:t>
            </a:r>
            <a:r>
              <a:rPr lang="en-US" sz="2000" dirty="0"/>
              <a:t> </a:t>
            </a:r>
            <a:r>
              <a:rPr lang="en-US" sz="2000" dirty="0" err="1"/>
              <a:t>responsável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orquestrar</a:t>
            </a:r>
            <a:r>
              <a:rPr lang="en-US" sz="2000" dirty="0"/>
              <a:t>, </a:t>
            </a:r>
            <a:r>
              <a:rPr lang="en-US" sz="2000" dirty="0" err="1"/>
              <a:t>isto</a:t>
            </a:r>
            <a:r>
              <a:rPr lang="en-US" sz="2000" dirty="0"/>
              <a:t> é, </a:t>
            </a:r>
            <a:r>
              <a:rPr lang="en-US" sz="2000" dirty="0" err="1"/>
              <a:t>determinar</a:t>
            </a:r>
            <a:r>
              <a:rPr lang="en-US" sz="2000" dirty="0"/>
              <a:t> qual </a:t>
            </a:r>
            <a:r>
              <a:rPr lang="en-US" sz="2000" dirty="0" err="1"/>
              <a:t>será</a:t>
            </a:r>
            <a:r>
              <a:rPr lang="en-US" sz="2000" dirty="0"/>
              <a:t> a </a:t>
            </a:r>
            <a:r>
              <a:rPr lang="en-US" sz="2000" dirty="0" err="1"/>
              <a:t>ordem</a:t>
            </a:r>
            <a:r>
              <a:rPr lang="en-US" sz="2000" dirty="0"/>
              <a:t> de </a:t>
            </a:r>
            <a:r>
              <a:rPr lang="en-US" sz="2000" dirty="0" err="1"/>
              <a:t>envio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baseados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casos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e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 err="1"/>
              <a:t>apenas</a:t>
            </a:r>
            <a:r>
              <a:rPr lang="en-US" sz="2000" b="1" dirty="0"/>
              <a:t> o </a:t>
            </a:r>
            <a:r>
              <a:rPr lang="en-US" sz="2000" b="1" dirty="0" err="1"/>
              <a:t>orquestrador</a:t>
            </a:r>
            <a:r>
              <a:rPr lang="en-US" sz="2000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conhecer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/>
              <a:t>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,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microsserviços</a:t>
            </a:r>
            <a:r>
              <a:rPr lang="en-US" sz="2000" b="1" dirty="0"/>
              <a:t> </a:t>
            </a:r>
            <a:r>
              <a:rPr lang="en-US" sz="2000" b="1" dirty="0" err="1"/>
              <a:t>envolvidos</a:t>
            </a:r>
            <a:r>
              <a:rPr lang="en-US" sz="2000" b="1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</a:t>
            </a:r>
            <a:r>
              <a:rPr lang="en-US" sz="2000" b="1" dirty="0" err="1"/>
              <a:t>totalmente</a:t>
            </a:r>
            <a:r>
              <a:rPr lang="en-US" sz="2000" b="1" dirty="0"/>
              <a:t> </a:t>
            </a:r>
            <a:r>
              <a:rPr lang="en-US" sz="2000" b="1" dirty="0" err="1"/>
              <a:t>independentes</a:t>
            </a:r>
            <a:r>
              <a:rPr lang="en-US" sz="2000" b="1" dirty="0"/>
              <a:t> </a:t>
            </a:r>
            <a:r>
              <a:rPr lang="en-US" sz="2000" dirty="0"/>
              <a:t>e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ter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de qual </a:t>
            </a:r>
            <a:r>
              <a:rPr lang="en-US" sz="2000" b="1" dirty="0" err="1"/>
              <a:t>será</a:t>
            </a:r>
            <a:r>
              <a:rPr lang="en-US" sz="2000" b="1" dirty="0"/>
              <a:t> o </a:t>
            </a:r>
            <a:r>
              <a:rPr lang="en-US" sz="2000" b="1" dirty="0" err="1"/>
              <a:t>próximo</a:t>
            </a:r>
            <a:r>
              <a:rPr lang="en-US" sz="2000" b="1" dirty="0"/>
              <a:t> </a:t>
            </a:r>
            <a:r>
              <a:rPr lang="en-US" sz="2000" b="1" dirty="0" err="1"/>
              <a:t>ou</a:t>
            </a:r>
            <a:r>
              <a:rPr lang="en-US" sz="2000" b="1" dirty="0"/>
              <a:t> anterior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D5FE138-8B20-27F5-15CC-DA134C286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4" y="2168720"/>
            <a:ext cx="6645216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26" y="2840052"/>
            <a:ext cx="5243165" cy="306303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utilize saga e que </a:t>
            </a:r>
            <a:r>
              <a:rPr lang="en-US" sz="2000" dirty="0" err="1"/>
              <a:t>possua</a:t>
            </a:r>
            <a:r>
              <a:rPr lang="en-US" sz="2000" dirty="0"/>
              <a:t> </a:t>
            </a:r>
            <a:r>
              <a:rPr lang="en-US" sz="2000" dirty="0" err="1"/>
              <a:t>vários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r>
              <a:rPr lang="en-US" sz="2000" dirty="0"/>
              <a:t>, pois </a:t>
            </a:r>
            <a:r>
              <a:rPr lang="en-US" sz="2000" dirty="0" err="1"/>
              <a:t>acopla</a:t>
            </a:r>
            <a:r>
              <a:rPr lang="en-US" sz="2000" dirty="0"/>
              <a:t> </a:t>
            </a:r>
            <a:r>
              <a:rPr lang="en-US" sz="2000" dirty="0" err="1"/>
              <a:t>toda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apenas</a:t>
            </a:r>
            <a:r>
              <a:rPr lang="en-US" sz="2000" dirty="0"/>
              <a:t> um local.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orquestrador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rollback de </a:t>
            </a:r>
            <a:r>
              <a:rPr lang="en-US" sz="2000" b="1" dirty="0" err="1"/>
              <a:t>todos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76FF91C-AEC0-6B65-2254-D58986C7A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28" y="1705249"/>
            <a:ext cx="5847749" cy="48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4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050993"/>
            <a:ext cx="11222260" cy="453302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Toda a </a:t>
            </a:r>
            <a:r>
              <a:rPr lang="en-US" sz="2500" dirty="0" err="1"/>
              <a:t>lógica</a:t>
            </a:r>
            <a:r>
              <a:rPr lang="en-US" sz="2500" dirty="0"/>
              <a:t> da saga </a:t>
            </a:r>
            <a:r>
              <a:rPr lang="en-US" sz="2500" dirty="0" err="1"/>
              <a:t>fica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apenas</a:t>
            </a:r>
            <a:r>
              <a:rPr lang="en-US" sz="2500" dirty="0"/>
              <a:t> um local </a:t>
            </a:r>
            <a:r>
              <a:rPr lang="en-US" sz="2500" dirty="0" err="1"/>
              <a:t>centralizado</a:t>
            </a:r>
            <a:r>
              <a:rPr lang="en-US" sz="2500" dirty="0"/>
              <a:t>, </a:t>
            </a:r>
            <a:r>
              <a:rPr lang="en-US" sz="2500" dirty="0" err="1"/>
              <a:t>diminuindo</a:t>
            </a:r>
            <a:r>
              <a:rPr lang="en-US" sz="2500" dirty="0"/>
              <a:t> a </a:t>
            </a: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falhas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relação</a:t>
            </a:r>
            <a:r>
              <a:rPr lang="en-US" sz="2500" dirty="0"/>
              <a:t> à </a:t>
            </a:r>
            <a:r>
              <a:rPr lang="en-US" sz="2500" dirty="0" err="1"/>
              <a:t>orquestração</a:t>
            </a:r>
            <a:r>
              <a:rPr lang="en-US" sz="2500" dirty="0"/>
              <a:t> dos </a:t>
            </a:r>
            <a:r>
              <a:rPr lang="en-US" sz="2500" dirty="0" err="1"/>
              <a:t>eventos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testabilidade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totalmente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possuem</a:t>
            </a:r>
            <a:r>
              <a:rPr lang="en-US" sz="2500" dirty="0"/>
              <a:t> o </a:t>
            </a:r>
            <a:r>
              <a:rPr lang="en-US" sz="2500" dirty="0" err="1"/>
              <a:t>mínimo</a:t>
            </a:r>
            <a:r>
              <a:rPr lang="en-US" sz="2500" dirty="0"/>
              <a:t> de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sobre</a:t>
            </a:r>
            <a:r>
              <a:rPr lang="en-US" sz="2500" dirty="0"/>
              <a:t> a </a:t>
            </a:r>
            <a:r>
              <a:rPr lang="en-US" sz="2500" dirty="0" err="1"/>
              <a:t>orquestração</a:t>
            </a:r>
            <a:r>
              <a:rPr lang="en-US" sz="2500" dirty="0"/>
              <a:t>, </a:t>
            </a:r>
            <a:r>
              <a:rPr lang="en-US" sz="2500" dirty="0" err="1"/>
              <a:t>facilitando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compreensão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unitariamente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para </a:t>
            </a:r>
            <a:r>
              <a:rPr lang="en-US" sz="2500" dirty="0" err="1"/>
              <a:t>implementar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já</a:t>
            </a:r>
            <a:r>
              <a:rPr lang="en-US" sz="2500" dirty="0"/>
              <a:t> </a:t>
            </a:r>
            <a:r>
              <a:rPr lang="en-US" sz="2500" dirty="0" err="1"/>
              <a:t>existente</a:t>
            </a:r>
            <a:r>
              <a:rPr lang="en-US" sz="2500" dirty="0"/>
              <a:t> e com </a:t>
            </a:r>
            <a:r>
              <a:rPr lang="en-US" sz="2500" dirty="0" err="1"/>
              <a:t>grandes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distribuídas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391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891201"/>
            <a:ext cx="11222260" cy="19750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Apesar</a:t>
            </a:r>
            <a:r>
              <a:rPr lang="en-US" sz="2500" dirty="0"/>
              <a:t> de </a:t>
            </a:r>
            <a:r>
              <a:rPr lang="en-US" sz="2500" dirty="0" err="1"/>
              <a:t>toda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</a:t>
            </a:r>
            <a:r>
              <a:rPr lang="en-US" sz="2500" dirty="0" err="1"/>
              <a:t>centralizada</a:t>
            </a:r>
            <a:r>
              <a:rPr lang="en-US" sz="2500" dirty="0"/>
              <a:t>,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incluir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</a:t>
            </a:r>
            <a:r>
              <a:rPr lang="en-US" sz="2500" dirty="0" err="1"/>
              <a:t>acompanhamento</a:t>
            </a:r>
            <a:r>
              <a:rPr lang="en-US" sz="2500" dirty="0"/>
              <a:t>, logs, </a:t>
            </a:r>
            <a:r>
              <a:rPr lang="en-US" sz="2500" dirty="0" err="1"/>
              <a:t>manutenção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Se o </a:t>
            </a:r>
            <a:r>
              <a:rPr lang="en-US" sz="2500" dirty="0" err="1"/>
              <a:t>microsserviço</a:t>
            </a:r>
            <a:r>
              <a:rPr lang="en-US" sz="2500" dirty="0"/>
              <a:t> de </a:t>
            </a:r>
            <a:r>
              <a:rPr lang="en-US" sz="2500" dirty="0" err="1"/>
              <a:t>orquestração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fora, </a:t>
            </a:r>
            <a:r>
              <a:rPr lang="en-US" sz="2500" dirty="0" err="1"/>
              <a:t>todo</a:t>
            </a:r>
            <a:r>
              <a:rPr lang="en-US" sz="2500" dirty="0"/>
              <a:t> o </a:t>
            </a:r>
            <a:r>
              <a:rPr lang="en-US" sz="2500" dirty="0" err="1"/>
              <a:t>fluxo</a:t>
            </a:r>
            <a:r>
              <a:rPr lang="en-US" sz="2500" dirty="0"/>
              <a:t> é </a:t>
            </a:r>
            <a:r>
              <a:rPr lang="en-US" sz="2500" dirty="0" err="1"/>
              <a:t>encerrado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0" y="2180296"/>
            <a:ext cx="11615799" cy="159977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coreografia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entre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o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serviço</a:t>
            </a:r>
            <a:r>
              <a:rPr lang="en-US" sz="2000" dirty="0"/>
              <a:t> </a:t>
            </a:r>
            <a:r>
              <a:rPr lang="en-US" sz="2000" dirty="0" err="1"/>
              <a:t>possui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para saber qual </a:t>
            </a:r>
            <a:r>
              <a:rPr lang="en-US" sz="2000" dirty="0" err="1"/>
              <a:t>será</a:t>
            </a:r>
            <a:r>
              <a:rPr lang="en-US" sz="2000" dirty="0"/>
              <a:t> o </a:t>
            </a:r>
            <a:r>
              <a:rPr lang="en-US" sz="2000" dirty="0" err="1"/>
              <a:t>próximo</a:t>
            </a:r>
            <a:r>
              <a:rPr lang="en-US" sz="2000" dirty="0"/>
              <a:t> </a:t>
            </a:r>
            <a:r>
              <a:rPr lang="en-US" sz="2000" dirty="0" err="1"/>
              <a:t>passo</a:t>
            </a:r>
            <a:r>
              <a:rPr lang="en-US" sz="2000" dirty="0"/>
              <a:t> a ser </a:t>
            </a:r>
            <a:r>
              <a:rPr lang="en-US" sz="2000" dirty="0" err="1"/>
              <a:t>decidido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com base no </a:t>
            </a:r>
            <a:r>
              <a:rPr lang="en-US" sz="2000" dirty="0" err="1"/>
              <a:t>resultado</a:t>
            </a:r>
            <a:r>
              <a:rPr lang="en-US" sz="2000" dirty="0"/>
              <a:t> da </a:t>
            </a:r>
            <a:r>
              <a:rPr lang="en-US" sz="2000" dirty="0" err="1"/>
              <a:t>iteração</a:t>
            </a:r>
            <a:r>
              <a:rPr lang="en-US" sz="2000" dirty="0"/>
              <a:t> </a:t>
            </a:r>
            <a:r>
              <a:rPr lang="en-US" sz="2000" dirty="0" err="1"/>
              <a:t>atual</a:t>
            </a:r>
            <a:r>
              <a:rPr lang="en-US" sz="2000" dirty="0"/>
              <a:t>,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sucesso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tem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</a:t>
            </a:r>
            <a:r>
              <a:rPr lang="en-US" sz="2000" dirty="0"/>
              <a:t>dos </a:t>
            </a:r>
            <a:r>
              <a:rPr lang="en-US" sz="2000" dirty="0" err="1"/>
              <a:t>próximos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E510F238-340C-22D8-D175-678A0574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71" y="3898135"/>
            <a:ext cx="7510656" cy="29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1" y="2504387"/>
            <a:ext cx="5638137" cy="339870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que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estágio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de </a:t>
            </a:r>
            <a:r>
              <a:rPr lang="en-US" sz="2000" dirty="0" err="1"/>
              <a:t>desenvolvimento</a:t>
            </a:r>
            <a:r>
              <a:rPr lang="en-US" sz="2000" dirty="0"/>
              <a:t>, </a:t>
            </a:r>
            <a:r>
              <a:rPr lang="en-US" sz="2000" dirty="0" err="1"/>
              <a:t>evita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manter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um </a:t>
            </a:r>
            <a:r>
              <a:rPr lang="en-US" sz="2000" dirty="0" err="1"/>
              <a:t>serviço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, 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retrabalho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</a:t>
            </a:r>
            <a:r>
              <a:rPr lang="en-US" sz="2000" dirty="0" err="1"/>
              <a:t>devido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novo </a:t>
            </a:r>
            <a:r>
              <a:rPr lang="en-US" sz="2000" dirty="0" err="1"/>
              <a:t>surgimento</a:t>
            </a:r>
            <a:r>
              <a:rPr lang="en-US" sz="2000" dirty="0"/>
              <a:t> da </a:t>
            </a:r>
            <a:r>
              <a:rPr lang="en-US" sz="2000" dirty="0" err="1"/>
              <a:t>arquitetura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</a:t>
            </a:r>
            <a:r>
              <a:rPr lang="en-US" sz="2000" b="1" dirty="0" err="1"/>
              <a:t>próprio</a:t>
            </a:r>
            <a:r>
              <a:rPr lang="en-US" sz="2000" b="1" dirty="0"/>
              <a:t> rollback </a:t>
            </a:r>
            <a:r>
              <a:rPr lang="en-US" sz="2000" dirty="0"/>
              <a:t>e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feito</a:t>
            </a:r>
            <a:r>
              <a:rPr lang="en-US" sz="2000" dirty="0"/>
              <a:t> o rollback do </a:t>
            </a:r>
            <a:r>
              <a:rPr lang="en-US" sz="2000" dirty="0" err="1"/>
              <a:t>serviço</a:t>
            </a:r>
            <a:r>
              <a:rPr lang="en-US" sz="2000" dirty="0"/>
              <a:t> anterior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41F24A8-6EA9-984A-972E-EDA0C2E62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360" y="1989781"/>
            <a:ext cx="5882539" cy="44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5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515961"/>
            <a:ext cx="11222260" cy="3375553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Excelente</a:t>
            </a:r>
            <a:r>
              <a:rPr lang="en-US" sz="2500" dirty="0"/>
              <a:t> para </a:t>
            </a:r>
            <a:r>
              <a:rPr lang="en-US" sz="2500" dirty="0" err="1"/>
              <a:t>arquiteturas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pequenas</a:t>
            </a:r>
            <a:r>
              <a:rPr lang="en-US" sz="2500" dirty="0"/>
              <a:t>, que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envolvam</a:t>
            </a:r>
            <a:r>
              <a:rPr lang="en-US" sz="2500" dirty="0"/>
              <a:t> </a:t>
            </a:r>
            <a:r>
              <a:rPr lang="en-US" sz="2500" dirty="0" err="1"/>
              <a:t>muitos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que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implementado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 a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nascendo</a:t>
            </a:r>
            <a:r>
              <a:rPr lang="en-US" sz="2500" dirty="0"/>
              <a:t>, </a:t>
            </a:r>
            <a:r>
              <a:rPr lang="en-US" sz="2500" dirty="0" err="1"/>
              <a:t>onde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ainda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estão</a:t>
            </a:r>
            <a:r>
              <a:rPr lang="en-US" sz="2500" dirty="0"/>
              <a:t> </a:t>
            </a:r>
            <a:r>
              <a:rPr lang="en-US" sz="2500" dirty="0" err="1"/>
              <a:t>definidos</a:t>
            </a:r>
            <a:r>
              <a:rPr lang="en-US" sz="2500" dirty="0"/>
              <a:t> e </a:t>
            </a:r>
            <a:r>
              <a:rPr lang="en-US" sz="2500" dirty="0" err="1"/>
              <a:t>envolvendo</a:t>
            </a:r>
            <a:r>
              <a:rPr lang="en-US" sz="2500" dirty="0"/>
              <a:t> </a:t>
            </a:r>
            <a:r>
              <a:rPr lang="en-US" sz="2500" dirty="0" err="1"/>
              <a:t>vários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72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09" y="2172929"/>
            <a:ext cx="9547124" cy="444375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os conceitos práticos e teóricos acerca de padrões para implementação de arquitetura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entender o conceito de uma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Transação Distribuída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, e o que ela representa no mundo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b="1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e suas duas implementações: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Orquestrado 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Coreografado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Neste curso, implementaremos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 Orquestrado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/>
              <a:t>Nós utilizaremos </a:t>
            </a:r>
            <a:r>
              <a:rPr lang="pt-BR" sz="2400" b="1" dirty="0"/>
              <a:t>Java 17 </a:t>
            </a:r>
            <a:r>
              <a:rPr lang="pt-BR" sz="2400" dirty="0"/>
              <a:t>com </a:t>
            </a:r>
            <a:r>
              <a:rPr lang="pt-BR" sz="2400" b="1" dirty="0"/>
              <a:t>Spring Boot 3 </a:t>
            </a:r>
            <a:r>
              <a:rPr lang="pt-BR" sz="2400" dirty="0"/>
              <a:t>como </a:t>
            </a:r>
            <a:r>
              <a:rPr lang="pt-BR" sz="2400" b="1" dirty="0"/>
              <a:t>framework web </a:t>
            </a:r>
            <a:r>
              <a:rPr lang="pt-BR" sz="2400" dirty="0"/>
              <a:t>de desenvolvimento.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F4BA4EB-AB98-281D-FEEC-B34DFDCA2AB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5766D97F-8F1F-E4C2-9FE6-8D702392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681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659707"/>
            <a:ext cx="11222260" cy="342857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complexidade</a:t>
            </a:r>
            <a:r>
              <a:rPr lang="en-US" sz="2500" dirty="0"/>
              <a:t> para </a:t>
            </a:r>
            <a:r>
              <a:rPr lang="en-US" sz="2500" dirty="0" err="1"/>
              <a:t>entender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conforme</a:t>
            </a:r>
            <a:r>
              <a:rPr lang="en-US" sz="2500" dirty="0"/>
              <a:t> </a:t>
            </a:r>
            <a:r>
              <a:rPr lang="en-US" sz="2500" dirty="0" err="1"/>
              <a:t>ocorra</a:t>
            </a:r>
            <a:r>
              <a:rPr lang="en-US" sz="2500" dirty="0"/>
              <a:t> um </a:t>
            </a:r>
            <a:r>
              <a:rPr lang="en-US" sz="2500" dirty="0" err="1"/>
              <a:t>grande</a:t>
            </a:r>
            <a:r>
              <a:rPr lang="en-US" sz="2500" dirty="0"/>
              <a:t> </a:t>
            </a:r>
            <a:r>
              <a:rPr lang="en-US" sz="2500" dirty="0" err="1"/>
              <a:t>crescimento</a:t>
            </a:r>
            <a:r>
              <a:rPr lang="en-US" sz="2500" dirty="0"/>
              <a:t> do </a:t>
            </a:r>
            <a:r>
              <a:rPr lang="en-US" sz="2500" dirty="0" err="1"/>
              <a:t>fluxo</a:t>
            </a:r>
            <a:r>
              <a:rPr lang="en-US" sz="2500" dirty="0"/>
              <a:t> das </a:t>
            </a:r>
            <a:r>
              <a:rPr lang="en-US" sz="2500" dirty="0" err="1"/>
              <a:t>transações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eles</a:t>
            </a:r>
            <a:r>
              <a:rPr lang="en-US" sz="2500" dirty="0"/>
              <a:t> </a:t>
            </a:r>
            <a:r>
              <a:rPr lang="en-US" sz="2500" dirty="0" err="1"/>
              <a:t>precisam</a:t>
            </a:r>
            <a:r>
              <a:rPr lang="en-US" sz="2500" dirty="0"/>
              <a:t> </a:t>
            </a:r>
            <a:r>
              <a:rPr lang="en-US" sz="2500" dirty="0" err="1"/>
              <a:t>conhecer</a:t>
            </a:r>
            <a:r>
              <a:rPr lang="en-US" sz="2500" dirty="0"/>
              <a:t> </a:t>
            </a:r>
            <a:r>
              <a:rPr lang="en-US" sz="2500" dirty="0" err="1"/>
              <a:t>quem</a:t>
            </a:r>
            <a:r>
              <a:rPr lang="en-US" sz="2500" dirty="0"/>
              <a:t> </a:t>
            </a:r>
            <a:r>
              <a:rPr lang="en-US" sz="2500" dirty="0" err="1"/>
              <a:t>vem</a:t>
            </a:r>
            <a:r>
              <a:rPr lang="en-US" sz="2500" dirty="0"/>
              <a:t> antes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depois</a:t>
            </a:r>
            <a:r>
              <a:rPr lang="en-US" sz="2500" dirty="0"/>
              <a:t> no </a:t>
            </a:r>
            <a:r>
              <a:rPr lang="en-US" sz="2500" dirty="0" err="1"/>
              <a:t>fluxo</a:t>
            </a:r>
            <a:r>
              <a:rPr lang="en-US" sz="2500" dirty="0"/>
              <a:t> de </a:t>
            </a:r>
            <a:r>
              <a:rPr lang="en-US" sz="2500" dirty="0" err="1"/>
              <a:t>execução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mais</a:t>
            </a:r>
            <a:r>
              <a:rPr lang="en-US" sz="2500" dirty="0"/>
              <a:t> </a:t>
            </a:r>
            <a:r>
              <a:rPr lang="en-US" sz="2500" dirty="0" err="1"/>
              <a:t>complexo</a:t>
            </a:r>
            <a:r>
              <a:rPr lang="en-US" sz="2500" dirty="0"/>
              <a:t> de ser </a:t>
            </a:r>
            <a:r>
              <a:rPr lang="en-US" sz="2500" dirty="0" err="1"/>
              <a:t>testado</a:t>
            </a:r>
            <a:r>
              <a:rPr lang="en-US" sz="2500" dirty="0"/>
              <a:t> </a:t>
            </a:r>
            <a:r>
              <a:rPr lang="en-US" sz="2500" dirty="0" err="1"/>
              <a:t>devido</a:t>
            </a:r>
            <a:r>
              <a:rPr lang="en-US" sz="2500" dirty="0"/>
              <a:t> o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geral</a:t>
            </a:r>
            <a:r>
              <a:rPr lang="en-US" sz="2500" dirty="0"/>
              <a:t> dos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30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4" y="2494046"/>
            <a:ext cx="9984659" cy="334482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Tanto a </a:t>
            </a:r>
            <a:r>
              <a:rPr lang="en-US" sz="2500" dirty="0" err="1"/>
              <a:t>estratégia</a:t>
            </a:r>
            <a:r>
              <a:rPr lang="en-US" sz="2500" dirty="0"/>
              <a:t> de saga </a:t>
            </a:r>
            <a:r>
              <a:rPr lang="en-US" sz="2500" dirty="0" err="1"/>
              <a:t>orquestrado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coreografado</a:t>
            </a:r>
            <a:r>
              <a:rPr lang="en-US" sz="2500" dirty="0"/>
              <a:t> </a:t>
            </a:r>
            <a:r>
              <a:rPr lang="en-US" sz="2500" dirty="0" err="1"/>
              <a:t>vão</a:t>
            </a:r>
            <a:r>
              <a:rPr lang="en-US" sz="2500" dirty="0"/>
              <a:t> </a:t>
            </a:r>
            <a:r>
              <a:rPr lang="en-US" sz="2500" dirty="0" err="1"/>
              <a:t>utilizar</a:t>
            </a:r>
            <a:r>
              <a:rPr lang="en-US" sz="2500" dirty="0"/>
              <a:t> um </a:t>
            </a:r>
            <a:r>
              <a:rPr lang="en-US" sz="2500" dirty="0" err="1"/>
              <a:t>conceito</a:t>
            </a:r>
            <a:r>
              <a:rPr lang="en-US" sz="2500" dirty="0"/>
              <a:t> que </a:t>
            </a:r>
            <a:r>
              <a:rPr lang="en-US" sz="2500" dirty="0" err="1"/>
              <a:t>chamamos</a:t>
            </a:r>
            <a:r>
              <a:rPr lang="en-US" sz="2500" dirty="0"/>
              <a:t> de </a:t>
            </a:r>
            <a:r>
              <a:rPr lang="en-US" sz="2500" b="1" dirty="0"/>
              <a:t>Saga Execution Controller </a:t>
            </a:r>
            <a:r>
              <a:rPr lang="en-US" sz="2500" dirty="0" err="1"/>
              <a:t>ou</a:t>
            </a:r>
            <a:r>
              <a:rPr lang="en-US" sz="2500" b="1" dirty="0"/>
              <a:t> SEC</a:t>
            </a:r>
            <a:r>
              <a:rPr lang="en-US" sz="2500" dirty="0"/>
              <a:t>, que nada </a:t>
            </a:r>
            <a:r>
              <a:rPr lang="en-US" sz="2500" dirty="0" err="1"/>
              <a:t>mais</a:t>
            </a:r>
            <a:r>
              <a:rPr lang="en-US" sz="2500" dirty="0"/>
              <a:t> é, </a:t>
            </a:r>
            <a:r>
              <a:rPr lang="en-US" sz="2500" dirty="0" err="1"/>
              <a:t>como</a:t>
            </a:r>
            <a:r>
              <a:rPr lang="en-US" sz="2500" dirty="0"/>
              <a:t> o </a:t>
            </a:r>
            <a:r>
              <a:rPr lang="en-US" sz="2500" dirty="0" err="1"/>
              <a:t>próprio</a:t>
            </a:r>
            <a:r>
              <a:rPr lang="en-US" sz="2500" dirty="0"/>
              <a:t> </a:t>
            </a:r>
            <a:r>
              <a:rPr lang="en-US" sz="2500" dirty="0" err="1"/>
              <a:t>nome</a:t>
            </a:r>
            <a:r>
              <a:rPr lang="en-US" sz="2500" dirty="0"/>
              <a:t> </a:t>
            </a:r>
            <a:r>
              <a:rPr lang="en-US" sz="2500" dirty="0" err="1"/>
              <a:t>especifica</a:t>
            </a:r>
            <a:r>
              <a:rPr lang="en-US" sz="2500" dirty="0"/>
              <a:t>, o </a:t>
            </a:r>
            <a:r>
              <a:rPr lang="en-US" sz="2500" b="1" dirty="0" err="1"/>
              <a:t>objeto</a:t>
            </a:r>
            <a:r>
              <a:rPr lang="en-US" sz="2500" b="1" dirty="0"/>
              <a:t> </a:t>
            </a:r>
            <a:r>
              <a:rPr lang="en-US" sz="2500" b="1" dirty="0" err="1"/>
              <a:t>ou</a:t>
            </a:r>
            <a:r>
              <a:rPr lang="en-US" sz="2500" b="1" dirty="0"/>
              <a:t> </a:t>
            </a:r>
            <a:r>
              <a:rPr lang="en-US" sz="2500" b="1" dirty="0" err="1"/>
              <a:t>entidade</a:t>
            </a:r>
            <a:r>
              <a:rPr lang="en-US" sz="2500" b="1" dirty="0"/>
              <a:t> </a:t>
            </a:r>
            <a:r>
              <a:rPr lang="en-US" sz="2500" b="1" dirty="0" err="1"/>
              <a:t>controladora</a:t>
            </a:r>
            <a:r>
              <a:rPr lang="en-US" sz="2500" b="1" dirty="0"/>
              <a:t> de </a:t>
            </a:r>
            <a:r>
              <a:rPr lang="en-US" sz="2500" b="1" dirty="0" err="1"/>
              <a:t>execução</a:t>
            </a:r>
            <a:r>
              <a:rPr lang="en-US" sz="2500" b="1" dirty="0"/>
              <a:t> do saga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Caso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implementando</a:t>
            </a:r>
            <a:r>
              <a:rPr lang="en-US" sz="2500" dirty="0"/>
              <a:t> um saga </a:t>
            </a:r>
            <a:r>
              <a:rPr lang="en-US" sz="2500" b="1" dirty="0" err="1"/>
              <a:t>orquestrado</a:t>
            </a:r>
            <a:r>
              <a:rPr lang="en-US" sz="2500" dirty="0"/>
              <a:t>, </a:t>
            </a:r>
            <a:r>
              <a:rPr lang="en-US" sz="2500" b="1" dirty="0"/>
              <a:t>o SEC </a:t>
            </a:r>
            <a:r>
              <a:rPr lang="en-US" sz="2500" b="1" dirty="0" err="1"/>
              <a:t>será</a:t>
            </a:r>
            <a:r>
              <a:rPr lang="en-US" sz="2500" b="1" dirty="0"/>
              <a:t> o </a:t>
            </a:r>
            <a:r>
              <a:rPr lang="en-US" sz="2500" b="1" dirty="0" err="1"/>
              <a:t>próprio</a:t>
            </a:r>
            <a:r>
              <a:rPr lang="en-US" sz="2500" b="1" dirty="0"/>
              <a:t> </a:t>
            </a:r>
            <a:r>
              <a:rPr lang="en-US" sz="2500" b="1" dirty="0" err="1"/>
              <a:t>orquestrador</a:t>
            </a:r>
            <a:r>
              <a:rPr lang="en-US" sz="2500" dirty="0"/>
              <a:t>,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, o </a:t>
            </a:r>
            <a:r>
              <a:rPr lang="en-US" sz="2500" dirty="0" err="1"/>
              <a:t>serviço</a:t>
            </a:r>
            <a:r>
              <a:rPr lang="en-US" sz="2500" dirty="0"/>
              <a:t> </a:t>
            </a:r>
            <a:r>
              <a:rPr lang="en-US" sz="2500" dirty="0" err="1"/>
              <a:t>como</a:t>
            </a:r>
            <a:r>
              <a:rPr lang="en-US" sz="2500" dirty="0"/>
              <a:t> um </a:t>
            </a:r>
            <a:r>
              <a:rPr lang="en-US" sz="2500" dirty="0" err="1"/>
              <a:t>todo</a:t>
            </a:r>
            <a:r>
              <a:rPr lang="en-US" sz="2500" dirty="0"/>
              <a:t>, </a:t>
            </a:r>
            <a:r>
              <a:rPr lang="en-US" sz="2500" dirty="0" err="1"/>
              <a:t>responsável</a:t>
            </a:r>
            <a:r>
              <a:rPr lang="en-US" sz="2500" dirty="0"/>
              <a:t> </a:t>
            </a:r>
            <a:r>
              <a:rPr lang="en-US" sz="2500" dirty="0" err="1"/>
              <a:t>por</a:t>
            </a:r>
            <a:r>
              <a:rPr lang="en-US" sz="2500" dirty="0"/>
              <a:t> </a:t>
            </a:r>
            <a:r>
              <a:rPr lang="en-US" sz="2500" dirty="0" err="1"/>
              <a:t>receber</a:t>
            </a:r>
            <a:r>
              <a:rPr lang="en-US" sz="2500" dirty="0"/>
              <a:t> e </a:t>
            </a:r>
            <a:r>
              <a:rPr lang="en-US" sz="2500" dirty="0" err="1"/>
              <a:t>enviar</a:t>
            </a:r>
            <a:r>
              <a:rPr lang="en-US" sz="2500" dirty="0"/>
              <a:t> </a:t>
            </a:r>
            <a:r>
              <a:rPr lang="en-US" sz="2500" dirty="0" err="1"/>
              <a:t>eventos</a:t>
            </a:r>
            <a:r>
              <a:rPr lang="en-US" sz="2500" dirty="0"/>
              <a:t> com base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seu</a:t>
            </a:r>
            <a:r>
              <a:rPr lang="en-US" sz="2500" dirty="0"/>
              <a:t> </a:t>
            </a:r>
            <a:r>
              <a:rPr lang="en-US" sz="2500" dirty="0" err="1"/>
              <a:t>estado</a:t>
            </a:r>
            <a:r>
              <a:rPr lang="en-US" sz="2500" dirty="0"/>
              <a:t> </a:t>
            </a:r>
            <a:r>
              <a:rPr lang="en-US" sz="2500" dirty="0" err="1"/>
              <a:t>atual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468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2470894"/>
            <a:ext cx="4902483" cy="3443768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Caso </a:t>
            </a:r>
            <a:r>
              <a:rPr lang="en-US" sz="2000" dirty="0" err="1"/>
              <a:t>esteja</a:t>
            </a:r>
            <a:r>
              <a:rPr lang="en-US" sz="2000" dirty="0"/>
              <a:t> </a:t>
            </a:r>
            <a:r>
              <a:rPr lang="en-US" sz="2000" dirty="0" err="1"/>
              <a:t>implementando</a:t>
            </a:r>
            <a:r>
              <a:rPr lang="en-US" sz="2000" dirty="0"/>
              <a:t> um saga </a:t>
            </a:r>
            <a:r>
              <a:rPr lang="en-US" sz="2000" b="1" dirty="0" err="1"/>
              <a:t>coreografado</a:t>
            </a:r>
            <a:r>
              <a:rPr lang="en-US" sz="2000" dirty="0"/>
              <a:t>, o </a:t>
            </a:r>
            <a:r>
              <a:rPr lang="en-US" sz="2000" b="1" dirty="0"/>
              <a:t>SEC </a:t>
            </a:r>
            <a:r>
              <a:rPr lang="en-US" sz="2000" b="1" dirty="0" err="1"/>
              <a:t>será</a:t>
            </a:r>
            <a:r>
              <a:rPr lang="en-US" sz="2000" b="1" dirty="0"/>
              <a:t> </a:t>
            </a:r>
            <a:r>
              <a:rPr lang="en-US" sz="2000" b="1" dirty="0" err="1"/>
              <a:t>impleme</a:t>
            </a:r>
            <a:r>
              <a:rPr lang="pt-BR" sz="2000" b="1" dirty="0" err="1"/>
              <a:t>ntado</a:t>
            </a:r>
            <a:r>
              <a:rPr lang="pt-BR" sz="2000" b="1" dirty="0"/>
              <a:t> em cada serviço </a:t>
            </a:r>
            <a:r>
              <a:rPr lang="pt-BR" sz="2000" dirty="0"/>
              <a:t>participante da saga, sendo este um objeto, uma classe contendo a lógica da saga, ou até um </a:t>
            </a:r>
            <a:r>
              <a:rPr lang="pt-BR" sz="2000" b="1" dirty="0"/>
              <a:t>objeto externo</a:t>
            </a:r>
            <a:r>
              <a:rPr lang="pt-BR" sz="2000" dirty="0"/>
              <a:t>, contanto que ele apenas redirecione os eventos, mantendo a lógica de conhecimento da ordem de execução para o próprio serviço, caso contrário torna-se uma orquestração e não coreografia.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A9BC4AFE-9581-F134-6530-73694EDFD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21" y="2227827"/>
            <a:ext cx="6241183" cy="37447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8287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9CD4F6E-3B38-393D-5602-9A4872FC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909823" y="1100666"/>
            <a:ext cx="8044405" cy="4847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Saga </a:t>
            </a:r>
            <a:r>
              <a:rPr lang="pt-BR" sz="5000" b="1" dirty="0" err="1"/>
              <a:t>Outbox</a:t>
            </a:r>
            <a:endParaRPr lang="pt-BR" sz="5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1355165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88" y="2118167"/>
            <a:ext cx="6215752" cy="446584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do Outbox é, sempre que </a:t>
            </a:r>
            <a:r>
              <a:rPr lang="en-US" sz="2000" dirty="0" err="1"/>
              <a:t>houver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enviar</a:t>
            </a:r>
            <a:r>
              <a:rPr lang="en-US" sz="2000" dirty="0"/>
              <a:t> um </a:t>
            </a:r>
            <a:r>
              <a:rPr lang="en-US" sz="2000" dirty="0" err="1"/>
              <a:t>evento</a:t>
            </a:r>
            <a:r>
              <a:rPr lang="en-US" sz="2000" dirty="0"/>
              <a:t> a um Message Broker,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invés</a:t>
            </a:r>
            <a:r>
              <a:rPr lang="en-US" sz="2000" dirty="0"/>
              <a:t> de </a:t>
            </a:r>
            <a:r>
              <a:rPr lang="en-US" sz="2000" dirty="0" err="1"/>
              <a:t>realizar</a:t>
            </a:r>
            <a:r>
              <a:rPr lang="en-US" sz="2000" dirty="0"/>
              <a:t> o </a:t>
            </a:r>
            <a:r>
              <a:rPr lang="en-US" sz="2000" dirty="0" err="1"/>
              <a:t>envio</a:t>
            </a:r>
            <a:r>
              <a:rPr lang="en-US" sz="2000" dirty="0"/>
              <a:t> </a:t>
            </a:r>
            <a:r>
              <a:rPr lang="en-US" sz="2000" dirty="0" err="1"/>
              <a:t>direto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, </a:t>
            </a:r>
            <a:r>
              <a:rPr lang="en-US" sz="2000" dirty="0" err="1"/>
              <a:t>salvar</a:t>
            </a:r>
            <a:r>
              <a:rPr lang="en-US" sz="2000" dirty="0"/>
              <a:t>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que </a:t>
            </a:r>
            <a:r>
              <a:rPr lang="en-US" sz="2000" dirty="0" err="1"/>
              <a:t>represente</a:t>
            </a:r>
            <a:r>
              <a:rPr lang="en-US" sz="2000" dirty="0"/>
              <a:t> o Outbox, e </a:t>
            </a:r>
            <a:r>
              <a:rPr lang="en-US" sz="2000" dirty="0" err="1"/>
              <a:t>enquanto</a:t>
            </a:r>
            <a:r>
              <a:rPr lang="en-US" sz="2000" dirty="0"/>
              <a:t> </a:t>
            </a:r>
            <a:r>
              <a:rPr lang="en-US" sz="2000" dirty="0" err="1"/>
              <a:t>isso</a:t>
            </a:r>
            <a:r>
              <a:rPr lang="en-US" sz="2000" dirty="0"/>
              <a:t>,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separado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ler</a:t>
            </a:r>
            <a:r>
              <a:rPr lang="en-US" sz="2000" dirty="0"/>
              <a:t> a </a:t>
            </a:r>
            <a:r>
              <a:rPr lang="en-US" sz="2000" dirty="0" err="1"/>
              <a:t>tabela</a:t>
            </a:r>
            <a:r>
              <a:rPr lang="en-US" sz="2000" dirty="0"/>
              <a:t> Outbox e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a </a:t>
            </a:r>
            <a:r>
              <a:rPr lang="en-US" sz="2000" dirty="0" err="1"/>
              <a:t>produção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encontrados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Assim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mensagem</a:t>
            </a:r>
            <a:r>
              <a:rPr lang="en-US" sz="2000" dirty="0"/>
              <a:t> for </a:t>
            </a:r>
            <a:r>
              <a:rPr lang="en-US" sz="2000" dirty="0" err="1"/>
              <a:t>enviada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  <a:r>
              <a:rPr lang="en-US" sz="2000" dirty="0"/>
              <a:t>, o </a:t>
            </a:r>
            <a:r>
              <a:rPr lang="en-US" sz="2000" dirty="0" err="1"/>
              <a:t>registro</a:t>
            </a:r>
            <a:r>
              <a:rPr lang="en-US" sz="2000" dirty="0"/>
              <a:t> </a:t>
            </a:r>
            <a:r>
              <a:rPr lang="en-US" sz="2000" dirty="0" err="1"/>
              <a:t>deverá</a:t>
            </a:r>
            <a:r>
              <a:rPr lang="en-US" sz="2000" dirty="0"/>
              <a:t> ser </a:t>
            </a:r>
            <a:r>
              <a:rPr lang="en-US" sz="2000" dirty="0" err="1"/>
              <a:t>removido</a:t>
            </a:r>
            <a:r>
              <a:rPr lang="en-US" sz="2000" dirty="0"/>
              <a:t> da </a:t>
            </a:r>
            <a:r>
              <a:rPr lang="en-US" sz="2000" dirty="0" err="1"/>
              <a:t>tabela</a:t>
            </a:r>
            <a:r>
              <a:rPr lang="en-US" sz="2000" dirty="0"/>
              <a:t> de Outbox, </a:t>
            </a:r>
            <a:r>
              <a:rPr lang="en-US" sz="2000" dirty="0" err="1"/>
              <a:t>garantindo</a:t>
            </a:r>
            <a:r>
              <a:rPr lang="en-US" sz="2000" dirty="0"/>
              <a:t> o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envio</a:t>
            </a:r>
            <a:r>
              <a:rPr lang="en-US" sz="2000" dirty="0"/>
              <a:t>.</a:t>
            </a:r>
          </a:p>
          <a:p>
            <a:pPr marL="457200" indent="-457200" algn="just"/>
            <a:r>
              <a:rPr lang="en-US" sz="2000" dirty="0"/>
              <a:t>A </a:t>
            </a:r>
            <a:r>
              <a:rPr lang="en-US" sz="2000" dirty="0" err="1"/>
              <a:t>estratégia</a:t>
            </a:r>
            <a:r>
              <a:rPr lang="en-US" sz="2000" dirty="0"/>
              <a:t> de </a:t>
            </a:r>
            <a:r>
              <a:rPr lang="en-US" sz="2000" dirty="0" err="1"/>
              <a:t>leitura</a:t>
            </a:r>
            <a:r>
              <a:rPr lang="en-US" sz="2000" dirty="0"/>
              <a:t> das </a:t>
            </a:r>
            <a:r>
              <a:rPr lang="en-US" sz="2000" dirty="0" err="1"/>
              <a:t>mensagens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b="1" dirty="0" err="1"/>
              <a:t>agendador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leitura</a:t>
            </a:r>
            <a:r>
              <a:rPr lang="en-US" sz="2000" dirty="0"/>
              <a:t> </a:t>
            </a:r>
            <a:r>
              <a:rPr lang="en-US" sz="2000" dirty="0" err="1"/>
              <a:t>diretamente</a:t>
            </a:r>
            <a:r>
              <a:rPr lang="en-US" sz="2000" dirty="0"/>
              <a:t> dos </a:t>
            </a:r>
            <a:r>
              <a:rPr lang="en-US" sz="2000" b="1" dirty="0"/>
              <a:t>logs da </a:t>
            </a:r>
            <a:r>
              <a:rPr lang="en-US" sz="2000" b="1" dirty="0" err="1"/>
              <a:t>alteração</a:t>
            </a:r>
            <a:r>
              <a:rPr lang="en-US" sz="2000" b="1" dirty="0"/>
              <a:t> da </a:t>
            </a:r>
            <a:r>
              <a:rPr lang="en-US" sz="2000" b="1" dirty="0" err="1"/>
              <a:t>tabela</a:t>
            </a:r>
            <a:r>
              <a:rPr lang="en-US" sz="2000" b="1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ferramentas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b="1" dirty="0" err="1"/>
              <a:t>Debezium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4FAF5EE-B154-7979-E7C4-F081BB9FB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35" y="2073046"/>
            <a:ext cx="5481069" cy="45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55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2435493"/>
            <a:ext cx="5602827" cy="360970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motivação</a:t>
            </a:r>
            <a:r>
              <a:rPr lang="en-US" sz="2000" dirty="0"/>
              <a:t> para a </a:t>
            </a:r>
            <a:r>
              <a:rPr lang="en-US" sz="2000" dirty="0" err="1"/>
              <a:t>utilização</a:t>
            </a:r>
            <a:r>
              <a:rPr lang="en-US" sz="2000" dirty="0"/>
              <a:t> </a:t>
            </a:r>
            <a:r>
              <a:rPr lang="en-US" sz="2000" dirty="0" err="1"/>
              <a:t>desta</a:t>
            </a:r>
            <a:r>
              <a:rPr lang="en-US" sz="2000" dirty="0"/>
              <a:t> </a:t>
            </a:r>
            <a:r>
              <a:rPr lang="en-US" sz="2000" dirty="0" err="1"/>
              <a:t>estratégia</a:t>
            </a:r>
            <a:r>
              <a:rPr lang="en-US" sz="2000" dirty="0"/>
              <a:t> é para que </a:t>
            </a:r>
            <a:r>
              <a:rPr lang="en-US" sz="2000" dirty="0" err="1"/>
              <a:t>possa</a:t>
            </a:r>
            <a:r>
              <a:rPr lang="en-US" sz="2000" dirty="0"/>
              <a:t> </a:t>
            </a:r>
            <a:r>
              <a:rPr lang="en-US" sz="2000" b="1" dirty="0" err="1"/>
              <a:t>garantir</a:t>
            </a:r>
            <a:r>
              <a:rPr lang="en-US" sz="2000" dirty="0"/>
              <a:t> que </a:t>
            </a:r>
            <a:r>
              <a:rPr lang="en-US" sz="2000" b="1" dirty="0" err="1"/>
              <a:t>caso</a:t>
            </a:r>
            <a:r>
              <a:rPr lang="en-US" sz="2000" b="1" dirty="0"/>
              <a:t> </a:t>
            </a:r>
            <a:r>
              <a:rPr lang="en-US" sz="2000" b="1" dirty="0" err="1"/>
              <a:t>ocorra</a:t>
            </a:r>
            <a:r>
              <a:rPr lang="en-US" sz="2000" b="1" dirty="0"/>
              <a:t>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falha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fluxo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 do Message Broker,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perdido</a:t>
            </a:r>
            <a:r>
              <a:rPr lang="en-US" sz="2000" dirty="0"/>
              <a:t>, </a:t>
            </a:r>
            <a:r>
              <a:rPr lang="en-US" sz="2000" b="1" dirty="0" err="1"/>
              <a:t>garantindo</a:t>
            </a:r>
            <a:r>
              <a:rPr lang="en-US" sz="2000" b="1" dirty="0"/>
              <a:t> </a:t>
            </a:r>
            <a:r>
              <a:rPr lang="en-US" sz="2000" b="1" dirty="0" err="1"/>
              <a:t>seu</a:t>
            </a:r>
            <a:r>
              <a:rPr lang="en-US" sz="2000" b="1" dirty="0"/>
              <a:t> </a:t>
            </a:r>
            <a:r>
              <a:rPr lang="en-US" sz="2000" b="1" dirty="0" err="1"/>
              <a:t>envio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dirty="0" err="1"/>
              <a:t>embora</a:t>
            </a:r>
            <a:r>
              <a:rPr lang="en-US" sz="2000" dirty="0"/>
              <a:t> o </a:t>
            </a:r>
            <a:r>
              <a:rPr lang="en-US" sz="2000" dirty="0" err="1"/>
              <a:t>problema</a:t>
            </a:r>
            <a:r>
              <a:rPr lang="en-US" sz="2000" dirty="0"/>
              <a:t> de rollback da </a:t>
            </a:r>
            <a:r>
              <a:rPr lang="en-US" sz="2000" dirty="0" err="1"/>
              <a:t>transação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resolvido</a:t>
            </a:r>
            <a:r>
              <a:rPr lang="en-US" sz="2000" dirty="0"/>
              <a:t>,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assim</a:t>
            </a:r>
            <a:r>
              <a:rPr lang="en-US" sz="2000" dirty="0"/>
              <a:t>, </a:t>
            </a:r>
            <a:r>
              <a:rPr lang="en-US" sz="2000" b="1" dirty="0" err="1"/>
              <a:t>caso</a:t>
            </a:r>
            <a:r>
              <a:rPr lang="en-US" sz="2000" b="1" dirty="0"/>
              <a:t> o Message Broker </a:t>
            </a:r>
            <a:r>
              <a:rPr lang="en-US" sz="2000" b="1" dirty="0" err="1"/>
              <a:t>falhe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ponto</a:t>
            </a:r>
            <a:r>
              <a:rPr lang="en-US" sz="2000" dirty="0"/>
              <a:t>, </a:t>
            </a:r>
            <a:r>
              <a:rPr lang="en-US" sz="2000" dirty="0" err="1"/>
              <a:t>poderá</a:t>
            </a:r>
            <a:r>
              <a:rPr lang="en-US" sz="2000" dirty="0"/>
              <a:t> </a:t>
            </a:r>
            <a:r>
              <a:rPr lang="en-US" sz="2000" dirty="0" err="1"/>
              <a:t>ocasionar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b="1" dirty="0" err="1"/>
              <a:t>perda</a:t>
            </a:r>
            <a:r>
              <a:rPr lang="en-US" sz="2000" b="1" dirty="0"/>
              <a:t> da </a:t>
            </a:r>
            <a:r>
              <a:rPr lang="en-US" sz="2000" b="1" dirty="0" err="1"/>
              <a:t>informação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5EAFB66-6704-735D-74A3-5C23C9A03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72" y="2435493"/>
            <a:ext cx="5990442" cy="3609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86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368245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o Outbox, a </a:t>
            </a:r>
            <a:r>
              <a:rPr lang="en-US" sz="2500" dirty="0" err="1"/>
              <a:t>informação</a:t>
            </a:r>
            <a:r>
              <a:rPr lang="en-US" sz="2500" dirty="0"/>
              <a:t> </a:t>
            </a:r>
            <a:r>
              <a:rPr lang="en-US" sz="2500" dirty="0" err="1"/>
              <a:t>ficará</a:t>
            </a:r>
            <a:r>
              <a:rPr lang="en-US" sz="2500" dirty="0"/>
              <a:t> </a:t>
            </a:r>
            <a:r>
              <a:rPr lang="en-US" sz="2500" dirty="0" err="1"/>
              <a:t>persistida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estrutura</a:t>
            </a:r>
            <a:r>
              <a:rPr lang="en-US" sz="2500" dirty="0"/>
              <a:t> </a:t>
            </a:r>
            <a:r>
              <a:rPr lang="en-US" sz="2500" dirty="0" err="1"/>
              <a:t>criada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aplicação</a:t>
            </a:r>
            <a:r>
              <a:rPr lang="en-US" sz="2500" dirty="0"/>
              <a:t>, e, </a:t>
            </a:r>
            <a:r>
              <a:rPr lang="en-US" sz="2500" dirty="0" err="1"/>
              <a:t>neste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, </a:t>
            </a:r>
            <a:r>
              <a:rPr lang="en-US" sz="2500" dirty="0" err="1"/>
              <a:t>haverão</a:t>
            </a:r>
            <a:r>
              <a:rPr lang="en-US" sz="2500" dirty="0"/>
              <a:t> </a:t>
            </a:r>
            <a:r>
              <a:rPr lang="en-US" sz="2500" dirty="0" err="1"/>
              <a:t>várias</a:t>
            </a:r>
            <a:r>
              <a:rPr lang="en-US" sz="2500" dirty="0"/>
              <a:t> </a:t>
            </a:r>
            <a:r>
              <a:rPr lang="en-US" sz="2500" dirty="0" err="1"/>
              <a:t>tentativas</a:t>
            </a:r>
            <a:r>
              <a:rPr lang="en-US" sz="2500" dirty="0"/>
              <a:t> de </a:t>
            </a:r>
            <a:r>
              <a:rPr lang="en-US" sz="2500" dirty="0" err="1"/>
              <a:t>envio</a:t>
            </a:r>
            <a:r>
              <a:rPr lang="en-US" sz="2500" dirty="0"/>
              <a:t> </a:t>
            </a:r>
            <a:r>
              <a:rPr lang="en-US" sz="2500" dirty="0" err="1"/>
              <a:t>até</a:t>
            </a:r>
            <a:r>
              <a:rPr lang="en-US" sz="2500" dirty="0"/>
              <a:t> que o </a:t>
            </a:r>
            <a:r>
              <a:rPr lang="en-US" sz="2500" dirty="0" err="1"/>
              <a:t>evento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removido</a:t>
            </a:r>
            <a:r>
              <a:rPr lang="en-US" sz="2500" dirty="0"/>
              <a:t> da </a:t>
            </a:r>
            <a:r>
              <a:rPr lang="en-US" sz="2500" dirty="0" err="1"/>
              <a:t>tabela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</a:t>
            </a:r>
            <a:r>
              <a:rPr lang="en-US" sz="2500" dirty="0" err="1"/>
              <a:t>essa</a:t>
            </a:r>
            <a:r>
              <a:rPr lang="en-US" sz="2500" dirty="0"/>
              <a:t> </a:t>
            </a:r>
            <a:r>
              <a:rPr lang="en-US" sz="2500" dirty="0" err="1"/>
              <a:t>aboragem</a:t>
            </a:r>
            <a:r>
              <a:rPr lang="en-US" sz="2500" dirty="0"/>
              <a:t>, é </a:t>
            </a:r>
            <a:r>
              <a:rPr lang="en-US" sz="2500" dirty="0" err="1"/>
              <a:t>estritamente</a:t>
            </a:r>
            <a:r>
              <a:rPr lang="en-US" sz="2500" dirty="0"/>
              <a:t> </a:t>
            </a:r>
            <a:r>
              <a:rPr lang="en-US" sz="2500" dirty="0" err="1"/>
              <a:t>importante</a:t>
            </a:r>
            <a:r>
              <a:rPr lang="en-US" sz="2500" dirty="0"/>
              <a:t> 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estratégias</a:t>
            </a:r>
            <a:r>
              <a:rPr lang="en-US" sz="2500" dirty="0"/>
              <a:t> de </a:t>
            </a:r>
            <a:r>
              <a:rPr lang="en-US" sz="2500" b="1" dirty="0" err="1"/>
              <a:t>idempotência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Essa </a:t>
            </a:r>
            <a:r>
              <a:rPr lang="en-US" sz="2500" dirty="0" err="1"/>
              <a:t>padrão</a:t>
            </a:r>
            <a:r>
              <a:rPr lang="en-US" sz="2500" dirty="0"/>
              <a:t> </a:t>
            </a: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implementado</a:t>
            </a:r>
            <a:r>
              <a:rPr lang="en-US" sz="2500" dirty="0"/>
              <a:t> junto do </a:t>
            </a:r>
            <a:r>
              <a:rPr lang="en-US" sz="2500" dirty="0" err="1"/>
              <a:t>padrão</a:t>
            </a:r>
            <a:r>
              <a:rPr lang="en-US" sz="2500" dirty="0"/>
              <a:t> Saga, </a:t>
            </a:r>
            <a:r>
              <a:rPr lang="en-US" sz="2500" dirty="0" err="1"/>
              <a:t>independente</a:t>
            </a:r>
            <a:r>
              <a:rPr lang="en-US" sz="2500" dirty="0"/>
              <a:t> da </a:t>
            </a:r>
            <a:r>
              <a:rPr lang="en-US" sz="2500" dirty="0" err="1"/>
              <a:t>abordagem</a:t>
            </a:r>
            <a:r>
              <a:rPr lang="en-US" sz="2500" dirty="0"/>
              <a:t> </a:t>
            </a:r>
            <a:r>
              <a:rPr lang="en-US" sz="2500" dirty="0" err="1"/>
              <a:t>orquestrada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coreografada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318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Aumenta</a:t>
            </a:r>
            <a:r>
              <a:rPr lang="en-US" sz="2500" dirty="0"/>
              <a:t> </a:t>
            </a:r>
            <a:r>
              <a:rPr lang="en-US" sz="2500" dirty="0" err="1"/>
              <a:t>muito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a </a:t>
            </a:r>
            <a:r>
              <a:rPr lang="en-US" sz="2500" dirty="0" err="1"/>
              <a:t>complexidade</a:t>
            </a:r>
            <a:r>
              <a:rPr lang="en-US" sz="2500" dirty="0"/>
              <a:t> de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entendimento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tabela</a:t>
            </a:r>
            <a:r>
              <a:rPr lang="en-US" sz="2500" dirty="0"/>
              <a:t> de Outbox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todos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 que </a:t>
            </a:r>
            <a:r>
              <a:rPr lang="en-US" sz="2500" dirty="0" err="1"/>
              <a:t>utilizarem</a:t>
            </a:r>
            <a:r>
              <a:rPr lang="en-US" sz="2500" dirty="0"/>
              <a:t> </a:t>
            </a:r>
            <a:r>
              <a:rPr lang="en-US" sz="2500" dirty="0" err="1"/>
              <a:t>esta</a:t>
            </a:r>
            <a:r>
              <a:rPr lang="en-US" sz="2500" dirty="0"/>
              <a:t> </a:t>
            </a:r>
            <a:r>
              <a:rPr lang="en-US" sz="2500" dirty="0" err="1"/>
              <a:t>abordagem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algum</a:t>
            </a:r>
            <a:r>
              <a:rPr lang="en-US" sz="2500" dirty="0"/>
              <a:t> </a:t>
            </a:r>
            <a:r>
              <a:rPr lang="en-US" sz="2500" dirty="0" err="1"/>
              <a:t>recurso</a:t>
            </a:r>
            <a:r>
              <a:rPr lang="en-US" sz="2500" dirty="0"/>
              <a:t> extra de </a:t>
            </a:r>
            <a:r>
              <a:rPr lang="en-US" sz="2500" dirty="0" err="1"/>
              <a:t>processamento</a:t>
            </a:r>
            <a:r>
              <a:rPr lang="en-US" sz="2500" dirty="0"/>
              <a:t>, </a:t>
            </a:r>
            <a:r>
              <a:rPr lang="en-US" sz="2500" dirty="0" err="1"/>
              <a:t>Debezium</a:t>
            </a:r>
            <a:r>
              <a:rPr lang="en-US" sz="2500" dirty="0"/>
              <a:t>, schedulers </a:t>
            </a:r>
            <a:r>
              <a:rPr lang="en-US" sz="2500" dirty="0" err="1"/>
              <a:t>separados</a:t>
            </a:r>
            <a:r>
              <a:rPr lang="en-US" sz="2500" dirty="0"/>
              <a:t>, entre outros.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duplicidade</a:t>
            </a:r>
            <a:r>
              <a:rPr lang="en-US" sz="2500" dirty="0"/>
              <a:t> de </a:t>
            </a:r>
            <a:r>
              <a:rPr lang="en-US" sz="2500" dirty="0" err="1"/>
              <a:t>eventos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da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idempotência</a:t>
            </a:r>
            <a:r>
              <a:rPr lang="en-US" sz="2500" dirty="0"/>
              <a:t> </a:t>
            </a:r>
            <a:r>
              <a:rPr lang="en-US" sz="2500" dirty="0" err="1"/>
              <a:t>nos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Desvantagens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135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Resumindo: </a:t>
            </a:r>
            <a:b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Existe um jeito melhor ou mais correto?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061" y="5367098"/>
            <a:ext cx="9121877" cy="1192725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Existe apenas o que vai te atender no momento da maneira mais segura, performática e de fácil manutenção!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Google Shape;216;p19" descr="data:image/jpeg;base64,/9j/4AAQSkZJRgABAQAAAQABAAD/2wCEAAoHCBIVFRgSFRIYGBgYGhgaGRkYGBgcHBgYGhoZGhgZHBgcIS4lHB4rIRoZJzgmKy8xNTU1GiQ7QDs0Py40NTEBDAwMEA8QHhISGjQrJCs0MTQ0NDY0MTQ0NDE0NDQ0NDQ2NDQ0MTExNDQ0NDQ0NDQ0NDQ0NDE0MTE0NDE0NDE0Mf/AABEIALcBEwMBIgACEQEDEQH/xAAcAAABBAMBAAAAAAAAAAAAAAAABAUGBwECAwj/xABOEAACAQMBBAYFBwYLBgcAAAABAgADBBEhBRIxQQYHUWFxgRMiMpGhQlJicrHB0RSCg6LC0iMkM0RTVHSSs9PwJWOUo7ThFRYXNUNkk//EABkBAQADAQEAAAAAAAAAAAAAAAABAwQCBf/EACIRAQEAAwACAgIDAQAAAAAAAAABAgMRITESIjJRExRxBP/aAAwDAQACEQMRAD8AteEIQCEIQCEIQCEhnSvrCoWdRqC02rVFGXAYKiEjKqzaknUEgDQGVftXp/tKuT/GDTQ59Sl6gA7N4euffAvbam17e3Xfr1kpj6bYJ7gvEnwEg21etm0TIt6L1TyZ8U0+OW/VEpypUZiWZizHizEknxJ1M5MTxHKBN9qdY+0q+QtRaCHlSXDY7C7ZbzGJE7i4d2LO7Ox4szFifMnM4JWB04Hs/CZaSNGacszdpyqNoYF+9A03bSiv0E+IE5NZmm7Y0wxI8CciRPpHf3dslrSo1Wpp6Mb5TAJYbo1bGQPCSbo5fPXoL6Ri1RMgseLqfZbxHCU7cexdqy5f9S7Z9XfQHuncjEQ7KXdUrFVxUwDKZ6XWfZrVrbqljK/6U31SqVopks7AADnmS7bNUrT8pHdgWBd2uXGeKp+033e+McfllxOV+ONrew2lZWVNKL1wGJ1IVyXbn7Kn/Qh02uKF1YO1GormkyVCBneUA4bKnUeqzSI9YFylO5oncyFJZl57nA6dupx4R4S0pshqoQ1J6bqxHNGQhv8AXaJqk4yW9VwjYM1ZiGyGKtyIJBB8phCCB5TFy6jifKduUy6O9Y17bYSt/GKfAb7euvhU1J8GB8ZOtldZ1hVIWpv0SebjeT+8mceYEokVd7w5TdTIHqa1uqdRBUp1FdDwZGDA+YnWeY9l7Vr27b9Gq9M9qMRnxHA+cm+xOtK6p4W4Ray9owj+8DdPu85AuWEauje36N7R9NSyMEq6NjeRhrg47iCDzzHWAQhCAQhCAQhCAQhCAQhCAThe3Ip03qkZCI7kDiQqliPhO8ZOmlz6Owunzg+hcD6zjcX4sIHnq6vGrPUqt7dRmdvFiWx4DOPKJFEzT4zbEkanQZmo4nyMxXPKZHHyEAamDrAA8znxgzQzAwROFURQZjdzAtmui3O4eJNvTcfnjMcujVqVRCOOuVPFe3B5jujd0XTFK1qnUNRWmx7NzIX7JLrejuDeXkTkfEke+c2OpSy2Yzd9TCivETpuzLY2Sz2ZtuAuFpr7TkKPPnHOnRVFCKAAoAHkOM4UkDVDU5JlV+sfaPu08zOe2bncRiOODLtWPJ1Ruz7Zj+lQ9P3V7lmBzy49mPxjVs3bNWjSq266pVRlwSfULaMy+IyMefj16Q59JrxIyfMk/hGoiXT0pvtjEyKY7ILNu+ShqVA5TkJ3rH1fhOQEDAm5XUTdEGMQRcnwECw+qHaSpcVKDvj0yruA83QscDvKk/3ZcM8wpcMjo6HDIVcH6SkMPiJ6atqwdEqDg6qw/OAP3yKOkIQkAhCEAhCEAhCEAhCEAkH63NopTsDSLevWdFVeZCMHc+AAHmRJxKL647p2vxTJ9VKKbo7C5LMfPT3CBBEfXE7kziVBE621N3ZKaDed2VFA4szEBRrzJIEkcKx1nRh63lJH/wCnu1yc/kL+b0h+3FY6uNrlgfyTGmuatEftwIjuwAk2HVltY/zdB41af3NOi9Vm1f6OkPGqPuBgQWZWTwdVO1Pm0B+lP7k3Xqm2nzNuP0rf5cCU9FLbFjQRuIUE9xb1vvkjoMOBPIcPdDZPR6ulMU2KaKo0JIyAAeUVJsKqDnfX3n8PGQlii41GZvcVQiFjyBM7U9kONSy/H8JptDYtSohQVFXPPBMoyxvbyNGOeMklpLZ6IoB1xk+J1PxMQbU9cFeXEnlHyjsZwoDVATgAkKRy15zS92AzoUWqFyOO5n75dJyM9vb15+2+QbioQcgtn4DTwjaRLhrdUYZixvjqc/yI/fmB1O0+d6/lTUfaxnUqKp2brLiXqctud3W8lpj7VM6p1P2g43Vwf/y/ck9FKuvAec2CS7V6orDia1wfzqY/YncdVGzvn1z+en7kdFIKJqo48dZaPTzoNZ2do1ej6TfDovrPkYY4OgAlXFuQgdKdMCW51UbaepTe0dt40gGQn+jJwV8FOMdzAcpUKk+/4CTbqg32v3YewlBwx5ZZ03ffun3GKLphCE5BCEIBCEIBCEIBCEIBKE63K9N9oN6NstTREfs313iQDzwGXPfnsly9KNuJZWz3L67owi83dtFX38e4GeZbi5Z2LsxLMSzHtZjkn3wNFqY4iO/RjH5Zakf1m3/xUjSH5kef4xx6PEC7tmHD09A/8xJI9XTMxMiQCEIQMwhCAQhCAQhCAQhCAQhCAQhCAQhCBCOtw/7NqHsqUv8AEUffKDDnyl/9bI/2ZV7nof4qTz85B458OUmDZq3yVGp+EuTqcs6SWbujb1R6hFTT2d0DcXww29+eZTdM47u4SX9COl4sC+/TZ6dTdyEI3lZc+sA2h0JyO4SaL1hONndJVRKqNvI6q6HtVhkGdpyCEIQCEIQCEIQCEJpXrIitUdgqICzMeCqBkk+AgVH13bWLNRswuQg9Mx723kQY8Ax85VQTs08Y69Lttte3dW41CscIOymvqoPHGviTGgUe+BvnHERZsggXFFhyq0j+usQqhHAxVZECrTPPfQ/rLJHriEIQMwhCQCZiW9vaVJQ9R1VSyqCxwN5juqM95OIpgZhMThb3SPvbjBtxijY+S64yp7xkQO8MxPeI5R1psFcqwRiMhXIO6xXmAcHEiq7Gr0XWjb7WqCq6F2S5AuN4LhWqoGKsh3mGgO7r7MCZZhEthb+jppSLs5RFUu5yzlVALM3NjjJPfFMDaEbNo7btqDBKlUB2GVpqGeow7VpoCxHgIlpdKrIsEaqaZYhQK9KrQ3mPBVNZVDHuEB9hCEAmITnUqqvE4g9op1qf+2V+40j7qtOeeDk+tw7z+E9EdYzh9m3AU7xwhwupOKiHQDWedF9c+scAcvxkypssZLqdM/b92IoXA14nl/27JqKK8hNKr4wBxPDwk9Q9BdXVUPs63I5B1/u1HH3SSxi6EWgpWFqgIP8ABq5I4Fqn8I2PNjH2cghCEAhCEAhCEAkF639oNTsfRqcGvUVCc49UAuw890Dzk6lc9dFsz21sqjJa5CAd7o4H2QKRVMTrQoszbqKzN81FLH3CWVsXq7ophrh/Stj2QCqr8ct548JK7WypUV3VRUXsVQo+Ery2yemjD/nyvvwqmw6G39XhSCDtqMF/VGT8I8WvVldhldq9EYYHALngc/NEn9vdIrEKd7PJQWx440EcFrVW9hAPrtj4DMr/AJqt/r4xIKe2QxChDk94jhQq7wzjHdIWUrKRvOoPLdB07dT+Ec7C7ZQT6TGpyDgnSTjtvfLnPROfVKITnRqZAPaMzpL2RGendFHoUqboHR7q1RlPAq9VUb4NMdFb+orVNn3Db1e3xuueNe3OlKt3tgbrccMO+dOmv8nb/wBtsf8AqKc16XbNqsEvLYZubYlkGcempn+VoN2hgNOxgOHGBJYw9Fv51/a6/wCxF+xdp0rmhTuKTZR1yO0HgynsYEEEdoMQdFv51/a6/wCxAfpXl5VJaptkaihcrTUjXNlR36Ffy36ld+/0a9klfSi/ejbO1P8AlX3adEdtaqwp0/IMwJ7gZ2tNkUktls93epLSFIg/KXd3Gz4jOfGA4gxk6T7SqUaaJRANeu60aO9qFdgS1RhzVEV2Pbugc5p0OrsbcUKhzUtma2cnixp4COc/OplG/OnC/UPtO1U8KdvdVF+sz0KefHdZh+cYDlsbY1K2UhMs7a1Kr61Krc2duJPYOAGgAEW3NulRGpuiurDDKwDKwPIg6ETtCSIlsQvZ3R2czM1B0araMxyUCFRVtyxOWC7yspPBSRnQSXyMdKwFr7PqAesLvcB+jUt64YfAe6SeQEl1dqmM840161TeJVlbOsdNohdwkjOJHzSUao7Ak8GGfOV7LZPDRpmNapXI9pGGupC5H6uZtXo21VcmnTf6yq32iKbd2XQrnvXX4cZyuKdNzndGe3GCPMaiUTw0XlvmIxtXoHZ1s7imi3bTxu570OnuxIFtToLd2zNUZRVQZO/TzoB2p7S+WR3y5kpuo0O8OxuPgG/GdKdTPFSD3/iJ3jsyirLVjfSP9Ve0fSWfoycmi5QfUb10+1h5SaRm2fZW1vVYooRrggEDIDuodwQvAHG/w4x5l+OXZ1mynxvBCEJLkQhCAQhCASounfSwXF7QsaADrRrozONd6ouQVX6Kgtk9vcNZ30/2q9tYV6yEht0IpHyWdgm94jeJ8hKD6I3YpXdN+OSVPmOPvxIy9V1j+UXjRR8DK4ONczk9gjNlwG7jqPdwiihcl1DHnrpE9dGJwX3R3aH3/hiZXoy10bcUgBlXsHb4CKPSOBhKZY92APMtiJAiJ6ygDtOdfMnjNhtdfZpo1RvoDKj6zn1R7890iFdK1OuxAZ1QdijePvOg90U7LoUwVOrPng2vvHCc6e+5BqOFGM7q6+W8fwEk9jRVVBCBSRrpr5md4Y9vVezZ8ceFazMBCamBHemn8nb/ANtsf+opyRRn6R7PeulJUxlLm2qtk49SnVV2x2nCnAjxIENx/wCH3uRpaXz69lC7PA9y1cY+sOWY69Fv51/a6/7EcNrbNpXNF7equ8lRd1hzHMEHkwIBB5ECNvRDZ1zQpOly6vUaq7F10DrhVVyPkswXJHaTASbYtlu7ynalnFO3Q3FQo7I3pam9TtwHQhl9UV20PzeUW/8Alah/S3f/AB15/mTp0f2e9M16tXHpK9Z3ODkLTUCnRTPPFNVJ+kzR5kiJWNktlfBFZzTvKZ1qVKlRvymgM6u7EnepHhn/AOH3b9Kav5Pc2d6TimrVLeseSrcBdxyeSioiAn6Ucekuz3q0lNHd9NSqU61LeOAXRvWUnkGQuhP04vvrOnWptRqqGR1KsrcCDxGnA944SAqhIxZ0b+0X0QX8sorohNRUuEUcEbewlXAwN7eU9oPGKHvtoVBu07MUCdN+5q02Cj5y06DPvnuLJ4wE+039PtC2t11Fsr3NXsBZGo0FJ+cd+o2OxO+SmNWw9kLbqw3mqVKh36tV8b1SoRjJxoAAAAo0AAAjrA51VBGDItdIodg2V10ZeI8joZLDG6/sVcd8jKdnHeGXxy6Y6NSogyw317UB3h4r+GYoF5TcbwII7ez8IirVTbZd2wijJLHAUdpPITatToVcuvqMRnfUgE9hI4N5zNcbj4bJlMr2HBHPLUd83R0bPb8R5RtWrUQAVN3d5Ovsns3gfY+I74tQgj75EqbEW6yGrUrend0XG9QrI+GHig056sMjszF3Qbpol+ppuoSui7xUH1XXOC6Z10OMjlkSH9a+0yq07ZDnecuRnTCDA+LfCIOqBg9+S2AyUXIB4kkopx26EzRr/Fj2/ku6EITtWIQhAIQhArjrr2oUtEtlx/Dv63bu091tPzivulWdFNnGpUFU6LTIOR8puIX7z/3j10/2ncbQvnoqmFt2emg4YAbDux7yPdiL9m2opItNdd3ifnMfaMrzy5PC7Vh8su30m2xr3fQJg5XjFdwp4DGe08B5czIrsu/9AxZsgHsj0m1EqaK2SeEobI6m0powdyX1+WcqvgvAe7M5bY6YWlqMM4LY0RPWY+Q0XPfiQ7rC2pXohKaViu+CW3dCR48QPCQXYmzKl3cU7dCN+o2AWOg0JZj4AE+Usww75qjbu5eR6e2LZoUSrqxZFcb3yd5QwAHbrxjwBE+z7cU6VOkDkIiICee6oXPwimXySTkZssrle1mEISXIhCEAhCEAmJmEAEwRMwgaibCEzAzCYmZAJgiZhAjXTu3BsLs44W9U+5CfulE9EulVW3dKbEvTOgB4r9X6PdL/AOmgzs+8H/1q/wDhtPLuzqoV1Y8OGezIInOU7PLvDKzKWPRNhtJaihgRw4TF/cFRhMd+OUgvR7aYxu5IzxGZKqL7+g/0O2Zb+m+GDphsL8po+kRc1aYJTtdflJ39o7/Eyutg7VqW1wlzSYFkPsk+0pGGRtOBGRLsuKe7jHZpK66YdGcFruiND61RAOB5uuPeR5yzTs59ao36+/aLp2RtBbihTuFBVaiK4B4jPEHwiuV71P7Yarb1Ld3DGgy+jB9oU2GgI5gMCAe+WFNDIIQhAI3dIdrJaW1S6cZFNcgfOY4CL5sQI4yvOuyuy2CIPl10B8Ajt9oECDbJdmVq7Y367vUcjtZicDu1jhRqYMadlN/Ap9QRWXmTK/at+E5jCu7qqeBzG19q/k6lwuSOABxzxrMV6mOcY9o1N5X8NPeJOE7TZlydhs2ttSpcOalQ68AOQHYJJ+qW1d9pUnVSVpiozkcFBpuoJPLJIEhTDWekOrHZbW+zqSuu6z71RgRggM2Vz37u775qk56Ybe+01p8BN5pT4CbSUMzMxCBmEIQCEIQCEIQCEIQCZmIQMwmJmQMwmIQEu0LZatKpScEq6MjAaEqykEA9uDPI95u777isq7zBVb2lXJ3VP0gNDPYD8D4Sq+sboFavRrXtIGlVpo9Rwo9Spj1mLL8lsZO8PMGBVGwr51yMnTGM8hwOvull7BvdA2hlUbHU7zHsX7xJz0eq8Jm3Tz1t0XuPKnlS4L8sTXHbE9B9BrN2cazNa0cRjorXp2W1jTYYWoDTRs4CioVZM9o3lC+cuSeeOnr/AMZyDgrSXJHI7zkecv8A2fUZqVNn9oohb6xUFvjmehhe4yvN2TmVkKIQhOnAkA66bcts8N8ytTY+BV0+1hJ/G3pHshLu2q2rHAqLgNjO6wIZGx3MBA8+dH7wFfRk6rnHep/D8I8EyKbS2ZcWldqNVSlRD5EcmU/KU8jHG120pGHGD2gZB8uUozwvexq1bZz40urLmNe1sKm7zYgDwGpP+u2Ka+16YGmWPZjHxM7dF+jlxtOvjVaa49JUx6qJ81c8WI4DvydJOGN75NuePOQ9dWHQt7iql9UC+gp1DhGBJqso0wOG6Gxkn5pEvScLG0p0aaUaahURQqgcgPvneXMpRTOghUqqvtMo8SB9sTzzv1o9IBd3rKhzToA00PJmB9dx4tp4KI6PQ77Utl9q4pDxqIPvnFukNkON5bj9NT/enkubAR0eq36W7NHG/th+mp/jNF6Y7M4C/tz4VUP3zyvHPYi5dtOA++Oj0yelVh/W6fk2fsgOlFkeFwp8Ax/ZlHUn7o7WtzjGFzI664txuk9mNfTfqP8AuzlcdLrJFLNUbA44puf2ZWQugdCMHl36zbaNRWouADnTl3iOnE7q9Y2zF41X8qVT92I6nWrspTjfqnHZRf75T9+pyNIxXA9dvL7BEqLF7nrc2X/vz+i/Fpqet7ZnJLg/o1+95QjTZJKF6t1w7P5Ubk/mU/8AMnM9cdlytbk+VL9+UfibqYF1Hrks/wCqXH/K/fkn6I9MKO0Kb1KdN03HClXK51UMD6pOh19082sJOOp3afor5qJbC16ZUDtdPWT9Xf8AfAvpq/dE7KCCCAQRgg8CDxBmYQPN/SPZiWd/XtUJ3FYbu9xwyK4HlkjPdF+xqmDJh1y9HN9Ev6a+smEq4+Zn+DY/VOhPYw7JWmy9rBcBtDwzKtmNvpfpzmPirRtKuRN7isFBOcDt7O+Ry121SC+1nwBjTtrb/pM0x6qY9cni3Yo7B2zPNWVvpqy24yd6R26m92nTpfJeoikf7tfWb9UMfOejZSHVLslqt+13u/wdBXw2uDUcboUHtCsx7sDtl3zZJycjz8rbe0QhCSgQhCAx9KujFvf0vRVRusPYqBVLocgnBI9k41HP4yob7qp2ilTcp7lRDnFQNugYGfWVtVPLTI1GsvqECmeh/VU75qX29TCsQtJSu8wHyi4JCr4a6cRLd2fYUqCLSo01RF4KowO8957zrFMIBCEIDR0s2oLazr1ycFEYJ3uw3UH94ieWwJevXbeBbKnSzrUqg4+iisSfeVlFQATaYEIGY89Hl1Y8sqPtjLJj0NRPRvvYyX+AUfiZFTDkicBHrZdEHuM5CwzgiOFnQKnWHTtXtQVPqjt8CNcic7+gm4xGhx6yg94ii9tWKNg4ODzie7tm3QzEruqcYA00CEA/KBJ3jnsECFbcqKhAAJPhI1WbLEnTh9gkn2xQGQck+MjV0pLlQNSQB44kRFcSJhZ2uKITTe3u8DAPbjnOazpy2EyDjjNADBzgSRl28pi0vHpVErIcMjq6+KkEfZODtNJA9YWN0lWmlZDlHRXU9zAEfbO8hXVJf+l2cik5NJ3pnwB31/VcDyk1ga1EDAqwBBBBBGQQdCCOYlV9MOqqmVe4sn3GALGixyhAySEbivcDkcsiWtCB5StrOo4ARHbJwNxGbLYzu6c+6WT0W6qHcCpeu1Nc6U0xvsO1mI9Qd2CfCXDRpIihERUUcFUAAeAE3gJdm7PpW9NaNGmERB6qr8SSdSTxJOpiqEIBCEIBCEIBCEIBCEIBCEIFH9dt8Wu6VAcKVLP5zsSfgqytN09kzCBncMwR3TMIAAY/bJQ+jHeT9sISKmJPsi/qU23X9ZfHlJjaXdNwCPiIQh07VaigazhtW7HoGYcRu8u0zEIFfbUvi+ARrmR26J3ywHAj3EYmISIilBrUTRYFWNUuN0ggIqnVsjiWJ8gPcUS5hCduXULNaqndPdj8PvhCAlIMCphCQLS6kNoMKte2LHDoKiry3lIUnPI4ZfdLjhCAQhCAQhCAQhCAQhCB/9k=">
            <a:extLst>
              <a:ext uri="{FF2B5EF4-FFF2-40B4-BE49-F238E27FC236}">
                <a16:creationId xmlns:a16="http://schemas.microsoft.com/office/drawing/2014/main" id="{11A89CFE-3324-65D4-62B1-CCEB1E5972A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0378" y="1959401"/>
            <a:ext cx="4311244" cy="293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2AD11E05-E4E2-349A-1D15-6BA90520A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C59851CD-5FA6-90B4-E9BF-54E9F21E3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937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O que são </a:t>
            </a:r>
            <a:r>
              <a:rPr lang="pt-BR" sz="1600" b="1" dirty="0" err="1"/>
              <a:t>microsserviços</a:t>
            </a:r>
            <a:r>
              <a:rPr lang="pt-BR" sz="1600" b="1" dirty="0"/>
              <a:t>? </a:t>
            </a:r>
            <a:r>
              <a:rPr lang="pt-BR" sz="1600" dirty="0">
                <a:hlinkClick r:id="rId3"/>
              </a:rPr>
              <a:t>https://aws.amazon.com/pt/microservices/</a:t>
            </a:r>
            <a:endParaRPr lang="pt-BR" sz="1600" dirty="0"/>
          </a:p>
          <a:p>
            <a:r>
              <a:rPr lang="pt-BR" sz="1600" b="1" dirty="0" err="1"/>
              <a:t>What</a:t>
            </a:r>
            <a:r>
              <a:rPr lang="pt-BR" sz="1600" b="1" dirty="0"/>
              <a:t> are </a:t>
            </a:r>
            <a:r>
              <a:rPr lang="pt-BR" sz="1600" b="1" dirty="0" err="1"/>
              <a:t>microservices</a:t>
            </a:r>
            <a:r>
              <a:rPr lang="pt-BR" sz="1600" b="1" dirty="0"/>
              <a:t>? </a:t>
            </a:r>
            <a:r>
              <a:rPr lang="pt-BR" sz="1600" dirty="0">
                <a:hlinkClick r:id="rId4"/>
              </a:rPr>
              <a:t>https://microservices.io/</a:t>
            </a:r>
            <a:endParaRPr lang="pt-BR" sz="1600" dirty="0"/>
          </a:p>
          <a:p>
            <a:r>
              <a:rPr lang="pt-BR" sz="1600" b="1" dirty="0"/>
              <a:t>Usando Saga para garantir consistência de dados em ambientes distribuídos </a:t>
            </a:r>
            <a:r>
              <a:rPr lang="pt-BR" sz="1600" dirty="0">
                <a:hlinkClick r:id="rId5"/>
              </a:rPr>
              <a:t>https://sidhartarezende.medium.com/usando-saga-para-garantir-consist%C3%AAncia-de-dados-em-ambientes-distribu%C3%ADdos-2edad93798c7</a:t>
            </a:r>
            <a:endParaRPr lang="pt-BR" sz="1600" dirty="0"/>
          </a:p>
          <a:p>
            <a:r>
              <a:rPr lang="pt-BR" sz="1600" b="1" dirty="0"/>
              <a:t>Padrão SAGA para arquitetura de </a:t>
            </a:r>
            <a:r>
              <a:rPr lang="pt-BR" sz="1600" b="1" dirty="0" err="1"/>
              <a:t>Microsserviços</a:t>
            </a:r>
            <a:r>
              <a:rPr lang="pt-BR" sz="1600" b="1" dirty="0"/>
              <a:t>:</a:t>
            </a:r>
            <a:r>
              <a:rPr lang="pt-BR" sz="1600" dirty="0"/>
              <a:t> </a:t>
            </a:r>
            <a:r>
              <a:rPr lang="pt-BR" sz="1600" dirty="0">
                <a:hlinkClick r:id="rId6"/>
              </a:rPr>
              <a:t>https://www.zup.com.br/blog/padrao-saga-para-arquitetura-de-microsservicos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Saga </a:t>
            </a:r>
            <a:r>
              <a:rPr lang="pt-BR" sz="1600" dirty="0">
                <a:hlinkClick r:id="rId7"/>
              </a:rPr>
              <a:t>https://microservices.io/patterns/data/saga.html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in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dirty="0">
                <a:hlinkClick r:id="rId8"/>
              </a:rPr>
              <a:t>https://www.baeldung.com/cs/saga-pattern-microservices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b="1" dirty="0" err="1"/>
              <a:t>Briefly</a:t>
            </a:r>
            <a:r>
              <a:rPr lang="pt-BR" sz="1600" b="1" dirty="0"/>
              <a:t> </a:t>
            </a:r>
            <a:r>
              <a:rPr lang="pt-BR" sz="1600" dirty="0">
                <a:hlinkClick r:id="rId9"/>
              </a:rPr>
              <a:t>https://medium.com/trendyol-tech/saga-pattern-briefly-5b6cf22dfabc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Orchestration</a:t>
            </a:r>
            <a:r>
              <a:rPr lang="pt-BR" sz="1600" b="1" dirty="0"/>
              <a:t> for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Using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0"/>
              </a:rPr>
              <a:t>https://www.infoq.com/articles/saga-orchestration-outbox/</a:t>
            </a:r>
            <a:endParaRPr lang="pt-BR" sz="1600" dirty="0"/>
          </a:p>
          <a:p>
            <a:r>
              <a:rPr lang="pt-BR" sz="1600" b="1" dirty="0"/>
              <a:t>[MICROSERVICES]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1"/>
              </a:rPr>
              <a:t>https://medium.com/@victorhsr/microservices-outbox-pattern-a4344d8ed0b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</a:t>
            </a:r>
            <a:r>
              <a:rPr lang="pt-BR" sz="1600" b="1" dirty="0" err="1"/>
              <a:t>Transactional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dirty="0">
                <a:hlinkClick r:id="rId12"/>
              </a:rPr>
              <a:t>https://microservices.io/patterns/data/transactional-outbox.html</a:t>
            </a:r>
            <a:endParaRPr lang="pt-BR" sz="1600" dirty="0"/>
          </a:p>
          <a:p>
            <a:r>
              <a:rPr lang="pt-BR" sz="1600" b="1" dirty="0" err="1"/>
              <a:t>Patterns</a:t>
            </a:r>
            <a:r>
              <a:rPr lang="pt-BR" sz="1600" b="1" dirty="0"/>
              <a:t> for </a:t>
            </a:r>
            <a:r>
              <a:rPr lang="pt-BR" sz="1600" b="1" dirty="0" err="1"/>
              <a:t>distributed</a:t>
            </a:r>
            <a:r>
              <a:rPr lang="pt-BR" sz="1600" b="1" dirty="0"/>
              <a:t> </a:t>
            </a:r>
            <a:r>
              <a:rPr lang="pt-BR" sz="1600" b="1" dirty="0" err="1"/>
              <a:t>transactions</a:t>
            </a:r>
            <a:r>
              <a:rPr lang="pt-BR" sz="1600" b="1" dirty="0"/>
              <a:t> </a:t>
            </a:r>
            <a:r>
              <a:rPr lang="pt-BR" sz="1600" b="1" dirty="0" err="1"/>
              <a:t>within</a:t>
            </a:r>
            <a:r>
              <a:rPr lang="pt-BR" sz="1600" b="1" dirty="0"/>
              <a:t> a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dirty="0">
                <a:hlinkClick r:id="rId13"/>
              </a:rPr>
              <a:t>https://developers.redhat.com/blog/2018/10/01/patterns-for-distributed-transactions-within-a-microservices-architecture</a:t>
            </a:r>
            <a:endParaRPr lang="pt-BR" sz="1600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63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692" y="2124909"/>
            <a:ext cx="9674943" cy="422223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</a:t>
            </a:r>
            <a:r>
              <a:rPr lang="pt-BR" sz="2400" b="1" dirty="0"/>
              <a:t>PostgreSQL</a:t>
            </a:r>
            <a:r>
              <a:rPr lang="pt-BR" sz="2400" dirty="0"/>
              <a:t> para armazenar os </a:t>
            </a:r>
            <a:r>
              <a:rPr lang="pt-BR" sz="2400" b="1" dirty="0"/>
              <a:t>dados das transações </a:t>
            </a:r>
            <a:r>
              <a:rPr lang="pt-BR" sz="2400" dirty="0"/>
              <a:t>e </a:t>
            </a:r>
            <a:r>
              <a:rPr lang="pt-BR" sz="2400" b="1" dirty="0" err="1"/>
              <a:t>MongoDB</a:t>
            </a:r>
            <a:r>
              <a:rPr lang="pt-BR" sz="2400" dirty="0"/>
              <a:t> para armazenar os </a:t>
            </a:r>
            <a:r>
              <a:rPr lang="pt-BR" sz="2400" b="1" dirty="0"/>
              <a:t>dados do pedido</a:t>
            </a:r>
            <a:r>
              <a:rPr lang="pt-BR" sz="2400" dirty="0"/>
              <a:t>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também o </a:t>
            </a:r>
            <a:r>
              <a:rPr lang="pt-BR" sz="2400" b="1" dirty="0"/>
              <a:t>Docker</a:t>
            </a:r>
            <a:r>
              <a:rPr lang="pt-BR" sz="2400" dirty="0"/>
              <a:t> e o </a:t>
            </a:r>
            <a:r>
              <a:rPr lang="pt-BR" sz="2400" b="1" dirty="0" err="1"/>
              <a:t>docker-compose</a:t>
            </a:r>
            <a:r>
              <a:rPr lang="pt-BR" sz="2400" dirty="0"/>
              <a:t> para executar os nossos containers durante o desenvolvimento.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o </a:t>
            </a:r>
            <a:r>
              <a:rPr lang="pt-BR" sz="2400" b="1" dirty="0"/>
              <a:t>Apache Kafka </a:t>
            </a:r>
            <a:r>
              <a:rPr lang="pt-BR" sz="2400" dirty="0"/>
              <a:t>como nosso </a:t>
            </a:r>
            <a:r>
              <a:rPr lang="pt-BR" sz="2400" b="1" dirty="0" err="1"/>
              <a:t>Message</a:t>
            </a:r>
            <a:r>
              <a:rPr lang="pt-BR" sz="2400" dirty="0"/>
              <a:t> </a:t>
            </a:r>
            <a:r>
              <a:rPr lang="pt-BR" sz="2400" b="1" dirty="0"/>
              <a:t>Broker</a:t>
            </a:r>
            <a:r>
              <a:rPr lang="pt-BR" sz="2400" dirty="0"/>
              <a:t>, responsável por gerenciar os eventos na nossa arquitetura.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Todo o material do curso, links, PPTs, códigos e repositórios estarão disponibilizados com os alunos.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6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4185074-C7FB-6389-01EC-ED738E67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69" y="2965296"/>
            <a:ext cx="6945261" cy="927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dirty="0">
                <a:latin typeface="Trebuchet MS"/>
                <a:ea typeface="Trebuchet MS"/>
                <a:cs typeface="Trebuchet MS"/>
                <a:sym typeface="Trebuchet MS"/>
              </a:rPr>
              <a:t>Muito obrigado!</a:t>
            </a:r>
            <a:endParaRPr lang="pt-BR" sz="7200" dirty="0"/>
          </a:p>
          <a:p>
            <a:endParaRPr lang="pt-BR" sz="7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9B60C6-E6DE-51D2-EFE7-3A9C6359B669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4E7B1708-3AE5-20AE-E886-1169B784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C7E48522-31E3-4BE9-4655-A84931EE4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97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D9DA4A2-BF47-6DEF-196D-B913C5A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72" y="1706947"/>
            <a:ext cx="9293731" cy="484511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355094"/>
            <a:ext cx="8495071" cy="93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Iremos construir a seguinte arquitetura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83CED293-70FB-2530-452E-7541092FC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7" y="3471369"/>
            <a:ext cx="699710" cy="367348"/>
          </a:xfrm>
          <a:prstGeom prst="rect">
            <a:avLst/>
          </a:prstGeom>
        </p:spPr>
      </p:pic>
      <p:pic>
        <p:nvPicPr>
          <p:cNvPr id="14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8FBAC065-6588-D439-A9B8-361A32008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81" y="3471369"/>
            <a:ext cx="699710" cy="367348"/>
          </a:xfrm>
          <a:prstGeom prst="rect">
            <a:avLst/>
          </a:prstGeom>
        </p:spPr>
      </p:pic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938BC5F2-ADF8-9191-831C-0DE8A5466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1843246"/>
            <a:ext cx="699710" cy="367348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2413C98F-5154-14BA-BA6D-1BFB96DE1B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3471369"/>
            <a:ext cx="699710" cy="367348"/>
          </a:xfrm>
          <a:prstGeom prst="rect">
            <a:avLst/>
          </a:prstGeom>
        </p:spPr>
      </p:pic>
      <p:pic>
        <p:nvPicPr>
          <p:cNvPr id="17" name="Imagem 16" descr="Uma imagem contendo Logotipo&#10;&#10;Descrição gerada automaticamente">
            <a:extLst>
              <a:ext uri="{FF2B5EF4-FFF2-40B4-BE49-F238E27FC236}">
                <a16:creationId xmlns:a16="http://schemas.microsoft.com/office/drawing/2014/main" id="{73FDFD33-86FC-5287-9494-893B56131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5099493"/>
            <a:ext cx="699710" cy="367348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A36CE508-6336-D84F-68C5-4EC9C0C4C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1779694"/>
            <a:ext cx="425900" cy="388989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1061992B-DC31-EDAA-D1C7-B1DAB671F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3392391"/>
            <a:ext cx="425900" cy="388989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339DEFFE-A14D-042A-68A8-5C1F6852D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5005088"/>
            <a:ext cx="425900" cy="388989"/>
          </a:xfrm>
          <a:prstGeom prst="rect">
            <a:avLst/>
          </a:prstGeom>
        </p:spPr>
      </p:pic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899A4F67-8A25-AF21-E797-861DE6A9B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13" y="5814705"/>
            <a:ext cx="1271637" cy="342746"/>
          </a:xfrm>
          <a:prstGeom prst="rect">
            <a:avLst/>
          </a:prstGeom>
        </p:spPr>
      </p:pic>
      <p:pic>
        <p:nvPicPr>
          <p:cNvPr id="30" name="Imagem 29" descr="Forma&#10;&#10;Descrição gerada automaticamente com confiança média">
            <a:extLst>
              <a:ext uri="{FF2B5EF4-FFF2-40B4-BE49-F238E27FC236}">
                <a16:creationId xmlns:a16="http://schemas.microsoft.com/office/drawing/2014/main" id="{70BEDF18-C0AD-367C-2C13-622188C36F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60" y="1842699"/>
            <a:ext cx="1655544" cy="870885"/>
          </a:xfrm>
          <a:prstGeom prst="rect">
            <a:avLst/>
          </a:prstGeom>
        </p:spPr>
      </p:pic>
      <p:pic>
        <p:nvPicPr>
          <p:cNvPr id="32" name="Imagem 31" descr="Logotipo&#10;&#10;Descrição gerada automaticamente">
            <a:extLst>
              <a:ext uri="{FF2B5EF4-FFF2-40B4-BE49-F238E27FC236}">
                <a16:creationId xmlns:a16="http://schemas.microsoft.com/office/drawing/2014/main" id="{0BD4F36E-63E9-30FB-E03E-D51C7CD968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54" y="1843246"/>
            <a:ext cx="1533294" cy="8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CEB300C7-B397-0A6F-E936-773BD417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46900" y="1111376"/>
            <a:ext cx="8603225" cy="463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430" y="2613982"/>
            <a:ext cx="6161139" cy="16300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 err="1"/>
              <a:t>Microsserviços</a:t>
            </a:r>
            <a:endParaRPr lang="pt-BR" sz="7200" b="1" dirty="0"/>
          </a:p>
          <a:p>
            <a:pPr marL="0" indent="0" algn="ctr">
              <a:buNone/>
            </a:pPr>
            <a:r>
              <a:rPr lang="pt-BR" sz="2500" b="1" dirty="0"/>
              <a:t>Soluções e desafios que acompanham.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5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2" y="2313522"/>
            <a:ext cx="5324169" cy="4054182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</a:pPr>
            <a:r>
              <a:rPr lang="pt-BR" sz="2800" dirty="0" err="1"/>
              <a:t>Microsserviços</a:t>
            </a:r>
            <a:r>
              <a:rPr lang="pt-BR" sz="2800" dirty="0"/>
              <a:t> são uma abordagem arquitetônica e organizacional do desenvolvimento de software na qual o software consiste em pequenos serviços independentes que se comunicam usando APIs bem definidas.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sz="2800" dirty="0"/>
              <a:t> Esses serviços pertencem a pequenas equipes autossuficientes.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E87D8368-E6D1-107F-6063-6AFB102B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1FE81161-DF42-9479-21F0-C92FFE02A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CF4D8DD-71E3-6E0D-8176-6EC78320A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735" y="1873763"/>
            <a:ext cx="4163961" cy="4131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7DCF4E6-62FE-47A4-279F-16FB164BC06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59859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605549"/>
            <a:ext cx="9851923" cy="34904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E solucionam problemas relacionados a: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 Delimitação por domínio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Escalabilidade e alta disponibilidade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Entrega contínua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Resiliência e tolerância a falhas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6FFE6C-30EF-C01D-696D-5D74A5ED78D6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43536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565809"/>
            <a:ext cx="9851923" cy="36365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500" dirty="0"/>
              <a:t>Inovação e a possibilidade de atuar com diversas tecnologias distintas.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altamente sustentáveis e testáveis.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Diminui o acoplamento entre os domínios de negócio.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Implantável de forma independente.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geralmente construídos com base em especificações de domínio do negócio e são propriedade de uma pequena equipe responsável.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570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Words>2723</Words>
  <Application>Microsoft Office PowerPoint</Application>
  <PresentationFormat>Widescreen</PresentationFormat>
  <Paragraphs>232</Paragraphs>
  <Slides>40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Trebuchet MS</vt:lpstr>
      <vt:lpstr>Tema do Office</vt:lpstr>
      <vt:lpstr>Arquitetura de Microsserviços: Padrão Saga Orquestrado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Victor Hugo Negrisoli</cp:lastModifiedBy>
  <cp:revision>245</cp:revision>
  <dcterms:created xsi:type="dcterms:W3CDTF">2020-12-15T11:29:04Z</dcterms:created>
  <dcterms:modified xsi:type="dcterms:W3CDTF">2023-04-15T17:43:31Z</dcterms:modified>
</cp:coreProperties>
</file>