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Y7oTjnhq/GNPBn2jTX98C2NZ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6" name="Google Shape;17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9b472d1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f9b472d17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185" name="Google Shape;185;g1f9b472d17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9b472d17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f9b472d174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196" name="Google Shape;196;g1f9b472d174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9b472d17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f9b472d174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196" name="Google Shape;196;g1f9b472d174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00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9b472d17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f9b472d17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207" name="Google Shape;207;g1f9b472d17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9b472d17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f9b472d174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218" name="Google Shape;218;g1f9b472d174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9b472d17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f9b472d174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229" name="Google Shape;229;g1f9b472d174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b472d17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f9b472d174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240" name="Google Shape;240;g1f9b472d174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cbfaea20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16cbfaea2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paradoras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OBJECT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- Título más subtítulo">
  <p:cSld name="Interior - Título más sub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5e36a2fa_0_159"/>
          <p:cNvSpPr txBox="1">
            <a:spLocks noGrp="1"/>
          </p:cNvSpPr>
          <p:nvPr>
            <p:ph type="title"/>
          </p:nvPr>
        </p:nvSpPr>
        <p:spPr>
          <a:xfrm>
            <a:off x="431371" y="-3381"/>
            <a:ext cx="10972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67"/>
              <a:buFont typeface="Arial"/>
              <a:buNone/>
              <a:defRPr sz="4267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6e5e36a2fa_0_159"/>
          <p:cNvSpPr txBox="1">
            <a:spLocks noGrp="1"/>
          </p:cNvSpPr>
          <p:nvPr>
            <p:ph type="body" idx="1"/>
          </p:nvPr>
        </p:nvSpPr>
        <p:spPr>
          <a:xfrm>
            <a:off x="1391479" y="644690"/>
            <a:ext cx="10047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Arial"/>
              <a:buNone/>
              <a:defRPr sz="2667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5e36a2fa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6e5e36a2fa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6e5e36a2fa_0_163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e5e36a2fa_0_16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6e5e36a2fa_0_16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g16e5e36a2fa_0_1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6e5e36a2fa_0_1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6e5e36a2fa_0_167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e5e36a2fa_0_1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6e5e36a2fa_0_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16e5e36a2fa_0_1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6e5e36a2fa_0_1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6e5e36a2fa_0_173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e5e36a2fa_0_17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6e5e36a2fa_0_17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g16e5e36a2fa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6e5e36a2fa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6e5e36a2fa_0_179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e5e36a2fa_0_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6e5e36a2fa_0_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16e5e36a2fa_0_1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16e5e36a2fa_0_1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6e5e36a2fa_0_1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6e5e36a2fa_0_185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e5e36a2fa_0_19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6e5e36a2fa_0_19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g16e5e36a2fa_0_19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16e5e36a2fa_0_19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g16e5e36a2fa_0_19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16e5e36a2fa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6e5e36a2fa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6e5e36a2fa_0_192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e5e36a2fa_0_2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6e5e36a2fa_0_2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6e5e36a2fa_0_2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6e5e36a2fa_0_201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e5e36a2fa_0_20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6e5e36a2fa_0_20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g16e5e36a2fa_0_20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g16e5e36a2fa_0_2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6e5e36a2fa_0_2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6e5e36a2fa_0_206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e5e36a2fa_0_2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6e5e36a2fa_0_2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g16e5e36a2fa_0_2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g16e5e36a2fa_0_2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6e5e36a2fa_0_2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6e5e36a2fa_0_213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5e36a2fa_0_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16e5e36a2fa_0_22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16e5e36a2fa_0_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16e5e36a2fa_0_2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6e5e36a2fa_0_220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e5e36a2fa_0_22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16e5e36a2fa_0_22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g16e5e36a2fa_0_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16e5e36a2fa_0_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16e5e36a2fa_0_226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OBJEC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5e36a2fa_0_2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6e5e36a2fa_0_2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g16e5e36a2fa_0_2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16e5e36a2fa_0_2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16e5e36a2fa_0_232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e5e36a2fa_0_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16e5e36a2fa_0_1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g16e5e36a2fa_0_1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g16e5e36a2fa_0_1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g16e5e36a2fa_0_152"/>
          <p:cNvSpPr txBox="1">
            <a:spLocks noGrp="1"/>
          </p:cNvSpPr>
          <p:nvPr>
            <p:ph type="sldNum" idx="12"/>
          </p:nvPr>
        </p:nvSpPr>
        <p:spPr>
          <a:xfrm>
            <a:off x="8610600" y="635808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93" name="Google Shape;93;g16e5e36a2fa_0_152" descr="Imagen que contiene Icono&#10;&#10;Descripción generada automáticament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368412" y="6283902"/>
            <a:ext cx="1442588" cy="3788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l="26735" r="3202" b="-1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 extrusionOk="0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373250" y="4306725"/>
            <a:ext cx="781620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FC3E3"/>
              </a:buClr>
              <a:buSzPts val="7200"/>
              <a:buFont typeface="Arial"/>
              <a:buNone/>
            </a:pPr>
            <a:r>
              <a:rPr lang="es-ES" sz="3000" b="1" i="0" u="none" strike="noStrike" cap="none" dirty="0">
                <a:solidFill>
                  <a:srgbClr val="4FC3E3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" sz="3000" b="1" dirty="0">
                <a:solidFill>
                  <a:srgbClr val="FFFFFF"/>
                </a:solidFill>
              </a:rPr>
              <a:t>Mentoría </a:t>
            </a:r>
            <a:r>
              <a:rPr lang="es-ES" sz="3000" b="1" dirty="0" err="1">
                <a:solidFill>
                  <a:srgbClr val="FFFFFF"/>
                </a:solidFill>
              </a:rPr>
              <a:t>Bootcamp</a:t>
            </a:r>
            <a:r>
              <a:rPr lang="es-ES" sz="3000" b="1" dirty="0">
                <a:solidFill>
                  <a:srgbClr val="FFFFFF"/>
                </a:solidFill>
              </a:rPr>
              <a:t> Ciberseguridad</a:t>
            </a:r>
            <a:r>
              <a:rPr lang="es-ES" sz="3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ES" sz="3000" b="1" i="0" u="none" strike="noStrike" cap="none" dirty="0">
                <a:solidFill>
                  <a:srgbClr val="D0AD28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000" b="1" i="0" u="none" strike="noStrike" cap="none" dirty="0">
              <a:solidFill>
                <a:srgbClr val="D0AD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FC3E3"/>
              </a:buClr>
              <a:buSzPts val="7200"/>
              <a:buFont typeface="Arial"/>
              <a:buNone/>
            </a:pPr>
            <a:endParaRPr sz="3000" b="1" dirty="0">
              <a:solidFill>
                <a:srgbClr val="D0AD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FC3E3"/>
              </a:buClr>
              <a:buSzPts val="7200"/>
              <a:buFont typeface="Arial"/>
              <a:buNone/>
            </a:pPr>
            <a:r>
              <a:rPr lang="es-ES" sz="3000" b="1" dirty="0">
                <a:solidFill>
                  <a:srgbClr val="4FC3E3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" sz="3000" b="1" dirty="0" err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coRSAir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ES" sz="3000" b="1" dirty="0">
                <a:solidFill>
                  <a:srgbClr val="D0AD28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000" b="1" dirty="0">
              <a:solidFill>
                <a:srgbClr val="D0AD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FC3E3"/>
              </a:buClr>
              <a:buSzPts val="7200"/>
              <a:buFont typeface="Arial"/>
              <a:buNone/>
            </a:pPr>
            <a:endParaRPr sz="3000" b="1" dirty="0">
              <a:solidFill>
                <a:srgbClr val="D0AD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FC3E3"/>
              </a:buClr>
              <a:buSzPts val="7200"/>
              <a:buFont typeface="Arial"/>
              <a:buNone/>
            </a:pPr>
            <a:r>
              <a:rPr lang="es-ES" sz="3000" b="1" dirty="0">
                <a:solidFill>
                  <a:srgbClr val="4FC3E3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s-ES" sz="3000" b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Jordi Jané  =&gt;  </a:t>
            </a:r>
            <a:r>
              <a:rPr lang="es-ES" sz="3000" b="1" dirty="0" err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jjane-ta</a:t>
            </a:r>
            <a:r>
              <a:rPr lang="es-ES" sz="3000" b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 /</a:t>
            </a:r>
            <a:r>
              <a:rPr lang="es-ES" sz="3000" b="1" dirty="0">
                <a:solidFill>
                  <a:srgbClr val="D0AD28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sz="3000" b="1" dirty="0">
              <a:solidFill>
                <a:srgbClr val="D0AD28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466118" y="2746131"/>
            <a:ext cx="5283843" cy="162212"/>
          </a:xfrm>
          <a:prstGeom prst="rect">
            <a:avLst/>
          </a:prstGeom>
          <a:solidFill>
            <a:srgbClr val="4FC3E3"/>
          </a:solidFill>
          <a:ln w="12700" cap="flat" cmpd="sng">
            <a:solidFill>
              <a:srgbClr val="4FC3E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5" y="1107727"/>
            <a:ext cx="5283824" cy="129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f9b472d174_0_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f9b472d174_0_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f9b472d174_0_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9b472d174_0_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>
                <a:solidFill>
                  <a:srgbClr val="FFFFFF"/>
                </a:solidFill>
              </a:rPr>
              <a:t>Quién soy y d</a:t>
            </a:r>
            <a:r>
              <a:rPr lang="es-E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d</a:t>
            </a:r>
            <a:r>
              <a:rPr lang="es-ES" sz="5000" b="1">
                <a:solidFill>
                  <a:srgbClr val="FFFFFF"/>
                </a:solidFill>
              </a:rPr>
              <a:t>ónde vengo</a:t>
            </a:r>
            <a:r>
              <a:rPr lang="es-E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:)</a:t>
            </a:r>
            <a:r>
              <a:rPr lang="es-ES" sz="50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f9b472d174_0_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02;g1f9b472d174_0_91">
            <a:extLst>
              <a:ext uri="{FF2B5EF4-FFF2-40B4-BE49-F238E27FC236}">
                <a16:creationId xmlns:a16="http://schemas.microsoft.com/office/drawing/2014/main" id="{64F2E231-C094-ADF9-DE41-60993CBA0B66}"/>
              </a:ext>
            </a:extLst>
          </p:cNvPr>
          <p:cNvSpPr txBox="1"/>
          <p:nvPr/>
        </p:nvSpPr>
        <p:spPr>
          <a:xfrm>
            <a:off x="1436739" y="2465579"/>
            <a:ext cx="8044886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Estudiante de 42 Barcelona.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Estudiante del Grado en Ingeniería Informática.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Becario en Telefónica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f9b472d174_0_9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f9b472d174_0_9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f9b472d174_0_9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f9b472d174_0_9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 dirty="0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 dirty="0">
                <a:solidFill>
                  <a:srgbClr val="FFFFFF"/>
                </a:solidFill>
              </a:rPr>
              <a:t>Objetivos y alcance del proyecto</a:t>
            </a:r>
            <a:r>
              <a:rPr lang="es-ES" sz="50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 dirty="0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f9b472d174_0_9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02;g1f9b472d174_0_91">
            <a:extLst>
              <a:ext uri="{FF2B5EF4-FFF2-40B4-BE49-F238E27FC236}">
                <a16:creationId xmlns:a16="http://schemas.microsoft.com/office/drawing/2014/main" id="{02DFC109-6666-B512-08C1-68F52183ACC4}"/>
              </a:ext>
            </a:extLst>
          </p:cNvPr>
          <p:cNvSpPr txBox="1"/>
          <p:nvPr/>
        </p:nvSpPr>
        <p:spPr>
          <a:xfrm>
            <a:off x="1436739" y="2465579"/>
            <a:ext cx="9393474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ES" sz="2500" b="1" dirty="0">
                <a:solidFill>
                  <a:schemeClr val="bg1"/>
                </a:solidFill>
              </a:rPr>
              <a:t>Qué elementos componen un certificado digital</a:t>
            </a:r>
            <a:r>
              <a:rPr lang="es-ES" sz="2500" b="1" dirty="0">
                <a:solidFill>
                  <a:schemeClr val="lt1"/>
                </a:solidFill>
              </a:rPr>
              <a:t>.</a:t>
            </a: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500" b="1" dirty="0">
                <a:solidFill>
                  <a:schemeClr val="bg1"/>
                </a:solidFill>
              </a:rPr>
              <a:t>Qué elementos componen una clave púbica/privada RSA.</a:t>
            </a:r>
            <a:endParaRPr lang="es-ES" sz="25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Uso de la librería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Openssl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f9b472d174_0_9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f9b472d174_0_9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f9b472d174_0_9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f9b472d174_0_9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 dirty="0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 pide el enunciado?</a:t>
            </a:r>
            <a:r>
              <a:rPr lang="es-ES" sz="50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 dirty="0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f9b472d174_0_9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02;g1f9b472d174_0_91">
            <a:extLst>
              <a:ext uri="{FF2B5EF4-FFF2-40B4-BE49-F238E27FC236}">
                <a16:creationId xmlns:a16="http://schemas.microsoft.com/office/drawing/2014/main" id="{02DFC109-6666-B512-08C1-68F52183ACC4}"/>
              </a:ext>
            </a:extLst>
          </p:cNvPr>
          <p:cNvSpPr txBox="1"/>
          <p:nvPr/>
        </p:nvSpPr>
        <p:spPr>
          <a:xfrm>
            <a:off x="1436739" y="2465579"/>
            <a:ext cx="9393474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ES" sz="2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ES" sz="2500" b="1" dirty="0">
                <a:solidFill>
                  <a:schemeClr val="bg1"/>
                </a:solidFill>
              </a:rPr>
              <a:t>partir de </a:t>
            </a:r>
            <a:r>
              <a:rPr lang="es-ES" sz="2500" b="1" dirty="0">
                <a:solidFill>
                  <a:srgbClr val="FFC000"/>
                </a:solidFill>
              </a:rPr>
              <a:t>dos o más </a:t>
            </a:r>
            <a:r>
              <a:rPr lang="es-ES" sz="2500" b="1" dirty="0">
                <a:solidFill>
                  <a:schemeClr val="bg1"/>
                </a:solidFill>
              </a:rPr>
              <a:t>certificados</a:t>
            </a:r>
            <a:r>
              <a:rPr lang="es-ES" sz="2500" b="1" dirty="0">
                <a:solidFill>
                  <a:srgbClr val="FFFF00"/>
                </a:solidFill>
              </a:rPr>
              <a:t> </a:t>
            </a:r>
            <a:r>
              <a:rPr lang="es-ES" sz="2500" b="1" dirty="0">
                <a:solidFill>
                  <a:srgbClr val="FFC000"/>
                </a:solidFill>
              </a:rPr>
              <a:t>verificar si son vulnerables</a:t>
            </a:r>
            <a:r>
              <a:rPr lang="es-ES" sz="2500" b="1" dirty="0">
                <a:solidFill>
                  <a:schemeClr val="bg1"/>
                </a:solidFill>
              </a:rPr>
              <a:t> y en caso afirmativo generar claves privadas capaces de descifrar los mensajes firmados con ellos.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dirty="0">
                <a:solidFill>
                  <a:schemeClr val="lt1"/>
                </a:solidFill>
              </a:rPr>
              <a:t> Podéis generar una herramienta única y autónoma o desarrollar un programa con un conjunto de herramientas que permitan realizar la tarea.</a:t>
            </a: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6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1f9b472d174_0_10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f9b472d174_0_101"/>
          <p:cNvSpPr/>
          <p:nvPr/>
        </p:nvSpPr>
        <p:spPr>
          <a:xfrm>
            <a:off x="1034721" y="2057638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f9b472d174_0_10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f9b472d174_0_10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>
                <a:solidFill>
                  <a:srgbClr val="FFFFFF"/>
                </a:solidFill>
              </a:rPr>
              <a:t>Estrategias y enfoques</a:t>
            </a:r>
            <a:r>
              <a:rPr lang="es-ES" sz="50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f9b472d174_0_101"/>
          <p:cNvSpPr txBox="1"/>
          <p:nvPr/>
        </p:nvSpPr>
        <p:spPr>
          <a:xfrm>
            <a:off x="1448637" y="2057638"/>
            <a:ext cx="9283075" cy="386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Obtener clave pública a partir de un certificado.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Obtener módulo</a:t>
            </a:r>
            <a:r>
              <a:rPr lang="es-ES" sz="2500" b="1" dirty="0">
                <a:solidFill>
                  <a:schemeClr val="bg1"/>
                </a:solidFill>
              </a:rPr>
              <a:t> y exponente a partir de la clave pública.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lang="es-ES"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Comparar módulos y obtener el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m.c.d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ES" sz="20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2000" b="1" i="1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 Euclides</a:t>
            </a:r>
            <a:r>
              <a:rPr lang="es-ES" sz="20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000" b="1" dirty="0">
                <a:solidFill>
                  <a:schemeClr val="lt1"/>
                </a:solidFill>
              </a:rPr>
              <a:t>(</a:t>
            </a:r>
            <a:r>
              <a:rPr lang="es-ES" sz="20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21,15) =&gt; (6,15) =&gt; (6,9) =&gt; (6,3) =&gt; (3,3) =&gt; (0,3) =&gt; </a:t>
            </a:r>
            <a:r>
              <a:rPr lang="es-ES" sz="2000" b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m.c.d</a:t>
            </a:r>
            <a:r>
              <a:rPr lang="es-ES" sz="2000" b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500" b="1" dirty="0">
                <a:solidFill>
                  <a:schemeClr val="lt1"/>
                </a:solidFill>
              </a:rPr>
              <a:t>A partir de 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y q generar la clave privada.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Descifrar el mensaje. </a:t>
            </a:r>
          </a:p>
        </p:txBody>
      </p:sp>
      <p:sp>
        <p:nvSpPr>
          <p:cNvPr id="214" name="Google Shape;214;g1f9b472d174_0_10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1f9b472d174_0_11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f9b472d174_0_11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f9b472d174_0_11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f9b472d174_0_11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>
                <a:solidFill>
                  <a:srgbClr val="FFFFFF"/>
                </a:solidFill>
              </a:rPr>
              <a:t>Recursos de interés</a:t>
            </a:r>
            <a:r>
              <a:rPr lang="es-ES" sz="50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f9b472d174_0_111"/>
          <p:cNvSpPr txBox="1"/>
          <p:nvPr/>
        </p:nvSpPr>
        <p:spPr>
          <a:xfrm>
            <a:off x="1436739" y="2465579"/>
            <a:ext cx="5934731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500"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librería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Openssl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500" b="1" dirty="0">
                <a:solidFill>
                  <a:schemeClr val="lt1"/>
                </a:solidFill>
              </a:rPr>
              <a:t>B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atería de test.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500" b="1" dirty="0">
                <a:solidFill>
                  <a:schemeClr val="lt1"/>
                </a:solidFill>
              </a:rPr>
              <a:t>Tu buscador favorito.</a:t>
            </a: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f9b472d174_0_11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f9b472d174_0_12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f9b472d174_0_12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f9b472d174_0_12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f9b472d174_0_12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>
                <a:solidFill>
                  <a:srgbClr val="FFFFFF"/>
                </a:solidFill>
              </a:rPr>
              <a:t>Dificultades encontradas</a:t>
            </a:r>
            <a:r>
              <a:rPr lang="es-ES" sz="50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f9b472d174_0_121"/>
          <p:cNvSpPr txBox="1"/>
          <p:nvPr/>
        </p:nvSpPr>
        <p:spPr>
          <a:xfrm>
            <a:off x="1436740" y="2465579"/>
            <a:ext cx="9393473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Openssl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funciones obsoletas y poca documentación.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Leaks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la librería </a:t>
            </a:r>
            <a:r>
              <a:rPr lang="es-ES" sz="2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BigNumber</a:t>
            </a:r>
            <a:r>
              <a:rPr lang="es-ES" sz="2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36" name="Google Shape;236;g1f9b472d174_0_12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f9b472d174_0_131"/>
          <p:cNvPicPr preferRelativeResize="0"/>
          <p:nvPr/>
        </p:nvPicPr>
        <p:blipFill rotWithShape="1">
          <a:blip r:embed="rId3">
            <a:alphaModFix/>
          </a:blip>
          <a:srcRect b="2499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f9b472d174_0_131"/>
          <p:cNvSpPr/>
          <p:nvPr/>
        </p:nvSpPr>
        <p:spPr>
          <a:xfrm>
            <a:off x="1034721" y="2554109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f9b472d174_0_13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0213" y="6498631"/>
            <a:ext cx="1186456" cy="27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f9b472d174_0_131"/>
          <p:cNvSpPr/>
          <p:nvPr/>
        </p:nvSpPr>
        <p:spPr>
          <a:xfrm>
            <a:off x="282175" y="765075"/>
            <a:ext cx="1161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ES" sz="5000" b="1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000" b="1">
                <a:solidFill>
                  <a:srgbClr val="FFFFFF"/>
                </a:solidFill>
              </a:rPr>
              <a:t>¿Preguntas?</a:t>
            </a:r>
            <a:r>
              <a:rPr lang="es-ES" sz="50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f9b472d174_0_131"/>
          <p:cNvSpPr/>
          <p:nvPr/>
        </p:nvSpPr>
        <p:spPr>
          <a:xfrm>
            <a:off x="11368241" y="4916631"/>
            <a:ext cx="110400" cy="87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f9b472d174_0_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188" y="1508450"/>
            <a:ext cx="7743964" cy="516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6cbfaea20d_0_22" descr="Imagen que contiene tabla, caja, computador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t="14626" r="3974" b="13351"/>
          <a:stretch/>
        </p:blipFill>
        <p:spPr>
          <a:xfrm>
            <a:off x="4" y="-1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6cbfaea20d_0_22"/>
          <p:cNvSpPr/>
          <p:nvPr/>
        </p:nvSpPr>
        <p:spPr>
          <a:xfrm>
            <a:off x="2609325" y="1740724"/>
            <a:ext cx="6571500" cy="2609400"/>
          </a:xfrm>
          <a:prstGeom prst="roundRect">
            <a:avLst>
              <a:gd name="adj" fmla="val 16667"/>
            </a:avLst>
          </a:prstGeom>
          <a:solidFill>
            <a:schemeClr val="dk1">
              <a:alpha val="72549"/>
            </a:schemeClr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6cbfaea20d_0_22"/>
          <p:cNvSpPr/>
          <p:nvPr/>
        </p:nvSpPr>
        <p:spPr>
          <a:xfrm>
            <a:off x="2924428" y="2687354"/>
            <a:ext cx="60960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s-ES" sz="5600" b="0" i="0" u="none" strike="noStrike" cap="none">
                <a:solidFill>
                  <a:srgbClr val="4FC3E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5600" b="1">
                <a:solidFill>
                  <a:srgbClr val="FFFFFF"/>
                </a:solidFill>
              </a:rPr>
              <a:t>¡Gracias!</a:t>
            </a:r>
            <a:r>
              <a:rPr lang="es-ES" sz="5600" b="0" i="0" u="none" strike="noStrike" cap="none">
                <a:solidFill>
                  <a:srgbClr val="D0AD2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5600" b="1" i="0" u="none" strike="noStrike" cap="none">
              <a:solidFill>
                <a:srgbClr val="D0AD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6cbfaea20d_0_22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4281" y="6428293"/>
            <a:ext cx="1186456" cy="2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277</Words>
  <Application>Microsoft Office PowerPoint</Application>
  <PresentationFormat>Panorámica</PresentationFormat>
  <Paragraphs>52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3_Tema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Prodigioso Volcan 08</dc:creator>
  <cp:lastModifiedBy>JORDI JANE TAPIAS</cp:lastModifiedBy>
  <cp:revision>12</cp:revision>
  <dcterms:created xsi:type="dcterms:W3CDTF">2019-08-16T16:45:39Z</dcterms:created>
  <dcterms:modified xsi:type="dcterms:W3CDTF">2023-04-24T23:47:10Z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0x0101000447609F9FDFF14FBE5D8EC74EFEB2A7</vt:lpwstr>
  </property>
</Properties>
</file>