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20"/>
    <p:sldId id="257" r:id="rId21"/>
    <p:sldId id="258" r:id="rId22"/>
    <p:sldId id="259" r:id="rId23"/>
    <p:sldId id="260" r:id="rId24"/>
    <p:sldId id="261" r:id="rId25"/>
    <p:sldId id="262" r:id="rId26"/>
    <p:sldId id="263" r:id="rId27"/>
    <p:sldId id="264" r:id="rId28"/>
    <p:sldId id="265" r:id="rId29"/>
    <p:sldId id="266" r:id="rId30"/>
  </p:sldIdLst>
  <p:sldSz cx="18288000" cy="10287000"/>
  <p:notesSz cx="6858000" cy="9144000"/>
  <p:embeddedFontLst>
    <p:embeddedFont>
      <p:font typeface="Arimo" charset="1" panose="020B0604020202020204"/>
      <p:regular r:id="rId6"/>
    </p:embeddedFont>
    <p:embeddedFont>
      <p:font typeface="Arimo Bold" charset="1" panose="020B0704020202020204"/>
      <p:regular r:id="rId7"/>
    </p:embeddedFont>
    <p:embeddedFont>
      <p:font typeface="Arimo Italics" charset="1" panose="020B0604020202090204"/>
      <p:regular r:id="rId8"/>
    </p:embeddedFont>
    <p:embeddedFont>
      <p:font typeface="Arimo Bold Italics" charset="1" panose="020B0704020202090204"/>
      <p:regular r:id="rId9"/>
    </p:embeddedFont>
    <p:embeddedFont>
      <p:font typeface="HK Grotesk" charset="1" panose="00000500000000000000"/>
      <p:regular r:id="rId10"/>
    </p:embeddedFont>
    <p:embeddedFont>
      <p:font typeface="HK Grotesk Bold" charset="1" panose="00000800000000000000"/>
      <p:regular r:id="rId11"/>
    </p:embeddedFont>
    <p:embeddedFont>
      <p:font typeface="HK Grotesk Italics" charset="1" panose="00000500000000000000"/>
      <p:regular r:id="rId12"/>
    </p:embeddedFont>
    <p:embeddedFont>
      <p:font typeface="HK Grotesk Bold Italics" charset="1" panose="00000800000000000000"/>
      <p:regular r:id="rId13"/>
    </p:embeddedFont>
    <p:embeddedFont>
      <p:font typeface="HK Grotesk Light" charset="1" panose="00000400000000000000"/>
      <p:regular r:id="rId14"/>
    </p:embeddedFont>
    <p:embeddedFont>
      <p:font typeface="HK Grotesk Light Italics" charset="1" panose="00000400000000000000"/>
      <p:regular r:id="rId15"/>
    </p:embeddedFont>
    <p:embeddedFont>
      <p:font typeface="HK Grotesk Medium" charset="1" panose="00000600000000000000"/>
      <p:regular r:id="rId16"/>
    </p:embeddedFont>
    <p:embeddedFont>
      <p:font typeface="HK Grotesk Medium Italics" charset="1" panose="00000600000000000000"/>
      <p:regular r:id="rId17"/>
    </p:embeddedFont>
    <p:embeddedFont>
      <p:font typeface="HK Grotesk Semi-Bold" charset="1" panose="00000700000000000000"/>
      <p:regular r:id="rId18"/>
    </p:embeddedFont>
    <p:embeddedFont>
      <p:font typeface="HK Grotesk Semi-Bold Italics" charset="1" panose="000007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slides/slide1.xml" Type="http://schemas.openxmlformats.org/officeDocument/2006/relationships/slide"/><Relationship Id="rId21" Target="slides/slide2.xml" Type="http://schemas.openxmlformats.org/officeDocument/2006/relationships/slide"/><Relationship Id="rId22" Target="slides/slide3.xml" Type="http://schemas.openxmlformats.org/officeDocument/2006/relationships/slide"/><Relationship Id="rId23" Target="slides/slide4.xml" Type="http://schemas.openxmlformats.org/officeDocument/2006/relationships/slide"/><Relationship Id="rId24" Target="slides/slide5.xml" Type="http://schemas.openxmlformats.org/officeDocument/2006/relationships/slide"/><Relationship Id="rId25" Target="slides/slide6.xml" Type="http://schemas.openxmlformats.org/officeDocument/2006/relationships/slide"/><Relationship Id="rId26" Target="slides/slide7.xml" Type="http://schemas.openxmlformats.org/officeDocument/2006/relationships/slide"/><Relationship Id="rId27" Target="slides/slide8.xml" Type="http://schemas.openxmlformats.org/officeDocument/2006/relationships/slide"/><Relationship Id="rId28" Target="slides/slide9.xml" Type="http://schemas.openxmlformats.org/officeDocument/2006/relationships/slide"/><Relationship Id="rId29" Target="slides/slide10.xml" Type="http://schemas.openxmlformats.org/officeDocument/2006/relationships/slide"/><Relationship Id="rId3" Target="viewProps.xml" Type="http://schemas.openxmlformats.org/officeDocument/2006/relationships/viewProps"/><Relationship Id="rId30" Target="slides/slide11.xml" Type="http://schemas.openxmlformats.org/officeDocument/2006/relationships/slide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fonts/font6.fntdata" Type="http://schemas.openxmlformats.org/officeDocument/2006/relationships/font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5.png" Type="http://schemas.openxmlformats.org/officeDocument/2006/relationships/image"/><Relationship Id="rId5" Target="../media/image26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4.png" Type="http://schemas.openxmlformats.org/officeDocument/2006/relationships/image"/><Relationship Id="rId11" Target="../media/image15.sv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10.png" Type="http://schemas.openxmlformats.org/officeDocument/2006/relationships/image"/><Relationship Id="rId7" Target="../media/image11.svg" Type="http://schemas.openxmlformats.org/officeDocument/2006/relationships/image"/><Relationship Id="rId8" Target="../media/image12.png" Type="http://schemas.openxmlformats.org/officeDocument/2006/relationships/image"/><Relationship Id="rId9" Target="../media/image13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21.gif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2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6.png" Type="http://schemas.openxmlformats.org/officeDocument/2006/relationships/image"/><Relationship Id="rId3" Target="../media/image17.svg" Type="http://schemas.openxmlformats.org/officeDocument/2006/relationships/image"/><Relationship Id="rId4" Target="../media/image23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14912">
            <a:off x="-1534103" y="1801518"/>
            <a:ext cx="21356206" cy="6874465"/>
          </a:xfrm>
          <a:custGeom>
            <a:avLst/>
            <a:gdLst/>
            <a:ahLst/>
            <a:cxnLst/>
            <a:rect r="r" b="b" t="t" l="l"/>
            <a:pathLst>
              <a:path h="6874465" w="21356206">
                <a:moveTo>
                  <a:pt x="0" y="0"/>
                </a:moveTo>
                <a:lnTo>
                  <a:pt x="21356206" y="0"/>
                </a:lnTo>
                <a:lnTo>
                  <a:pt x="21356206" y="6874464"/>
                </a:lnTo>
                <a:lnTo>
                  <a:pt x="0" y="68744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028700"/>
            <a:ext cx="10316071" cy="2435551"/>
            <a:chOff x="0" y="0"/>
            <a:chExt cx="13754762" cy="3247402"/>
          </a:xfrm>
        </p:grpSpPr>
        <p:sp>
          <p:nvSpPr>
            <p:cNvPr name="TextBox 4" id="4"/>
            <p:cNvSpPr txBox="true"/>
            <p:nvPr/>
          </p:nvSpPr>
          <p:spPr>
            <a:xfrm rot="0">
              <a:off x="0" y="57150"/>
              <a:ext cx="13754762" cy="163163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9235"/>
                </a:lnSpc>
              </a:pPr>
              <a:r>
                <a:rPr lang="en-US" sz="8320" spc="-249">
                  <a:solidFill>
                    <a:srgbClr val="FFFFFF"/>
                  </a:solidFill>
                  <a:latin typeface="HK Grotesk Bold"/>
                </a:rPr>
                <a:t>Apresentação do curso</a:t>
              </a:r>
            </a:p>
          </p:txBody>
        </p:sp>
        <p:sp>
          <p:nvSpPr>
            <p:cNvPr name="TextBox 5" id="5"/>
            <p:cNvSpPr txBox="true"/>
            <p:nvPr/>
          </p:nvSpPr>
          <p:spPr>
            <a:xfrm rot="0">
              <a:off x="0" y="2296502"/>
              <a:ext cx="7714532" cy="9509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5438"/>
                </a:lnSpc>
              </a:pPr>
              <a:r>
                <a:rPr lang="en-US" sz="4899">
                  <a:solidFill>
                    <a:srgbClr val="57FFDC"/>
                  </a:solidFill>
                  <a:latin typeface="HK Grotesk Bold"/>
                </a:rPr>
                <a:t>LINGUAGEM      C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5330652" y="7061766"/>
            <a:ext cx="1928648" cy="2074442"/>
            <a:chOff x="0" y="0"/>
            <a:chExt cx="2571531" cy="2765923"/>
          </a:xfrm>
        </p:grpSpPr>
        <p:sp>
          <p:nvSpPr>
            <p:cNvPr name="AutoShape 7" id="7"/>
            <p:cNvSpPr/>
            <p:nvPr/>
          </p:nvSpPr>
          <p:spPr>
            <a:xfrm rot="0">
              <a:off x="2508031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2310295"/>
              <a:ext cx="2571531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01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6642343" y="7183858"/>
            <a:ext cx="616957" cy="2074381"/>
            <a:chOff x="0" y="0"/>
            <a:chExt cx="822610" cy="2765841"/>
          </a:xfrm>
        </p:grpSpPr>
        <p:sp>
          <p:nvSpPr>
            <p:cNvPr name="AutoShape 3" id="3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4" id="4"/>
            <p:cNvSpPr txBox="true"/>
            <p:nvPr/>
          </p:nvSpPr>
          <p:spPr>
            <a:xfrm rot="0">
              <a:off x="0" y="2310295"/>
              <a:ext cx="822610" cy="4555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10</a:t>
              </a: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0" y="-221678"/>
            <a:ext cx="7724572" cy="8221079"/>
          </a:xfrm>
          <a:custGeom>
            <a:avLst/>
            <a:gdLst/>
            <a:ahLst/>
            <a:cxnLst/>
            <a:rect r="r" b="b" t="t" l="l"/>
            <a:pathLst>
              <a:path h="8221079" w="7724572">
                <a:moveTo>
                  <a:pt x="0" y="0"/>
                </a:moveTo>
                <a:lnTo>
                  <a:pt x="7724572" y="0"/>
                </a:lnTo>
                <a:lnTo>
                  <a:pt x="7724572" y="8221079"/>
                </a:lnTo>
                <a:lnTo>
                  <a:pt x="0" y="822107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13" t="0" r="-3213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627308">
            <a:off x="-6906184" y="-1872346"/>
            <a:ext cx="17016201" cy="6180151"/>
          </a:xfrm>
          <a:custGeom>
            <a:avLst/>
            <a:gdLst/>
            <a:ahLst/>
            <a:cxnLst/>
            <a:rect r="r" b="b" t="t" l="l"/>
            <a:pathLst>
              <a:path h="6180151" w="17016201">
                <a:moveTo>
                  <a:pt x="0" y="0"/>
                </a:moveTo>
                <a:lnTo>
                  <a:pt x="17016202" y="0"/>
                </a:lnTo>
                <a:lnTo>
                  <a:pt x="17016202" y="6180152"/>
                </a:lnTo>
                <a:lnTo>
                  <a:pt x="0" y="6180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69314" y="2856790"/>
            <a:ext cx="6459687" cy="21236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10"/>
              </a:lnSpc>
            </a:pPr>
            <a:r>
              <a:rPr lang="en-US" sz="7487" spc="-224">
                <a:solidFill>
                  <a:srgbClr val="FFFFFF"/>
                </a:solidFill>
                <a:latin typeface="HK Grotesk Bold"/>
              </a:rPr>
              <a:t>Se Surgir Alguma  Dúvida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2468409" y="1352121"/>
            <a:ext cx="5234246" cy="1124097"/>
            <a:chOff x="0" y="0"/>
            <a:chExt cx="6978995" cy="1498796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0" y="-15569"/>
              <a:ext cx="6978995" cy="608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E-MAIL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0" y="876915"/>
              <a:ext cx="6978995" cy="608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94"/>
                </a:lnSpc>
              </a:pPr>
              <a:r>
                <a:rPr lang="en-US" sz="2919" spc="-58">
                  <a:solidFill>
                    <a:srgbClr val="FFFFFF"/>
                  </a:solidFill>
                  <a:latin typeface="HK Grotesk Light"/>
                </a:rPr>
                <a:t>ECVUNGE</a:t>
              </a:r>
              <a:r>
                <a:rPr lang="en-US" sz="2919" spc="-58">
                  <a:solidFill>
                    <a:srgbClr val="FFFFFF"/>
                  </a:solidFill>
                  <a:latin typeface="HK Grotesk Light"/>
                </a:rPr>
                <a:t>@PROTONMAIL.COM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12468409" y="3505008"/>
            <a:ext cx="5234246" cy="1124097"/>
            <a:chOff x="0" y="0"/>
            <a:chExt cx="6978995" cy="1498796"/>
          </a:xfrm>
        </p:grpSpPr>
        <p:sp>
          <p:nvSpPr>
            <p:cNvPr name="TextBox 8" id="8"/>
            <p:cNvSpPr txBox="true"/>
            <p:nvPr/>
          </p:nvSpPr>
          <p:spPr>
            <a:xfrm rot="0">
              <a:off x="0" y="-15569"/>
              <a:ext cx="6978995" cy="608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TELEFONE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0" y="876915"/>
              <a:ext cx="6978995" cy="608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94"/>
                </a:lnSpc>
              </a:pPr>
              <a:r>
                <a:rPr lang="en-US" sz="2919" spc="-58">
                  <a:solidFill>
                    <a:srgbClr val="FFFFFF"/>
                  </a:solidFill>
                  <a:latin typeface="HK Grotesk Light"/>
                </a:rPr>
                <a:t>(+351)912270832 / 932605657 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-1627308">
            <a:off x="5445209" y="7487829"/>
            <a:ext cx="17016201" cy="6180151"/>
          </a:xfrm>
          <a:custGeom>
            <a:avLst/>
            <a:gdLst/>
            <a:ahLst/>
            <a:cxnLst/>
            <a:rect r="r" b="b" t="t" l="l"/>
            <a:pathLst>
              <a:path h="6180151" w="17016201">
                <a:moveTo>
                  <a:pt x="0" y="0"/>
                </a:moveTo>
                <a:lnTo>
                  <a:pt x="17016201" y="0"/>
                </a:lnTo>
                <a:lnTo>
                  <a:pt x="17016201" y="6180152"/>
                </a:lnTo>
                <a:lnTo>
                  <a:pt x="0" y="61801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2468409" y="5647611"/>
            <a:ext cx="4790891" cy="1144664"/>
            <a:chOff x="0" y="0"/>
            <a:chExt cx="6387855" cy="1526218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15569"/>
              <a:ext cx="6387855" cy="60891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ENDEREÇO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890646"/>
              <a:ext cx="6387855" cy="608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94"/>
                </a:lnSpc>
              </a:pPr>
              <a:r>
                <a:rPr lang="en-US" sz="2919" spc="-58">
                  <a:solidFill>
                    <a:srgbClr val="FFFFFF"/>
                  </a:solidFill>
                  <a:latin typeface="HK Grotesk Light"/>
                </a:rPr>
                <a:t>NAS RUAS DE LISBOA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84960" y="7183858"/>
            <a:ext cx="616957" cy="2074381"/>
            <a:chOff x="0" y="0"/>
            <a:chExt cx="822610" cy="2765841"/>
          </a:xfrm>
        </p:grpSpPr>
        <p:sp>
          <p:nvSpPr>
            <p:cNvPr name="AutoShape 15" id="15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0" y="2310295"/>
              <a:ext cx="822610" cy="4555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11</a:t>
              </a:r>
            </a:p>
          </p:txBody>
        </p:sp>
      </p:grpSp>
      <p:grpSp>
        <p:nvGrpSpPr>
          <p:cNvPr name="Group 17" id="17"/>
          <p:cNvGrpSpPr>
            <a:grpSpLocks noChangeAspect="true"/>
          </p:cNvGrpSpPr>
          <p:nvPr/>
        </p:nvGrpSpPr>
        <p:grpSpPr>
          <a:xfrm rot="0">
            <a:off x="9601200" y="1028700"/>
            <a:ext cx="1770940" cy="1770940"/>
            <a:chOff x="6705600" y="1371600"/>
            <a:chExt cx="10972800" cy="1097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57FFDC"/>
            </a:solidFill>
          </p:spPr>
        </p:sp>
      </p:grpSp>
      <p:grpSp>
        <p:nvGrpSpPr>
          <p:cNvPr name="Group 19" id="19"/>
          <p:cNvGrpSpPr>
            <a:grpSpLocks noChangeAspect="true"/>
          </p:cNvGrpSpPr>
          <p:nvPr/>
        </p:nvGrpSpPr>
        <p:grpSpPr>
          <a:xfrm rot="0">
            <a:off x="9601200" y="3189161"/>
            <a:ext cx="1770940" cy="1770940"/>
            <a:chOff x="6705600" y="1371600"/>
            <a:chExt cx="10972800" cy="1097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name="Group 21" id="21"/>
          <p:cNvGrpSpPr>
            <a:grpSpLocks noChangeAspect="true"/>
          </p:cNvGrpSpPr>
          <p:nvPr/>
        </p:nvGrpSpPr>
        <p:grpSpPr>
          <a:xfrm rot="0">
            <a:off x="9601200" y="5334473"/>
            <a:ext cx="1770940" cy="1770940"/>
            <a:chOff x="6705600" y="1371600"/>
            <a:chExt cx="10972800" cy="1097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57FFDC"/>
            </a:solidFill>
          </p:spPr>
        </p:sp>
      </p:grpSp>
      <p:sp>
        <p:nvSpPr>
          <p:cNvPr name="Freeform 23" id="23"/>
          <p:cNvSpPr/>
          <p:nvPr/>
        </p:nvSpPr>
        <p:spPr>
          <a:xfrm flipH="false" flipV="false" rot="0">
            <a:off x="9741189" y="3329150"/>
            <a:ext cx="1490962" cy="1490962"/>
          </a:xfrm>
          <a:custGeom>
            <a:avLst/>
            <a:gdLst/>
            <a:ahLst/>
            <a:cxnLst/>
            <a:rect r="r" b="b" t="t" l="l"/>
            <a:pathLst>
              <a:path h="1490962" w="1490962">
                <a:moveTo>
                  <a:pt x="0" y="0"/>
                </a:moveTo>
                <a:lnTo>
                  <a:pt x="1490962" y="0"/>
                </a:lnTo>
                <a:lnTo>
                  <a:pt x="1490962" y="1490962"/>
                </a:lnTo>
                <a:lnTo>
                  <a:pt x="0" y="149096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9741189" y="1168689"/>
            <a:ext cx="1490962" cy="1490962"/>
          </a:xfrm>
          <a:custGeom>
            <a:avLst/>
            <a:gdLst/>
            <a:ahLst/>
            <a:cxnLst/>
            <a:rect r="r" b="b" t="t" l="l"/>
            <a:pathLst>
              <a:path h="1490962" w="1490962">
                <a:moveTo>
                  <a:pt x="0" y="0"/>
                </a:moveTo>
                <a:lnTo>
                  <a:pt x="1490962" y="0"/>
                </a:lnTo>
                <a:lnTo>
                  <a:pt x="1490962" y="1490962"/>
                </a:lnTo>
                <a:lnTo>
                  <a:pt x="0" y="149096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9741189" y="5474463"/>
            <a:ext cx="1490962" cy="1490962"/>
          </a:xfrm>
          <a:custGeom>
            <a:avLst/>
            <a:gdLst/>
            <a:ahLst/>
            <a:cxnLst/>
            <a:rect r="r" b="b" t="t" l="l"/>
            <a:pathLst>
              <a:path h="1490962" w="1490962">
                <a:moveTo>
                  <a:pt x="0" y="0"/>
                </a:moveTo>
                <a:lnTo>
                  <a:pt x="1490962" y="0"/>
                </a:lnTo>
                <a:lnTo>
                  <a:pt x="1490962" y="1490961"/>
                </a:lnTo>
                <a:lnTo>
                  <a:pt x="0" y="149096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8401603">
            <a:off x="5328173" y="-816435"/>
            <a:ext cx="18528255" cy="5642970"/>
          </a:xfrm>
          <a:custGeom>
            <a:avLst/>
            <a:gdLst/>
            <a:ahLst/>
            <a:cxnLst/>
            <a:rect r="r" b="b" t="t" l="l"/>
            <a:pathLst>
              <a:path h="5642970" w="18528255">
                <a:moveTo>
                  <a:pt x="0" y="0"/>
                </a:moveTo>
                <a:lnTo>
                  <a:pt x="18528254" y="0"/>
                </a:lnTo>
                <a:lnTo>
                  <a:pt x="18528254" y="5642970"/>
                </a:lnTo>
                <a:lnTo>
                  <a:pt x="0" y="56429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056816" y="1575695"/>
            <a:ext cx="6285525" cy="6663950"/>
            <a:chOff x="0" y="0"/>
            <a:chExt cx="5594350" cy="593116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80010" y="-191770"/>
              <a:ext cx="6264910" cy="6300733"/>
            </a:xfrm>
            <a:custGeom>
              <a:avLst/>
              <a:gdLst/>
              <a:ahLst/>
              <a:cxnLst/>
              <a:rect r="r" b="b" t="t" l="l"/>
              <a:pathLst>
                <a:path h="6300733" w="6264910">
                  <a:moveTo>
                    <a:pt x="3576320" y="351600"/>
                  </a:moveTo>
                  <a:cubicBezTo>
                    <a:pt x="4768850" y="527547"/>
                    <a:pt x="6264910" y="1016438"/>
                    <a:pt x="5435600" y="3225850"/>
                  </a:cubicBezTo>
                  <a:cubicBezTo>
                    <a:pt x="4606290" y="5435261"/>
                    <a:pt x="2889250" y="5827449"/>
                    <a:pt x="2059940" y="6069208"/>
                  </a:cubicBezTo>
                  <a:cubicBezTo>
                    <a:pt x="1230630" y="6300732"/>
                    <a:pt x="256540" y="5736117"/>
                    <a:pt x="600710" y="4434646"/>
                  </a:cubicBezTo>
                  <a:cubicBezTo>
                    <a:pt x="901700" y="3295691"/>
                    <a:pt x="0" y="1863939"/>
                    <a:pt x="86360" y="926450"/>
                  </a:cubicBezTo>
                  <a:cubicBezTo>
                    <a:pt x="172720" y="0"/>
                    <a:pt x="2145030" y="142240"/>
                    <a:pt x="3576320" y="351600"/>
                  </a:cubicBezTo>
                  <a:close/>
                </a:path>
              </a:pathLst>
            </a:custGeom>
            <a:blipFill>
              <a:blip r:embed="rId4"/>
              <a:stretch>
                <a:fillRect l="-8" t="-20861" r="-8" b="-20842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0">
            <a:off x="984960" y="7183858"/>
            <a:ext cx="616957" cy="2074442"/>
            <a:chOff x="0" y="0"/>
            <a:chExt cx="822610" cy="2765923"/>
          </a:xfrm>
        </p:grpSpPr>
        <p:sp>
          <p:nvSpPr>
            <p:cNvPr name="AutoShape 6" id="6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7" id="7"/>
            <p:cNvSpPr txBox="true"/>
            <p:nvPr/>
          </p:nvSpPr>
          <p:spPr>
            <a:xfrm rot="0">
              <a:off x="0" y="2310295"/>
              <a:ext cx="822610" cy="45562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02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8115300" cy="2267530"/>
            <a:chOff x="0" y="0"/>
            <a:chExt cx="10820400" cy="3023374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66675"/>
              <a:ext cx="10820400" cy="154736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8879"/>
                </a:lnSpc>
              </a:pPr>
              <a:r>
                <a:rPr lang="en-US" sz="7999" spc="-239">
                  <a:solidFill>
                    <a:srgbClr val="FFFFFF"/>
                  </a:solidFill>
                  <a:latin typeface="HK Grotesk Bold"/>
                </a:rPr>
                <a:t>Edvaldo Vunge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284239"/>
              <a:ext cx="9233182" cy="73913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440"/>
                </a:lnSpc>
              </a:pPr>
              <a:r>
                <a:rPr lang="en-US" sz="3700">
                  <a:solidFill>
                    <a:srgbClr val="57FFDC"/>
                  </a:solidFill>
                  <a:latin typeface="HK Grotesk"/>
                </a:rPr>
                <a:t>BACKEND PROGRAMMER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697517" y="4171833"/>
            <a:ext cx="4603991" cy="2844213"/>
            <a:chOff x="0" y="0"/>
            <a:chExt cx="6138654" cy="3792284"/>
          </a:xfrm>
        </p:grpSpPr>
        <p:sp>
          <p:nvSpPr>
            <p:cNvPr name="TextBox 12" id="12"/>
            <p:cNvSpPr txBox="true"/>
            <p:nvPr/>
          </p:nvSpPr>
          <p:spPr>
            <a:xfrm rot="0">
              <a:off x="0" y="-28575"/>
              <a:ext cx="6138654" cy="608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AREAS DE INTERESSE</a:t>
              </a:r>
            </a:p>
          </p:txBody>
        </p:sp>
        <p:sp>
          <p:nvSpPr>
            <p:cNvPr name="TextBox 13" id="13"/>
            <p:cNvSpPr txBox="true"/>
            <p:nvPr/>
          </p:nvSpPr>
          <p:spPr>
            <a:xfrm rot="0">
              <a:off x="0" y="2174060"/>
              <a:ext cx="5913142" cy="584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84"/>
                </a:lnSpc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Matemática Computacional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1034325"/>
              <a:ext cx="5580626" cy="584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84"/>
                </a:lnSpc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Programação Estruturada</a:t>
              </a:r>
            </a:p>
          </p:txBody>
        </p:sp>
        <p:sp>
          <p:nvSpPr>
            <p:cNvPr name="TextBox 15" id="15"/>
            <p:cNvSpPr txBox="true"/>
            <p:nvPr/>
          </p:nvSpPr>
          <p:spPr>
            <a:xfrm rot="0">
              <a:off x="0" y="3208174"/>
              <a:ext cx="4842011" cy="584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84"/>
                </a:lnSpc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Visão Computacional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2697517" y="7652078"/>
            <a:ext cx="6263698" cy="2049577"/>
            <a:chOff x="0" y="0"/>
            <a:chExt cx="8351597" cy="2732770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-28575"/>
              <a:ext cx="8351597" cy="608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94"/>
                </a:lnSpc>
              </a:pPr>
              <a:r>
                <a:rPr lang="en-US" sz="2919">
                  <a:solidFill>
                    <a:srgbClr val="57FFDC"/>
                  </a:solidFill>
                  <a:latin typeface="HK Grotesk Bold"/>
                </a:rPr>
                <a:t>LINGUAGENS DE MAIOR INTERESSE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1072425"/>
              <a:ext cx="3182083" cy="584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84"/>
                </a:lnSpc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linguagem    C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0" y="2148660"/>
              <a:ext cx="1923558" cy="584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84"/>
                </a:lnSpc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Java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3764167" y="2148660"/>
              <a:ext cx="1591042" cy="584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84"/>
                </a:lnSpc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C++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3764167" y="970825"/>
              <a:ext cx="1591042" cy="58411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584"/>
                </a:lnSpc>
              </a:pPr>
              <a:r>
                <a:rPr lang="en-US" sz="2757" spc="-55">
                  <a:solidFill>
                    <a:srgbClr val="FFFFFF"/>
                  </a:solidFill>
                  <a:latin typeface="HK Grotesk Light"/>
                </a:rPr>
                <a:t>Dart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957431">
            <a:off x="4661241" y="3754567"/>
            <a:ext cx="17016201" cy="6180151"/>
          </a:xfrm>
          <a:custGeom>
            <a:avLst/>
            <a:gdLst/>
            <a:ahLst/>
            <a:cxnLst/>
            <a:rect r="r" b="b" t="t" l="l"/>
            <a:pathLst>
              <a:path h="6180151" w="17016201">
                <a:moveTo>
                  <a:pt x="0" y="0"/>
                </a:moveTo>
                <a:lnTo>
                  <a:pt x="17016201" y="0"/>
                </a:lnTo>
                <a:lnTo>
                  <a:pt x="17016201" y="6180151"/>
                </a:lnTo>
                <a:lnTo>
                  <a:pt x="0" y="61801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42343" y="7183858"/>
            <a:ext cx="616957" cy="2074381"/>
            <a:chOff x="0" y="0"/>
            <a:chExt cx="822610" cy="2765841"/>
          </a:xfrm>
        </p:grpSpPr>
        <p:sp>
          <p:nvSpPr>
            <p:cNvPr name="AutoShape 4" id="4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822610" cy="4555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03</a:t>
              </a:r>
            </a:p>
          </p:txBody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35354" y="1028700"/>
            <a:ext cx="1770940" cy="1770940"/>
            <a:chOff x="6705600" y="1371600"/>
            <a:chExt cx="10972800" cy="1097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57FFDC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35354" y="3181587"/>
            <a:ext cx="1770940" cy="1770940"/>
            <a:chOff x="6705600" y="1371600"/>
            <a:chExt cx="10972800" cy="1097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035354" y="5334473"/>
            <a:ext cx="1770940" cy="1770940"/>
            <a:chOff x="6705600" y="1371600"/>
            <a:chExt cx="10972800" cy="1097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57FFDC"/>
            </a:solidFill>
          </p:spPr>
        </p:sp>
      </p:grpSp>
      <p:grpSp>
        <p:nvGrpSpPr>
          <p:cNvPr name="Group 12" id="12"/>
          <p:cNvGrpSpPr>
            <a:grpSpLocks noChangeAspect="true"/>
          </p:cNvGrpSpPr>
          <p:nvPr/>
        </p:nvGrpSpPr>
        <p:grpSpPr>
          <a:xfrm rot="0">
            <a:off x="1035354" y="7487360"/>
            <a:ext cx="1770940" cy="1770940"/>
            <a:chOff x="6705600" y="1371600"/>
            <a:chExt cx="10972800" cy="1097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1293845" y="5595244"/>
            <a:ext cx="1253958" cy="1249398"/>
          </a:xfrm>
          <a:custGeom>
            <a:avLst/>
            <a:gdLst/>
            <a:ahLst/>
            <a:cxnLst/>
            <a:rect r="r" b="b" t="t" l="l"/>
            <a:pathLst>
              <a:path h="1249398" w="1253958">
                <a:moveTo>
                  <a:pt x="0" y="0"/>
                </a:moveTo>
                <a:lnTo>
                  <a:pt x="1253958" y="0"/>
                </a:lnTo>
                <a:lnTo>
                  <a:pt x="1253958" y="1249399"/>
                </a:lnTo>
                <a:lnTo>
                  <a:pt x="0" y="12493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365718" y="1230258"/>
            <a:ext cx="1110212" cy="1313154"/>
          </a:xfrm>
          <a:custGeom>
            <a:avLst/>
            <a:gdLst/>
            <a:ahLst/>
            <a:cxnLst/>
            <a:rect r="r" b="b" t="t" l="l"/>
            <a:pathLst>
              <a:path h="1313154" w="1110212">
                <a:moveTo>
                  <a:pt x="0" y="0"/>
                </a:moveTo>
                <a:lnTo>
                  <a:pt x="1110212" y="0"/>
                </a:lnTo>
                <a:lnTo>
                  <a:pt x="1110212" y="1313154"/>
                </a:lnTo>
                <a:lnTo>
                  <a:pt x="0" y="131315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122184" y="3328327"/>
            <a:ext cx="1425619" cy="1477459"/>
          </a:xfrm>
          <a:custGeom>
            <a:avLst/>
            <a:gdLst/>
            <a:ahLst/>
            <a:cxnLst/>
            <a:rect r="r" b="b" t="t" l="l"/>
            <a:pathLst>
              <a:path h="1477459" w="1425619">
                <a:moveTo>
                  <a:pt x="0" y="0"/>
                </a:moveTo>
                <a:lnTo>
                  <a:pt x="1425619" y="0"/>
                </a:lnTo>
                <a:lnTo>
                  <a:pt x="1425619" y="1477459"/>
                </a:lnTo>
                <a:lnTo>
                  <a:pt x="0" y="147745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7" id="17"/>
          <p:cNvSpPr/>
          <p:nvPr/>
        </p:nvSpPr>
        <p:spPr>
          <a:xfrm flipH="false" flipV="false" rot="0">
            <a:off x="1293845" y="7730734"/>
            <a:ext cx="1284192" cy="1284192"/>
          </a:xfrm>
          <a:custGeom>
            <a:avLst/>
            <a:gdLst/>
            <a:ahLst/>
            <a:cxnLst/>
            <a:rect r="r" b="b" t="t" l="l"/>
            <a:pathLst>
              <a:path h="1284192" w="1284192">
                <a:moveTo>
                  <a:pt x="0" y="0"/>
                </a:moveTo>
                <a:lnTo>
                  <a:pt x="1284191" y="0"/>
                </a:lnTo>
                <a:lnTo>
                  <a:pt x="1284191" y="1284192"/>
                </a:lnTo>
                <a:lnTo>
                  <a:pt x="0" y="128419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9144000" y="1085850"/>
            <a:ext cx="6788617" cy="993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7659"/>
              </a:lnSpc>
            </a:pPr>
            <a:r>
              <a:rPr lang="en-US" sz="6900" spc="-207">
                <a:solidFill>
                  <a:srgbClr val="FFFFFF"/>
                </a:solidFill>
                <a:latin typeface="HK Grotesk Bold"/>
              </a:rPr>
              <a:t>Regras</a:t>
            </a:r>
            <a:r>
              <a:rPr lang="en-US" sz="6900" spc="-207">
                <a:solidFill>
                  <a:srgbClr val="FFFFFF"/>
                </a:solidFill>
                <a:latin typeface="HK Grotesk Bold"/>
              </a:rPr>
              <a:t> do Curso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3457926" y="1607924"/>
            <a:ext cx="2278119" cy="5743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75"/>
              </a:lnSpc>
            </a:pPr>
            <a:r>
              <a:rPr lang="en-US" sz="3519" spc="-70">
                <a:solidFill>
                  <a:srgbClr val="FFFFFF"/>
                </a:solidFill>
                <a:latin typeface="HK Grotesk Light"/>
              </a:rPr>
              <a:t>RESPEITO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457926" y="3470312"/>
            <a:ext cx="6046640" cy="115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75"/>
              </a:lnSpc>
            </a:pPr>
            <a:r>
              <a:rPr lang="en-US" sz="3519" spc="-70">
                <a:solidFill>
                  <a:srgbClr val="FFFFFF"/>
                </a:solidFill>
                <a:latin typeface="HK Grotesk Light"/>
              </a:rPr>
              <a:t>certificar que não haja barulhos externos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3291668" y="5918511"/>
            <a:ext cx="3497346" cy="5647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74"/>
              </a:lnSpc>
            </a:pPr>
            <a:r>
              <a:rPr lang="en-US" sz="3519" spc="-70">
                <a:solidFill>
                  <a:srgbClr val="FFFFFF"/>
                </a:solidFill>
                <a:latin typeface="HK Grotesk Light"/>
              </a:rPr>
              <a:t>Respeitar o Tempo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3282143" y="7776085"/>
            <a:ext cx="4602774" cy="1155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4575"/>
              </a:lnSpc>
            </a:pPr>
            <a:r>
              <a:rPr lang="en-US" sz="3519" spc="-70">
                <a:solidFill>
                  <a:srgbClr val="FFFFFF"/>
                </a:solidFill>
                <a:latin typeface="HK Grotesk Light"/>
              </a:rPr>
              <a:t>Não Existem Perguntas estúpidas ou Burras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67255">
            <a:off x="4691008" y="-394449"/>
            <a:ext cx="16256822" cy="5497857"/>
          </a:xfrm>
          <a:custGeom>
            <a:avLst/>
            <a:gdLst/>
            <a:ahLst/>
            <a:cxnLst/>
            <a:rect r="r" b="b" t="t" l="l"/>
            <a:pathLst>
              <a:path h="5497857" w="16256822">
                <a:moveTo>
                  <a:pt x="0" y="0"/>
                </a:moveTo>
                <a:lnTo>
                  <a:pt x="16256823" y="0"/>
                </a:lnTo>
                <a:lnTo>
                  <a:pt x="16256823" y="5497857"/>
                </a:lnTo>
                <a:lnTo>
                  <a:pt x="0" y="549785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50788" y="1085850"/>
            <a:ext cx="5304209" cy="21430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325"/>
              </a:lnSpc>
            </a:pPr>
            <a:r>
              <a:rPr lang="en-US" sz="7500" spc="-225">
                <a:solidFill>
                  <a:srgbClr val="FFFFFF"/>
                </a:solidFill>
                <a:latin typeface="HK Grotesk Bold"/>
              </a:rPr>
              <a:t>O que vamos aprender?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961627" y="5143500"/>
            <a:ext cx="8182373" cy="4114800"/>
            <a:chOff x="0" y="0"/>
            <a:chExt cx="10909831" cy="5486400"/>
          </a:xfrm>
        </p:grpSpPr>
        <p:sp>
          <p:nvSpPr>
            <p:cNvPr name="TextBox 5" id="5"/>
            <p:cNvSpPr txBox="true"/>
            <p:nvPr/>
          </p:nvSpPr>
          <p:spPr>
            <a:xfrm rot="0">
              <a:off x="2240084" y="220890"/>
              <a:ext cx="7072278" cy="8369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72"/>
                </a:lnSpc>
              </a:pPr>
              <a:r>
                <a:rPr lang="en-US" sz="4299" spc="-128">
                  <a:solidFill>
                    <a:srgbClr val="57FFDC"/>
                  </a:solidFill>
                  <a:latin typeface="HK Grotesk Bold"/>
                </a:rPr>
                <a:t>Lógica de programação</a:t>
              </a:r>
            </a:p>
          </p:txBody>
        </p:sp>
        <p:sp>
          <p:nvSpPr>
            <p:cNvPr name="TextBox 6" id="6"/>
            <p:cNvSpPr txBox="true"/>
            <p:nvPr/>
          </p:nvSpPr>
          <p:spPr>
            <a:xfrm rot="0">
              <a:off x="3492376" y="2303572"/>
              <a:ext cx="6864235" cy="8369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72"/>
                </a:lnSpc>
              </a:pPr>
              <a:r>
                <a:rPr lang="en-US" sz="4299" spc="-128">
                  <a:solidFill>
                    <a:srgbClr val="57FFDC"/>
                  </a:solidFill>
                  <a:latin typeface="HK Grotesk Bold"/>
                </a:rPr>
                <a:t>Programação Básica</a:t>
              </a:r>
            </a:p>
          </p:txBody>
        </p:sp>
        <p:sp>
          <p:nvSpPr>
            <p:cNvPr name="TextBox 7" id="7"/>
            <p:cNvSpPr txBox="true"/>
            <p:nvPr/>
          </p:nvSpPr>
          <p:spPr>
            <a:xfrm rot="0">
              <a:off x="5389296" y="4457141"/>
              <a:ext cx="5520534" cy="83694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4772"/>
                </a:lnSpc>
              </a:pPr>
              <a:r>
                <a:rPr lang="en-US" sz="4299" spc="-128">
                  <a:solidFill>
                    <a:srgbClr val="57FFDC"/>
                  </a:solidFill>
                  <a:latin typeface="HK Grotesk Bold"/>
                </a:rPr>
                <a:t>Criação De Script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1493389" y="2130307"/>
              <a:ext cx="1493389" cy="12025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881"/>
                </a:lnSpc>
              </a:pPr>
              <a:r>
                <a:rPr lang="en-US" sz="6199" spc="-185">
                  <a:solidFill>
                    <a:srgbClr val="FFFFFF"/>
                  </a:solidFill>
                  <a:latin typeface="HK Grotesk Bold"/>
                </a:rPr>
                <a:t>2./</a:t>
              </a:r>
            </a:p>
          </p:txBody>
        </p:sp>
        <p:sp>
          <p:nvSpPr>
            <p:cNvPr name="TextBox 9" id="9"/>
            <p:cNvSpPr txBox="true"/>
            <p:nvPr/>
          </p:nvSpPr>
          <p:spPr>
            <a:xfrm rot="0">
              <a:off x="3388354" y="4283876"/>
              <a:ext cx="1493389" cy="12025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881"/>
                </a:lnSpc>
              </a:pPr>
              <a:r>
                <a:rPr lang="en-US" sz="6199" spc="-185">
                  <a:solidFill>
                    <a:srgbClr val="FFFFFF"/>
                  </a:solidFill>
                  <a:latin typeface="HK Grotesk Bold"/>
                </a:rPr>
                <a:t>3./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47625"/>
              <a:ext cx="1493389" cy="120252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6881"/>
                </a:lnSpc>
              </a:pPr>
              <a:r>
                <a:rPr lang="en-US" sz="6199" spc="-185">
                  <a:solidFill>
                    <a:srgbClr val="FFFFFF"/>
                  </a:solidFill>
                  <a:latin typeface="HK Grotesk Bold"/>
                </a:rPr>
                <a:t>1./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6308431" y="7707856"/>
            <a:ext cx="616957" cy="2074381"/>
            <a:chOff x="0" y="0"/>
            <a:chExt cx="822610" cy="2765841"/>
          </a:xfrm>
        </p:grpSpPr>
        <p:sp>
          <p:nvSpPr>
            <p:cNvPr name="AutoShape 12" id="12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2310295"/>
              <a:ext cx="822610" cy="45554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04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276348" y="1028700"/>
            <a:ext cx="7249476" cy="7236705"/>
          </a:xfrm>
          <a:custGeom>
            <a:avLst/>
            <a:gdLst/>
            <a:ahLst/>
            <a:cxnLst/>
            <a:rect r="r" b="b" t="t" l="l"/>
            <a:pathLst>
              <a:path h="7236705" w="7249476">
                <a:moveTo>
                  <a:pt x="0" y="0"/>
                </a:moveTo>
                <a:lnTo>
                  <a:pt x="7249476" y="0"/>
                </a:lnTo>
                <a:lnTo>
                  <a:pt x="7249476" y="7236705"/>
                </a:lnTo>
                <a:lnTo>
                  <a:pt x="0" y="723670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2" t="-279" r="0" b="-279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84960" y="7183858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Freeform 3" id="3"/>
          <p:cNvSpPr/>
          <p:nvPr/>
        </p:nvSpPr>
        <p:spPr>
          <a:xfrm flipH="false" flipV="false" rot="-792178">
            <a:off x="-3184334" y="-1644671"/>
            <a:ext cx="11135343" cy="3391383"/>
          </a:xfrm>
          <a:custGeom>
            <a:avLst/>
            <a:gdLst/>
            <a:ahLst/>
            <a:cxnLst/>
            <a:rect r="r" b="b" t="t" l="l"/>
            <a:pathLst>
              <a:path h="3391383" w="11135343">
                <a:moveTo>
                  <a:pt x="0" y="0"/>
                </a:moveTo>
                <a:lnTo>
                  <a:pt x="11135343" y="0"/>
                </a:lnTo>
                <a:lnTo>
                  <a:pt x="11135343" y="3391383"/>
                </a:lnTo>
                <a:lnTo>
                  <a:pt x="0" y="3391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" id="4"/>
          <p:cNvSpPr/>
          <p:nvPr/>
        </p:nvSpPr>
        <p:spPr>
          <a:xfrm rot="0">
            <a:off x="8138756" y="660739"/>
            <a:ext cx="157689" cy="9221108"/>
          </a:xfrm>
          <a:prstGeom prst="rect">
            <a:avLst/>
          </a:prstGeom>
          <a:solidFill>
            <a:srgbClr val="57FFDC"/>
          </a:solid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8022739" y="1393037"/>
            <a:ext cx="369918" cy="369918"/>
            <a:chOff x="6705600" y="1371600"/>
            <a:chExt cx="10972800" cy="1097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8022739" y="3182180"/>
            <a:ext cx="369918" cy="369918"/>
            <a:chOff x="6705600" y="1371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8022739" y="4961799"/>
            <a:ext cx="369918" cy="369918"/>
            <a:chOff x="6705600" y="1371600"/>
            <a:chExt cx="10972800" cy="1097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11" id="11"/>
          <p:cNvGrpSpPr>
            <a:grpSpLocks noChangeAspect="true"/>
          </p:cNvGrpSpPr>
          <p:nvPr/>
        </p:nvGrpSpPr>
        <p:grpSpPr>
          <a:xfrm rot="0">
            <a:off x="8022739" y="6745457"/>
            <a:ext cx="369918" cy="369918"/>
            <a:chOff x="6705600" y="1371600"/>
            <a:chExt cx="10972800" cy="1097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0097EE"/>
            </a:solidFill>
          </p:spPr>
        </p:sp>
      </p:grp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8022739" y="8532373"/>
            <a:ext cx="369918" cy="369918"/>
            <a:chOff x="6705600" y="1371600"/>
            <a:chExt cx="10972800" cy="1097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6696808" y="1100629"/>
              <a:ext cx="10990383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3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5" y="11514742"/>
                    <a:pt x="6544390" y="11514742"/>
                    <a:pt x="8245500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500" y="985520"/>
                  </a:cubicBezTo>
                  <a:cubicBezTo>
                    <a:pt x="6544390" y="0"/>
                    <a:pt x="4445995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1032585" y="2269003"/>
            <a:ext cx="5910916" cy="2262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9"/>
              </a:lnSpc>
            </a:pPr>
            <a:r>
              <a:rPr lang="en-US" sz="7999" spc="-239">
                <a:solidFill>
                  <a:srgbClr val="FFFFFF"/>
                </a:solidFill>
                <a:latin typeface="HK Grotesk Bold"/>
              </a:rPr>
              <a:t>Programa do Curso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84960" y="8921341"/>
            <a:ext cx="616957" cy="336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63"/>
              </a:lnSpc>
            </a:pPr>
            <a:r>
              <a:rPr lang="en-US" sz="2399">
                <a:solidFill>
                  <a:srgbClr val="FFFFFF"/>
                </a:solidFill>
                <a:latin typeface="HK Grotesk Bold"/>
              </a:rPr>
              <a:t>05</a:t>
            </a:r>
          </a:p>
        </p:txBody>
      </p:sp>
      <p:grpSp>
        <p:nvGrpSpPr>
          <p:cNvPr name="Group 17" id="17"/>
          <p:cNvGrpSpPr/>
          <p:nvPr/>
        </p:nvGrpSpPr>
        <p:grpSpPr>
          <a:xfrm rot="0">
            <a:off x="9815004" y="865992"/>
            <a:ext cx="7234742" cy="8810601"/>
            <a:chOff x="0" y="0"/>
            <a:chExt cx="9646323" cy="11747467"/>
          </a:xfrm>
        </p:grpSpPr>
        <p:sp>
          <p:nvSpPr>
            <p:cNvPr name="TextBox 18" id="18"/>
            <p:cNvSpPr txBox="true"/>
            <p:nvPr/>
          </p:nvSpPr>
          <p:spPr>
            <a:xfrm rot="0">
              <a:off x="8204" y="-38100"/>
              <a:ext cx="9638119" cy="6062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15"/>
                </a:lnSpc>
              </a:pPr>
              <a:r>
                <a:rPr lang="en-US" sz="2857">
                  <a:solidFill>
                    <a:srgbClr val="57FFDC"/>
                  </a:solidFill>
                  <a:latin typeface="HK Grotesk Bold"/>
                </a:rPr>
                <a:t>1 - INTRODUÇÃO A LINGUAGEM C </a:t>
              </a:r>
            </a:p>
          </p:txBody>
        </p:sp>
        <p:sp>
          <p:nvSpPr>
            <p:cNvPr name="TextBox 19" id="19"/>
            <p:cNvSpPr txBox="true"/>
            <p:nvPr/>
          </p:nvSpPr>
          <p:spPr>
            <a:xfrm rot="0">
              <a:off x="8204" y="2224841"/>
              <a:ext cx="7924383" cy="6062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15"/>
                </a:lnSpc>
              </a:pPr>
              <a:r>
                <a:rPr lang="en-US" sz="2857">
                  <a:solidFill>
                    <a:srgbClr val="57FFDC"/>
                  </a:solidFill>
                  <a:latin typeface="HK Grotesk Bold"/>
                </a:rPr>
                <a:t>3 - ESTRUTURA DE DECISÃO</a:t>
              </a:r>
            </a:p>
          </p:txBody>
        </p:sp>
        <p:sp>
          <p:nvSpPr>
            <p:cNvPr name="TextBox 20" id="20"/>
            <p:cNvSpPr txBox="true"/>
            <p:nvPr/>
          </p:nvSpPr>
          <p:spPr>
            <a:xfrm rot="0">
              <a:off x="8204" y="11141263"/>
              <a:ext cx="9367529" cy="6062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15"/>
                </a:lnSpc>
              </a:pPr>
              <a:r>
                <a:rPr lang="en-US" sz="2857">
                  <a:solidFill>
                    <a:srgbClr val="57FFDC"/>
                  </a:solidFill>
                  <a:latin typeface="HK Grotesk Bold"/>
                </a:rPr>
                <a:t>10 - ALOCAÇÃO DINAMICA DE MEMÓRIA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8204" y="9292365"/>
              <a:ext cx="9638119" cy="122270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15"/>
                </a:lnSpc>
              </a:pPr>
              <a:r>
                <a:rPr lang="en-US" sz="2857">
                  <a:solidFill>
                    <a:srgbClr val="57FFDC"/>
                  </a:solidFill>
                  <a:latin typeface="HK Grotesk Bold"/>
                </a:rPr>
                <a:t>9 - TIPOS DE DADOS DEFINIDOS PELO PROGRAMADOR</a:t>
              </a:r>
            </a:p>
          </p:txBody>
        </p:sp>
        <p:sp>
          <p:nvSpPr>
            <p:cNvPr name="TextBox 22" id="22"/>
            <p:cNvSpPr txBox="true"/>
            <p:nvPr/>
          </p:nvSpPr>
          <p:spPr>
            <a:xfrm rot="0">
              <a:off x="8204" y="6707973"/>
              <a:ext cx="3953987" cy="6062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15"/>
                </a:lnSpc>
              </a:pPr>
              <a:r>
                <a:rPr lang="en-US" sz="2857">
                  <a:solidFill>
                    <a:srgbClr val="57FFDC"/>
                  </a:solidFill>
                  <a:latin typeface="HK Grotesk Bold"/>
                </a:rPr>
                <a:t>7 - MATRIZES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8204" y="5565401"/>
              <a:ext cx="3556307" cy="6062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15"/>
                </a:lnSpc>
              </a:pPr>
              <a:r>
                <a:rPr lang="en-US" sz="2857">
                  <a:solidFill>
                    <a:srgbClr val="57FFDC"/>
                  </a:solidFill>
                  <a:latin typeface="HK Grotesk Bold"/>
                </a:rPr>
                <a:t>6 - VETORES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8204" y="3325319"/>
              <a:ext cx="8645956" cy="6062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15"/>
                </a:lnSpc>
              </a:pPr>
              <a:r>
                <a:rPr lang="en-US" sz="2857">
                  <a:solidFill>
                    <a:srgbClr val="57FFDC"/>
                  </a:solidFill>
                  <a:latin typeface="HK Grotesk Bold"/>
                </a:rPr>
                <a:t>4 - ESTRUTURA DE INTERAÇÃO</a:t>
              </a:r>
            </a:p>
          </p:txBody>
        </p:sp>
        <p:sp>
          <p:nvSpPr>
            <p:cNvPr name="TextBox 25" id="25"/>
            <p:cNvSpPr txBox="true"/>
            <p:nvPr/>
          </p:nvSpPr>
          <p:spPr>
            <a:xfrm rot="0">
              <a:off x="8204" y="7999978"/>
              <a:ext cx="3953987" cy="6062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15"/>
                </a:lnSpc>
              </a:pPr>
              <a:r>
                <a:rPr lang="en-US" sz="2857">
                  <a:solidFill>
                    <a:srgbClr val="57FFDC"/>
                  </a:solidFill>
                  <a:latin typeface="HK Grotesk Bold"/>
                </a:rPr>
                <a:t>8 - PONTEIROS</a:t>
              </a:r>
            </a:p>
          </p:txBody>
        </p:sp>
        <p:sp>
          <p:nvSpPr>
            <p:cNvPr name="TextBox 26" id="26"/>
            <p:cNvSpPr txBox="true"/>
            <p:nvPr/>
          </p:nvSpPr>
          <p:spPr>
            <a:xfrm rot="0">
              <a:off x="0" y="1123337"/>
              <a:ext cx="7924383" cy="6062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15"/>
                </a:lnSpc>
              </a:pPr>
              <a:r>
                <a:rPr lang="en-US" sz="2857">
                  <a:solidFill>
                    <a:srgbClr val="57FFDC"/>
                  </a:solidFill>
                  <a:latin typeface="HK Grotesk Bold"/>
                </a:rPr>
                <a:t>2 - CONVECÇÃO DE CÓDIGO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8204" y="4425797"/>
              <a:ext cx="3953987" cy="60620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3715"/>
                </a:lnSpc>
              </a:pPr>
              <a:r>
                <a:rPr lang="en-US" sz="2857">
                  <a:solidFill>
                    <a:srgbClr val="57FFDC"/>
                  </a:solidFill>
                  <a:latin typeface="HK Grotesk Bold"/>
                </a:rPr>
                <a:t>5 - FUNÇÕES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984960" y="7183858"/>
            <a:ext cx="47625" cy="1325731"/>
          </a:xfrm>
          <a:prstGeom prst="rect">
            <a:avLst/>
          </a:prstGeom>
          <a:solidFill>
            <a:srgbClr val="57FFDC"/>
          </a:solidFill>
        </p:spPr>
      </p:sp>
      <p:sp>
        <p:nvSpPr>
          <p:cNvPr name="Freeform 3" id="3"/>
          <p:cNvSpPr/>
          <p:nvPr/>
        </p:nvSpPr>
        <p:spPr>
          <a:xfrm flipH="false" flipV="false" rot="-792178">
            <a:off x="-3184334" y="-1644671"/>
            <a:ext cx="11135343" cy="3391383"/>
          </a:xfrm>
          <a:custGeom>
            <a:avLst/>
            <a:gdLst/>
            <a:ahLst/>
            <a:cxnLst/>
            <a:rect r="r" b="b" t="t" l="l"/>
            <a:pathLst>
              <a:path h="3391383" w="11135343">
                <a:moveTo>
                  <a:pt x="0" y="0"/>
                </a:moveTo>
                <a:lnTo>
                  <a:pt x="11135343" y="0"/>
                </a:lnTo>
                <a:lnTo>
                  <a:pt x="11135343" y="3391383"/>
                </a:lnTo>
                <a:lnTo>
                  <a:pt x="0" y="33913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984960" y="8921341"/>
            <a:ext cx="616957" cy="6654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2663"/>
              </a:lnSpc>
            </a:pPr>
            <a:r>
              <a:rPr lang="en-US" sz="2399">
                <a:solidFill>
                  <a:srgbClr val="FFFFFF"/>
                </a:solidFill>
                <a:latin typeface="HK Grotesk Bold"/>
              </a:rPr>
              <a:t>07</a:t>
            </a:r>
          </a:p>
          <a:p>
            <a:pPr>
              <a:lnSpc>
                <a:spcPts val="2663"/>
              </a:lnSpc>
            </a:pPr>
          </a:p>
        </p:txBody>
      </p:sp>
      <p:pic>
        <p:nvPicPr>
          <p:cNvPr name="Picture 5" id="5"/>
          <p:cNvPicPr>
            <a:picLocks noChangeAspect="true"/>
          </p:cNvPicPr>
          <p:nvPr/>
        </p:nvPicPr>
        <p:blipFill>
          <a:blip r:embed="rId4"/>
          <a:srcRect l="0" t="0" r="0" b="0"/>
          <a:stretch>
            <a:fillRect/>
          </a:stretch>
        </p:blipFill>
        <p:spPr>
          <a:xfrm flipH="false" flipV="false" rot="-263854">
            <a:off x="6663305" y="3487834"/>
            <a:ext cx="8443237" cy="3377295"/>
          </a:xfrm>
          <a:prstGeom prst="rect">
            <a:avLst/>
          </a:prstGeom>
        </p:spPr>
      </p:pic>
      <p:sp>
        <p:nvSpPr>
          <p:cNvPr name="TextBox 6" id="6"/>
          <p:cNvSpPr txBox="true"/>
          <p:nvPr/>
        </p:nvSpPr>
        <p:spPr>
          <a:xfrm rot="0">
            <a:off x="984960" y="1829697"/>
            <a:ext cx="5910916" cy="11438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8879"/>
              </a:lnSpc>
            </a:pPr>
            <a:r>
              <a:rPr lang="en-US" sz="7999" spc="-239">
                <a:solidFill>
                  <a:srgbClr val="FFFFFF"/>
                </a:solidFill>
                <a:latin typeface="HK Grotesk Bold"/>
              </a:rPr>
              <a:t>Nossa Rótina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954429" y="1576421"/>
            <a:ext cx="2761961" cy="65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75"/>
              </a:lnSpc>
            </a:pPr>
            <a:r>
              <a:rPr lang="en-US" sz="4057">
                <a:solidFill>
                  <a:srgbClr val="57FFDC"/>
                </a:solidFill>
                <a:latin typeface="HK Grotesk Bold"/>
              </a:rPr>
              <a:t>EXÉRCITAR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824405" y="4986173"/>
            <a:ext cx="2071471" cy="65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75"/>
              </a:lnSpc>
            </a:pPr>
            <a:r>
              <a:rPr lang="en-US" sz="4057">
                <a:solidFill>
                  <a:srgbClr val="57FFDC"/>
                </a:solidFill>
                <a:latin typeface="HK Grotesk Bold"/>
              </a:rPr>
              <a:t>ERRAR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4957059" y="4678564"/>
            <a:ext cx="2302241" cy="65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75"/>
              </a:lnSpc>
            </a:pPr>
            <a:r>
              <a:rPr lang="en-US" sz="4057">
                <a:solidFill>
                  <a:srgbClr val="57FFDC"/>
                </a:solidFill>
                <a:latin typeface="HK Grotesk Bold"/>
              </a:rPr>
              <a:t>TESTAR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404706" y="8933438"/>
            <a:ext cx="2960434" cy="6533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275"/>
              </a:lnSpc>
            </a:pPr>
            <a:r>
              <a:rPr lang="en-US" sz="4057">
                <a:solidFill>
                  <a:srgbClr val="57FFDC"/>
                </a:solidFill>
                <a:latin typeface="HK Grotesk Bold"/>
              </a:rPr>
              <a:t>RETIFICAR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231817">
            <a:off x="224167" y="6591623"/>
            <a:ext cx="21853999" cy="7390754"/>
          </a:xfrm>
          <a:custGeom>
            <a:avLst/>
            <a:gdLst/>
            <a:ahLst/>
            <a:cxnLst/>
            <a:rect r="r" b="b" t="t" l="l"/>
            <a:pathLst>
              <a:path h="7390754" w="21853999">
                <a:moveTo>
                  <a:pt x="21853999" y="0"/>
                </a:moveTo>
                <a:lnTo>
                  <a:pt x="0" y="0"/>
                </a:lnTo>
                <a:lnTo>
                  <a:pt x="0" y="7390754"/>
                </a:lnTo>
                <a:lnTo>
                  <a:pt x="21853999" y="7390754"/>
                </a:lnTo>
                <a:lnTo>
                  <a:pt x="218539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84960" y="7183858"/>
            <a:ext cx="616957" cy="2402896"/>
            <a:chOff x="0" y="0"/>
            <a:chExt cx="822610" cy="3203862"/>
          </a:xfrm>
        </p:grpSpPr>
        <p:sp>
          <p:nvSpPr>
            <p:cNvPr name="AutoShape 4" id="4"/>
            <p:cNvSpPr/>
            <p:nvPr/>
          </p:nvSpPr>
          <p:spPr>
            <a:xfrm rot="0">
              <a:off x="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5" id="5"/>
            <p:cNvSpPr txBox="true"/>
            <p:nvPr/>
          </p:nvSpPr>
          <p:spPr>
            <a:xfrm rot="0">
              <a:off x="0" y="2310295"/>
              <a:ext cx="822610" cy="893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08</a:t>
              </a:r>
            </a:p>
            <a:p>
              <a:pPr>
                <a:lnSpc>
                  <a:spcPts val="2663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-221678" y="0"/>
            <a:ext cx="7183858" cy="7183858"/>
          </a:xfrm>
          <a:custGeom>
            <a:avLst/>
            <a:gdLst/>
            <a:ahLst/>
            <a:cxnLst/>
            <a:rect r="r" b="b" t="t" l="l"/>
            <a:pathLst>
              <a:path h="7183858" w="7183858">
                <a:moveTo>
                  <a:pt x="0" y="0"/>
                </a:moveTo>
                <a:lnTo>
                  <a:pt x="7183858" y="0"/>
                </a:lnTo>
                <a:lnTo>
                  <a:pt x="7183858" y="7183858"/>
                </a:lnTo>
                <a:lnTo>
                  <a:pt x="0" y="71838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4141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9816953">
            <a:off x="-2607084" y="-1808172"/>
            <a:ext cx="19036434" cy="6437888"/>
          </a:xfrm>
          <a:custGeom>
            <a:avLst/>
            <a:gdLst/>
            <a:ahLst/>
            <a:cxnLst/>
            <a:rect r="r" b="b" t="t" l="l"/>
            <a:pathLst>
              <a:path h="6437888" w="19036434">
                <a:moveTo>
                  <a:pt x="0" y="0"/>
                </a:moveTo>
                <a:lnTo>
                  <a:pt x="19036434" y="0"/>
                </a:lnTo>
                <a:lnTo>
                  <a:pt x="19036434" y="6437888"/>
                </a:lnTo>
                <a:lnTo>
                  <a:pt x="0" y="64378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63667" y="2296219"/>
            <a:ext cx="7969973" cy="6962081"/>
            <a:chOff x="0" y="0"/>
            <a:chExt cx="5975350" cy="52197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-519430" y="-910590"/>
              <a:ext cx="7381240" cy="6188710"/>
            </a:xfrm>
            <a:custGeom>
              <a:avLst/>
              <a:gdLst/>
              <a:ahLst/>
              <a:cxnLst/>
              <a:rect r="r" b="b" t="t" l="l"/>
              <a:pathLst>
                <a:path h="6188710" w="7381240">
                  <a:moveTo>
                    <a:pt x="2861310" y="5034280"/>
                  </a:moveTo>
                  <a:cubicBezTo>
                    <a:pt x="4353560" y="5034280"/>
                    <a:pt x="3549650" y="6188710"/>
                    <a:pt x="5092700" y="6121400"/>
                  </a:cubicBezTo>
                  <a:cubicBezTo>
                    <a:pt x="6408420" y="6064250"/>
                    <a:pt x="7381240" y="3489960"/>
                    <a:pt x="5207000" y="2288540"/>
                  </a:cubicBezTo>
                  <a:cubicBezTo>
                    <a:pt x="3470910" y="1328420"/>
                    <a:pt x="629920" y="0"/>
                    <a:pt x="1029970" y="1830070"/>
                  </a:cubicBezTo>
                  <a:cubicBezTo>
                    <a:pt x="1430020" y="3660140"/>
                    <a:pt x="0" y="4232910"/>
                    <a:pt x="744220" y="5205730"/>
                  </a:cubicBezTo>
                  <a:cubicBezTo>
                    <a:pt x="1488440" y="6178550"/>
                    <a:pt x="1544320" y="5034280"/>
                    <a:pt x="2861310" y="5034280"/>
                  </a:cubicBezTo>
                  <a:close/>
                </a:path>
              </a:pathLst>
            </a:custGeom>
            <a:blipFill>
              <a:blip r:embed="rId4"/>
              <a:stretch>
                <a:fillRect l="-49688" t="-4110" r="-2798" b="-12233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9816953">
            <a:off x="2345916" y="9738000"/>
            <a:ext cx="19036434" cy="6437888"/>
          </a:xfrm>
          <a:custGeom>
            <a:avLst/>
            <a:gdLst/>
            <a:ahLst/>
            <a:cxnLst/>
            <a:rect r="r" b="b" t="t" l="l"/>
            <a:pathLst>
              <a:path h="6437888" w="19036434">
                <a:moveTo>
                  <a:pt x="0" y="0"/>
                </a:moveTo>
                <a:lnTo>
                  <a:pt x="19036434" y="0"/>
                </a:lnTo>
                <a:lnTo>
                  <a:pt x="19036434" y="6437887"/>
                </a:lnTo>
                <a:lnTo>
                  <a:pt x="0" y="64378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6642343" y="7183858"/>
            <a:ext cx="616957" cy="2402896"/>
            <a:chOff x="0" y="0"/>
            <a:chExt cx="822610" cy="3203862"/>
          </a:xfrm>
        </p:grpSpPr>
        <p:sp>
          <p:nvSpPr>
            <p:cNvPr name="AutoShape 7" id="7"/>
            <p:cNvSpPr/>
            <p:nvPr/>
          </p:nvSpPr>
          <p:spPr>
            <a:xfrm rot="0">
              <a:off x="759110" y="0"/>
              <a:ext cx="63500" cy="1767642"/>
            </a:xfrm>
            <a:prstGeom prst="rect">
              <a:avLst/>
            </a:prstGeom>
            <a:solidFill>
              <a:srgbClr val="57FFDC"/>
            </a:solidFill>
          </p:spPr>
        </p:sp>
        <p:sp>
          <p:nvSpPr>
            <p:cNvPr name="TextBox 8" id="8"/>
            <p:cNvSpPr txBox="true"/>
            <p:nvPr/>
          </p:nvSpPr>
          <p:spPr>
            <a:xfrm rot="0">
              <a:off x="0" y="2310295"/>
              <a:ext cx="822610" cy="89356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r">
                <a:lnSpc>
                  <a:spcPts val="2663"/>
                </a:lnSpc>
              </a:pPr>
              <a:r>
                <a:rPr lang="en-US" sz="2399">
                  <a:solidFill>
                    <a:srgbClr val="FFFFFF"/>
                  </a:solidFill>
                  <a:latin typeface="HK Grotesk Bold"/>
                </a:rPr>
                <a:t>09</a:t>
              </a:r>
            </a:p>
            <a:p>
              <a:pPr algn="r">
                <a:lnSpc>
                  <a:spcPts val="2663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0856260" y="4269380"/>
            <a:ext cx="6278206" cy="1795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6993"/>
              </a:lnSpc>
            </a:pPr>
            <a:r>
              <a:rPr lang="en-US" sz="6300" spc="-189">
                <a:solidFill>
                  <a:srgbClr val="FFFFFF"/>
                </a:solidFill>
                <a:latin typeface="HK Grotesk Bold"/>
              </a:rPr>
              <a:t>Gerador Aleatório de Senhas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856260" y="2938564"/>
            <a:ext cx="7102434" cy="7452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>
              <a:lnSpc>
                <a:spcPts val="5772"/>
              </a:lnSpc>
            </a:pPr>
            <a:r>
              <a:rPr lang="en-US" sz="5200" spc="-156">
                <a:solidFill>
                  <a:srgbClr val="57FFDC"/>
                </a:solidFill>
                <a:latin typeface="HK Grotesk Bold"/>
              </a:rPr>
              <a:t>UM POUCO DE PRÁTICA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DAGDpWF4Nwo</dc:identifier>
  <dcterms:modified xsi:type="dcterms:W3CDTF">2011-08-01T06:04:30Z</dcterms:modified>
  <cp:revision>1</cp:revision>
  <dc:title>apresentação do curso</dc:title>
</cp:coreProperties>
</file>