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1"/>
  </p:notesMasterIdLst>
  <p:sldIdLst>
    <p:sldId id="256" r:id="rId2"/>
    <p:sldId id="291" r:id="rId3"/>
    <p:sldId id="292" r:id="rId4"/>
    <p:sldId id="293" r:id="rId5"/>
    <p:sldId id="298" r:id="rId6"/>
    <p:sldId id="295" r:id="rId7"/>
    <p:sldId id="294" r:id="rId8"/>
    <p:sldId id="296" r:id="rId9"/>
    <p:sldId id="297" r:id="rId10"/>
  </p:sldIdLst>
  <p:sldSz cx="12192000" cy="6858000"/>
  <p:notesSz cx="6858000" cy="9144000"/>
  <p:embeddedFontLst>
    <p:embeddedFont>
      <p:font typeface="Abril Fatface" panose="02000503000000020003" pitchFamily="2" charset="0"/>
      <p:regular r:id="rId12"/>
    </p:embeddedFont>
    <p:embeddedFont>
      <p:font typeface="Barlow Condensed" panose="00000506000000000000" pitchFamily="2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Homemade Apple" panose="020B0604020202020204" charset="0"/>
      <p:regular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30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367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8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5108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93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25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563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11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88" name="Google Shape;88;p5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34" name="Google Shape;134;p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69" name="Google Shape;169;p7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09" name="Google Shape;209;p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8"/>
          <p:cNvSpPr txBox="1">
            <a:spLocks noGrp="1"/>
          </p:cNvSpPr>
          <p:nvPr>
            <p:ph type="subTitle" idx="1"/>
          </p:nvPr>
        </p:nvSpPr>
        <p:spPr>
          <a:xfrm>
            <a:off x="2474965" y="2530200"/>
            <a:ext cx="729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425525" y="1099400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3" name="Google Shape;243;p8"/>
          <p:cNvSpPr txBox="1">
            <a:spLocks noGrp="1"/>
          </p:cNvSpPr>
          <p:nvPr>
            <p:ph type="body" idx="2"/>
          </p:nvPr>
        </p:nvSpPr>
        <p:spPr>
          <a:xfrm>
            <a:off x="2474975" y="3190375"/>
            <a:ext cx="7291500" cy="26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9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47" name="Google Shape;247;p9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80" name="Google Shape;280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1"/>
          <p:cNvGrpSpPr/>
          <p:nvPr/>
        </p:nvGrpSpPr>
        <p:grpSpPr>
          <a:xfrm flipH="1">
            <a:off x="21700" y="2918637"/>
            <a:ext cx="12245912" cy="3938882"/>
            <a:chOff x="4435" y="7748593"/>
            <a:chExt cx="12182563" cy="5161009"/>
          </a:xfrm>
        </p:grpSpPr>
        <p:sp>
          <p:nvSpPr>
            <p:cNvPr id="320" name="Google Shape;320;p1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11"/>
          <p:cNvSpPr txBox="1">
            <a:spLocks noGrp="1"/>
          </p:cNvSpPr>
          <p:nvPr>
            <p:ph type="subTitle" idx="1"/>
          </p:nvPr>
        </p:nvSpPr>
        <p:spPr>
          <a:xfrm>
            <a:off x="565634" y="1729975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3" name="Google Shape;353;p11"/>
          <p:cNvSpPr txBox="1">
            <a:spLocks noGrp="1"/>
          </p:cNvSpPr>
          <p:nvPr>
            <p:ph type="subTitle" idx="2"/>
          </p:nvPr>
        </p:nvSpPr>
        <p:spPr>
          <a:xfrm>
            <a:off x="564884" y="3334868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4" name="Google Shape;354;p11"/>
          <p:cNvSpPr txBox="1">
            <a:spLocks noGrp="1"/>
          </p:cNvSpPr>
          <p:nvPr>
            <p:ph type="subTitle" idx="3"/>
          </p:nvPr>
        </p:nvSpPr>
        <p:spPr>
          <a:xfrm>
            <a:off x="564884" y="4939762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5" name="Google Shape;355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56" name="Google Shape;356;p11"/>
          <p:cNvSpPr txBox="1">
            <a:spLocks noGrp="1"/>
          </p:cNvSpPr>
          <p:nvPr>
            <p:ph type="body" idx="4"/>
          </p:nvPr>
        </p:nvSpPr>
        <p:spPr>
          <a:xfrm>
            <a:off x="565625" y="2167925"/>
            <a:ext cx="108975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7" name="Google Shape;357;p11"/>
          <p:cNvSpPr txBox="1">
            <a:spLocks noGrp="1"/>
          </p:cNvSpPr>
          <p:nvPr>
            <p:ph type="body" idx="5"/>
          </p:nvPr>
        </p:nvSpPr>
        <p:spPr>
          <a:xfrm>
            <a:off x="564875" y="3761388"/>
            <a:ext cx="108975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8" name="Google Shape;358;p11"/>
          <p:cNvSpPr txBox="1">
            <a:spLocks noGrp="1"/>
          </p:cNvSpPr>
          <p:nvPr>
            <p:ph type="body" idx="6"/>
          </p:nvPr>
        </p:nvSpPr>
        <p:spPr>
          <a:xfrm>
            <a:off x="564875" y="5353050"/>
            <a:ext cx="108990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9" name="Google Shape;359;p1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1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34" name="Google Shape;534;p1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6" name="Google Shape;566;p16"/>
          <p:cNvSpPr txBox="1">
            <a:spLocks noGrp="1"/>
          </p:cNvSpPr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7" name="Google Shape;567;p16"/>
          <p:cNvSpPr txBox="1">
            <a:spLocks noGrp="1"/>
          </p:cNvSpPr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8" name="Google Shape;568;p16"/>
          <p:cNvSpPr txBox="1">
            <a:spLocks noGrp="1"/>
          </p:cNvSpPr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9" name="Google Shape;569;p16"/>
          <p:cNvSpPr txBox="1">
            <a:spLocks noGrp="1"/>
          </p:cNvSpPr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70" name="Google Shape;570;p16"/>
          <p:cNvSpPr txBox="1">
            <a:spLocks noGrp="1"/>
          </p:cNvSpPr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71" name="Google Shape;571;p16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72" name="Google Shape;572;p16"/>
          <p:cNvSpPr txBox="1">
            <a:spLocks noGrp="1"/>
          </p:cNvSpPr>
          <p:nvPr>
            <p:ph type="body" idx="6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3" name="Google Shape;573;p16"/>
          <p:cNvSpPr txBox="1">
            <a:spLocks noGrp="1"/>
          </p:cNvSpPr>
          <p:nvPr>
            <p:ph type="body" idx="7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4" name="Google Shape;574;p16"/>
          <p:cNvSpPr txBox="1">
            <a:spLocks noGrp="1"/>
          </p:cNvSpPr>
          <p:nvPr>
            <p:ph type="body" idx="8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5" name="Google Shape;575;p16"/>
          <p:cNvSpPr txBox="1">
            <a:spLocks noGrp="1"/>
          </p:cNvSpPr>
          <p:nvPr>
            <p:ph type="body" idx="9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body" idx="13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7" name="Google Shape;577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9" name="Google Shape;729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731" name="Google Shape;731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32" name="Google Shape;732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Google Shape;733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5" name="Google Shape;735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6" name="Google Shape;736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737" name="Google Shape;737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62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stackblitz.com/edit/angular-injection-token-string-token-duplication?file=src%2Fapp%2Fapp.component.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stackblitz.com/edit/angular-self-optional-skipself-example?file=src%2Fapp%2Fapp.component.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stackblitz.com/edit/angular-self-optional-skipself-example?file=src%2Fapp%2Fapp.component.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2967335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Dependency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18836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1724461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Dependency injection</a:t>
            </a:r>
            <a:endParaRPr lang="en-US" sz="5400" dirty="0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7342989-60D5-5203-BC81-AED6E0E02CA3}"/>
              </a:ext>
            </a:extLst>
          </p:cNvPr>
          <p:cNvSpPr/>
          <p:nvPr/>
        </p:nvSpPr>
        <p:spPr>
          <a:xfrm>
            <a:off x="697163" y="4441398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74415C8-AA4F-3C1A-FA12-F16B4112F79D}"/>
              </a:ext>
            </a:extLst>
          </p:cNvPr>
          <p:cNvSpPr/>
          <p:nvPr/>
        </p:nvSpPr>
        <p:spPr>
          <a:xfrm>
            <a:off x="4708031" y="4441398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Dependency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BFFFDA7-E75B-F151-EEA5-4DA5B1AA0C80}"/>
              </a:ext>
            </a:extLst>
          </p:cNvPr>
          <p:cNvSpPr/>
          <p:nvPr/>
        </p:nvSpPr>
        <p:spPr>
          <a:xfrm>
            <a:off x="2630300" y="5315465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Injection token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6A42E7C-A6DA-F0DA-4CB3-2900F5F84024}"/>
              </a:ext>
            </a:extLst>
          </p:cNvPr>
          <p:cNvSpPr/>
          <p:nvPr/>
        </p:nvSpPr>
        <p:spPr>
          <a:xfrm>
            <a:off x="6785764" y="5325046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Injector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8F7F5F8-59B6-FE9C-B787-05E3B7A46B27}"/>
              </a:ext>
            </a:extLst>
          </p:cNvPr>
          <p:cNvSpPr/>
          <p:nvPr/>
        </p:nvSpPr>
        <p:spPr>
          <a:xfrm>
            <a:off x="8718899" y="4441398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A2A32-567D-ECEB-7792-6B89E4522B4E}"/>
              </a:ext>
            </a:extLst>
          </p:cNvPr>
          <p:cNvSpPr txBox="1"/>
          <p:nvPr/>
        </p:nvSpPr>
        <p:spPr>
          <a:xfrm>
            <a:off x="3473099" y="2882875"/>
            <a:ext cx="5245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US" sz="1600" b="1" dirty="0">
                <a:solidFill>
                  <a:schemeClr val="bg2"/>
                </a:solidFill>
                <a:latin typeface="DM Sans"/>
                <a:sym typeface="DM Sans"/>
              </a:rPr>
              <a:t>Take all needed dependencies for this class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US" sz="1600" b="1" dirty="0">
                <a:solidFill>
                  <a:schemeClr val="bg2"/>
                </a:solidFill>
                <a:latin typeface="DM Sans"/>
                <a:sym typeface="DM Sans"/>
              </a:rPr>
              <a:t>Check if dependency exist (where to find)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US" sz="1600" b="1" dirty="0">
                <a:solidFill>
                  <a:schemeClr val="bg2"/>
                </a:solidFill>
                <a:latin typeface="DM Sans"/>
                <a:sym typeface="DM Sans"/>
              </a:rPr>
              <a:t>If found, check if dependency already have an instance; If yes – return instance, if not – create one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05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472710"/>
            <a:ext cx="119582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Dependency Injection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&amp; Resolution</a:t>
            </a:r>
            <a:endParaRPr lang="en-US" sz="5400" dirty="0"/>
          </a:p>
        </p:txBody>
      </p:sp>
      <p:pic>
        <p:nvPicPr>
          <p:cNvPr id="1026" name="Picture 2" descr="Module Injector Tree Hierarchy">
            <a:extLst>
              <a:ext uri="{FF2B5EF4-FFF2-40B4-BE49-F238E27FC236}">
                <a16:creationId xmlns:a16="http://schemas.microsoft.com/office/drawing/2014/main" id="{48908367-D36F-07F3-C31C-7F3653D70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375265"/>
            <a:ext cx="5528476" cy="38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ement Injector Tree Hierarchy">
            <a:extLst>
              <a:ext uri="{FF2B5EF4-FFF2-40B4-BE49-F238E27FC236}">
                <a16:creationId xmlns:a16="http://schemas.microsoft.com/office/drawing/2014/main" id="{5E3C3608-B546-6731-5135-ECA27CCB4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35" y="2375265"/>
            <a:ext cx="57816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158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472710"/>
            <a:ext cx="119582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Dependency Injection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&amp; Resolution</a:t>
            </a:r>
            <a:endParaRPr lang="en-US" sz="5400" dirty="0"/>
          </a:p>
        </p:txBody>
      </p:sp>
      <p:pic>
        <p:nvPicPr>
          <p:cNvPr id="2050" name="Picture 2" descr="Dependency Resolution in Angular">
            <a:extLst>
              <a:ext uri="{FF2B5EF4-FFF2-40B4-BE49-F238E27FC236}">
                <a16:creationId xmlns:a16="http://schemas.microsoft.com/office/drawing/2014/main" id="{5EA81E18-EAF7-F3E1-5FE5-99A557E50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" y="2270490"/>
            <a:ext cx="58102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pendency Resolution of Lazy Loaded Component in Angular">
            <a:extLst>
              <a:ext uri="{FF2B5EF4-FFF2-40B4-BE49-F238E27FC236}">
                <a16:creationId xmlns:a16="http://schemas.microsoft.com/office/drawing/2014/main" id="{2433DE31-C34A-9C95-B60C-2586CB388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4" y="2270490"/>
            <a:ext cx="58102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307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2967335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Tree shaking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60563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hlinkClick r:id="rId4"/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1257654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The Types of Tokens</a:t>
            </a:r>
            <a:endParaRPr lang="en-US" sz="5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841C2-CE40-0BEC-EE22-B85C062191F1}"/>
              </a:ext>
            </a:extLst>
          </p:cNvPr>
          <p:cNvSpPr txBox="1"/>
          <p:nvPr/>
        </p:nvSpPr>
        <p:spPr>
          <a:xfrm>
            <a:off x="1116367" y="2527167"/>
            <a:ext cx="2088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DM Sans"/>
                <a:sym typeface="DM Sans"/>
              </a:rPr>
              <a:t>Type token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0EE122-8F09-B4CE-F0CE-56978D4009C7}"/>
              </a:ext>
            </a:extLst>
          </p:cNvPr>
          <p:cNvSpPr txBox="1"/>
          <p:nvPr/>
        </p:nvSpPr>
        <p:spPr>
          <a:xfrm>
            <a:off x="4935245" y="2527167"/>
            <a:ext cx="2088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DM Sans"/>
                <a:sym typeface="DM Sans"/>
              </a:rPr>
              <a:t>String token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0E6EB-0752-D69E-37FC-A257DBD3DC3C}"/>
              </a:ext>
            </a:extLst>
          </p:cNvPr>
          <p:cNvSpPr txBox="1"/>
          <p:nvPr/>
        </p:nvSpPr>
        <p:spPr>
          <a:xfrm>
            <a:off x="8754123" y="2527167"/>
            <a:ext cx="2088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DM Sans"/>
                <a:sym typeface="DM Sans"/>
              </a:rPr>
              <a:t>Injection token</a:t>
            </a:r>
            <a:endParaRPr lang="en-US" sz="18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6CBFDE6-98BD-575A-8673-0479A27E0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95" y="3052522"/>
            <a:ext cx="3334215" cy="57158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062150C-ABCD-49B1-7BF8-7612CE0D1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466" y="2999328"/>
            <a:ext cx="3697498" cy="96217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4418280-4E00-3238-035C-916AB55DF6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8720" y="2999328"/>
            <a:ext cx="3814766" cy="16999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4C039EF-B3A0-CFBF-AB4E-5AF6597CE0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8720" y="3208496"/>
            <a:ext cx="3957023" cy="10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83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1257654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The Types of Provider</a:t>
            </a:r>
            <a:endParaRPr lang="en-US" sz="54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D990077-84C6-58BE-EBA2-13BBAD457EBB}"/>
              </a:ext>
            </a:extLst>
          </p:cNvPr>
          <p:cNvSpPr/>
          <p:nvPr/>
        </p:nvSpPr>
        <p:spPr>
          <a:xfrm>
            <a:off x="295275" y="2835309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EBE3064-560C-0721-1125-51B6A1F0916E}"/>
              </a:ext>
            </a:extLst>
          </p:cNvPr>
          <p:cNvSpPr/>
          <p:nvPr/>
        </p:nvSpPr>
        <p:spPr>
          <a:xfrm>
            <a:off x="3334786" y="2835309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E89B0C-E75D-E632-6BF7-1EE552FB4E96}"/>
              </a:ext>
            </a:extLst>
          </p:cNvPr>
          <p:cNvSpPr/>
          <p:nvPr/>
        </p:nvSpPr>
        <p:spPr>
          <a:xfrm>
            <a:off x="9413808" y="2835309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useExisting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97F4F8F-ADD4-7F95-4D0A-7F11DD751108}"/>
              </a:ext>
            </a:extLst>
          </p:cNvPr>
          <p:cNvSpPr/>
          <p:nvPr/>
        </p:nvSpPr>
        <p:spPr>
          <a:xfrm>
            <a:off x="6374297" y="2835309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useFactory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60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hlinkClick r:id="rId4"/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755503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Dependency resolve types</a:t>
            </a:r>
            <a:endParaRPr lang="en-US" sz="54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D990077-84C6-58BE-EBA2-13BBAD457EBB}"/>
              </a:ext>
            </a:extLst>
          </p:cNvPr>
          <p:cNvSpPr/>
          <p:nvPr/>
        </p:nvSpPr>
        <p:spPr>
          <a:xfrm>
            <a:off x="1591819" y="1833562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@Self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EBE3064-560C-0721-1125-51B6A1F0916E}"/>
              </a:ext>
            </a:extLst>
          </p:cNvPr>
          <p:cNvSpPr/>
          <p:nvPr/>
        </p:nvSpPr>
        <p:spPr>
          <a:xfrm>
            <a:off x="7621054" y="1833562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@SkipSelf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95FEEB-B4FB-C58B-8425-CF41C4AE4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153" y="2763785"/>
            <a:ext cx="5074872" cy="353621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2166CE3-15CD-80BA-A2A7-B77C1628E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131" y="2749709"/>
            <a:ext cx="5174446" cy="35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9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hlinkClick r:id="rId4"/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755503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Dependency resolve types</a:t>
            </a:r>
            <a:endParaRPr lang="en-US" sz="5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E89B0C-E75D-E632-6BF7-1EE552FB4E96}"/>
              </a:ext>
            </a:extLst>
          </p:cNvPr>
          <p:cNvSpPr/>
          <p:nvPr/>
        </p:nvSpPr>
        <p:spPr>
          <a:xfrm>
            <a:off x="6713239" y="1833562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@Host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97F4F8F-ADD4-7F95-4D0A-7F11DD751108}"/>
              </a:ext>
            </a:extLst>
          </p:cNvPr>
          <p:cNvSpPr/>
          <p:nvPr/>
        </p:nvSpPr>
        <p:spPr>
          <a:xfrm>
            <a:off x="2330703" y="1833562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@Optional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23EB2A-74B2-54C2-4393-8E115CB2D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245" y="2600307"/>
            <a:ext cx="2191056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1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89</Words>
  <Application>Microsoft Office PowerPoint</Application>
  <PresentationFormat>Widescreen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Barlow Condensed</vt:lpstr>
      <vt:lpstr>Calibri</vt:lpstr>
      <vt:lpstr>Poppins</vt:lpstr>
      <vt:lpstr>Aldrich</vt:lpstr>
      <vt:lpstr>DM Sans</vt:lpstr>
      <vt:lpstr>Homemade Apple</vt:lpstr>
      <vt:lpstr>Abril Fatface</vt:lpstr>
      <vt:lpstr>Arial</vt:lpstr>
      <vt:lpstr>SlidesMania · Modern Dark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cp:lastModifiedBy>Pavlo Zinko</cp:lastModifiedBy>
  <cp:revision>20</cp:revision>
  <dcterms:modified xsi:type="dcterms:W3CDTF">2022-09-26T10:58:52Z</dcterms:modified>
</cp:coreProperties>
</file>